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256" r:id="rId2"/>
    <p:sldId id="271" r:id="rId3"/>
    <p:sldId id="272" r:id="rId4"/>
    <p:sldId id="273" r:id="rId5"/>
    <p:sldId id="274" r:id="rId6"/>
    <p:sldId id="276" r:id="rId7"/>
    <p:sldId id="275" r:id="rId8"/>
    <p:sldId id="305" r:id="rId9"/>
    <p:sldId id="278" r:id="rId10"/>
    <p:sldId id="280" r:id="rId11"/>
    <p:sldId id="279" r:id="rId12"/>
    <p:sldId id="281" r:id="rId13"/>
    <p:sldId id="282" r:id="rId14"/>
    <p:sldId id="283" r:id="rId15"/>
    <p:sldId id="284" r:id="rId16"/>
    <p:sldId id="285" r:id="rId17"/>
    <p:sldId id="286" r:id="rId18"/>
    <p:sldId id="298" r:id="rId19"/>
    <p:sldId id="287" r:id="rId20"/>
    <p:sldId id="289" r:id="rId21"/>
    <p:sldId id="288" r:id="rId22"/>
    <p:sldId id="290" r:id="rId23"/>
    <p:sldId id="306" r:id="rId24"/>
    <p:sldId id="307" r:id="rId25"/>
    <p:sldId id="293" r:id="rId26"/>
    <p:sldId id="297" r:id="rId27"/>
    <p:sldId id="296" r:id="rId28"/>
  </p:sldIdLst>
  <p:sldSz cx="12192000" cy="6858000"/>
  <p:notesSz cx="6807200" cy="9939338"/>
  <p:embeddedFontLst>
    <p:embeddedFont>
      <p:font typeface="Bahnschrift SemiBold SemiConden" panose="020B0502040204020203" pitchFamily="34" charset="0"/>
      <p:bold r:id="rId31"/>
    </p:embeddedFont>
    <p:embeddedFont>
      <p:font typeface="BIZ UDPゴシック" panose="020B0400000000000000" pitchFamily="50" charset="-128"/>
      <p:regular r:id="rId32"/>
      <p:bold r:id="rId33"/>
    </p:embeddedFont>
    <p:embeddedFont>
      <p:font typeface="HGP創英角ｺﾞｼｯｸUB" panose="020B0900000000000000" pitchFamily="50" charset="-128"/>
      <p:regular r:id="rId34"/>
    </p:embeddedFont>
    <p:embeddedFont>
      <p:font typeface="Yu Gothic UI" panose="020B0500000000000000" pitchFamily="50" charset="-128"/>
      <p:regular r:id="rId35"/>
      <p:bold r:id="rId36"/>
    </p:embeddedFont>
    <p:embeddedFont>
      <p:font typeface="メイリオ" panose="020B0604030504040204" pitchFamily="50" charset="-128"/>
      <p:regular r:id="rId37"/>
      <p:bold r:id="rId38"/>
      <p:italic r:id="rId39"/>
      <p:boldItalic r:id="rId40"/>
    </p:embeddedFont>
    <p:embeddedFont>
      <p:font typeface="りょうゴシック PlusN B" panose="020B0800000000000000" pitchFamily="34" charset="-128"/>
      <p:bold r:id="rId41"/>
    </p:embeddedFont>
    <p:embeddedFont>
      <p:font typeface="游ゴシック" panose="020B0400000000000000" pitchFamily="50" charset="-128"/>
      <p:regular r:id="rId42"/>
      <p:bold r:id="rId43"/>
    </p:embeddedFont>
    <p:embeddedFont>
      <p:font typeface="游ゴシック Medium" panose="020B0500000000000000" pitchFamily="50" charset="-128"/>
      <p:regular r:id="rId4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438" userDrawn="1">
          <p15:clr>
            <a:srgbClr val="A4A3A4"/>
          </p15:clr>
        </p15:guide>
        <p15:guide id="3" orient="horz" pos="1003" userDrawn="1">
          <p15:clr>
            <a:srgbClr val="A4A3A4"/>
          </p15:clr>
        </p15:guide>
        <p15:guide id="4" pos="7537" userDrawn="1">
          <p15:clr>
            <a:srgbClr val="A4A3A4"/>
          </p15:clr>
        </p15:guide>
        <p15:guide id="5" pos="740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FAE7B8"/>
    <a:srgbClr val="9FEBEB"/>
    <a:srgbClr val="145DA0"/>
    <a:srgbClr val="3976AF"/>
    <a:srgbClr val="707273"/>
    <a:srgbClr val="FE696E"/>
    <a:srgbClr val="FCC178"/>
    <a:srgbClr val="E7EEF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72242" autoAdjust="0"/>
  </p:normalViewPr>
  <p:slideViewPr>
    <p:cSldViewPr>
      <p:cViewPr varScale="1">
        <p:scale>
          <a:sx n="42" d="100"/>
          <a:sy n="42" d="100"/>
        </p:scale>
        <p:origin x="1536" y="44"/>
      </p:cViewPr>
      <p:guideLst>
        <p:guide orient="horz" pos="1729"/>
        <p:guide pos="438"/>
        <p:guide orient="horz" pos="1003"/>
        <p:guide pos="7537"/>
        <p:guide pos="7401"/>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75" d="100"/>
          <a:sy n="75" d="100"/>
        </p:scale>
        <p:origin x="4020" y="33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63729627888814"/>
          <c:y val="6.5625000000000003E-2"/>
          <c:w val="0.45904902995867225"/>
          <c:h val="0.88124999999999998"/>
        </c:manualLayout>
      </c:layout>
      <c:pieChart>
        <c:varyColors val="1"/>
        <c:ser>
          <c:idx val="0"/>
          <c:order val="0"/>
          <c:tx>
            <c:strRef>
              <c:f>Sheet1!$B$1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D8C-4B1D-876A-9E864EFD16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D8C-4B1D-876A-9E864EFD16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D8C-4B1D-876A-9E864EFD161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D8C-4B1D-876A-9E864EFD161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D8C-4B1D-876A-9E864EFD161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D8C-4B1D-876A-9E864EFD161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D8C-4B1D-876A-9E864EFD161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D8C-4B1D-876A-9E864EFD161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D8C-4B1D-876A-9E864EFD161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D8C-4B1D-876A-9E864EFD161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D8C-4B1D-876A-9E864EFD1612}"/>
              </c:ext>
            </c:extLst>
          </c:dPt>
          <c:dLbls>
            <c:dLbl>
              <c:idx val="0"/>
              <c:layout>
                <c:manualLayout>
                  <c:x val="-0.1648501857411391"/>
                  <c:y val="0.17468758037485005"/>
                </c:manualLayout>
              </c:layout>
              <c:tx>
                <c:rich>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2AD4EF6D-DFEC-49AB-9E88-F62C5D3838A3}" type="CATEGORYNAME">
                      <a:rPr lang="ja-JP" altLang="en-US" sz="2800">
                        <a:solidFill>
                          <a:schemeClr val="bg1"/>
                        </a:solidFill>
                      </a:rPr>
                      <a:pPr>
                        <a:defRPr sz="2800">
                          <a:solidFill>
                            <a:schemeClr val="bg1"/>
                          </a:solidFill>
                        </a:defRPr>
                      </a:pPr>
                      <a:t>[分類名]</a:t>
                    </a:fld>
                    <a:r>
                      <a:rPr lang="ja-JP" altLang="en-US" sz="2800">
                        <a:solidFill>
                          <a:schemeClr val="bg1"/>
                        </a:solidFill>
                      </a:rPr>
                      <a:t>
</a:t>
                    </a:r>
                    <a:fld id="{BC60D4FF-0FEB-43E6-98B8-46E8AA818160}" type="PERCENTAGE">
                      <a:rPr lang="en-US" altLang="ja-JP" sz="2800">
                        <a:solidFill>
                          <a:schemeClr val="bg1"/>
                        </a:solidFill>
                      </a:rPr>
                      <a:pPr>
                        <a:defRPr sz="2800">
                          <a:solidFill>
                            <a:schemeClr val="bg1"/>
                          </a:solidFill>
                        </a:defRPr>
                      </a:pPr>
                      <a:t>[パーセンテージ]</a:t>
                    </a:fld>
                    <a:endParaRPr lang="ja-JP" altLang="en-US" sz="2800">
                      <a:solidFill>
                        <a:schemeClr val="bg1"/>
                      </a:solidFill>
                    </a:endParaRPr>
                  </a:p>
                </c:rich>
              </c:tx>
              <c:numFmt formatCode="0.0%" sourceLinked="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lt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834448305478729"/>
                      <c:h val="0.30085148113375881"/>
                    </c:manualLayout>
                  </c15:layout>
                  <c15:dlblFieldTable/>
                  <c15:showDataLabelsRange val="0"/>
                </c:ext>
                <c:ext xmlns:c16="http://schemas.microsoft.com/office/drawing/2014/chart" uri="{C3380CC4-5D6E-409C-BE32-E72D297353CC}">
                  <c16:uniqueId val="{00000001-6D8C-4B1D-876A-9E864EFD1612}"/>
                </c:ext>
              </c:extLst>
            </c:dLbl>
            <c:dLbl>
              <c:idx val="1"/>
              <c:layout>
                <c:manualLayout>
                  <c:x val="-7.5256206587515001E-2"/>
                  <c:y val="-0.11807036721667662"/>
                </c:manualLayout>
              </c:layout>
              <c:tx>
                <c:rich>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AB83ADC3-6AEB-4C6D-84D7-FCC873B5613B}" type="CATEGORYNAME">
                      <a:rPr lang="ja-JP" altLang="en-US" sz="2800">
                        <a:solidFill>
                          <a:schemeClr val="bg1"/>
                        </a:solidFill>
                      </a:rPr>
                      <a:pPr>
                        <a:defRPr sz="2800">
                          <a:solidFill>
                            <a:schemeClr val="bg1"/>
                          </a:solidFill>
                        </a:defRPr>
                      </a:pPr>
                      <a:t>[分類名]</a:t>
                    </a:fld>
                    <a:r>
                      <a:rPr lang="ja-JP" altLang="en-US" sz="2800">
                        <a:solidFill>
                          <a:schemeClr val="bg1"/>
                        </a:solidFill>
                      </a:rPr>
                      <a:t>
</a:t>
                    </a:r>
                    <a:fld id="{B139F555-C545-4760-851E-77E053660B8D}" type="PERCENTAGE">
                      <a:rPr lang="en-US" altLang="ja-JP" sz="2800">
                        <a:solidFill>
                          <a:schemeClr val="bg1"/>
                        </a:solidFill>
                      </a:rPr>
                      <a:pPr>
                        <a:defRPr sz="2800">
                          <a:solidFill>
                            <a:schemeClr val="bg1"/>
                          </a:solidFill>
                        </a:defRPr>
                      </a:pPr>
                      <a:t>[パーセンテージ]</a:t>
                    </a:fld>
                    <a:endParaRPr lang="ja-JP" altLang="en-US" sz="2800">
                      <a:solidFill>
                        <a:schemeClr val="bg1"/>
                      </a:solidFill>
                    </a:endParaRPr>
                  </a:p>
                </c:rich>
              </c:tx>
              <c:numFmt formatCode="0.0%" sourceLinked="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lt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D8C-4B1D-876A-9E864EFD1612}"/>
                </c:ext>
              </c:extLst>
            </c:dLbl>
            <c:dLbl>
              <c:idx val="2"/>
              <c:layout>
                <c:manualLayout>
                  <c:x val="0.10900406765652729"/>
                  <c:y val="-0.14259014989043495"/>
                </c:manualLayout>
              </c:layout>
              <c:tx>
                <c:rich>
                  <a:bodyPr rot="0" spcFirstLastPara="1" vertOverflow="ellipsis" vert="horz" wrap="square" anchor="ctr" anchorCtr="1"/>
                  <a:lstStyle/>
                  <a:p>
                    <a:pPr>
                      <a:defRPr sz="2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fld id="{59399A62-F87F-4F9D-89E1-417DDA72D3AD}" type="CATEGORYNAME">
                      <a:rPr lang="ja-JP" altLang="en-US" sz="2600" b="0">
                        <a:solidFill>
                          <a:schemeClr val="bg1"/>
                        </a:solidFill>
                      </a:rPr>
                      <a:pPr>
                        <a:defRPr sz="2600"/>
                      </a:pPr>
                      <a:t>[分類名]</a:t>
                    </a:fld>
                    <a:r>
                      <a:rPr lang="ja-JP" altLang="en-US" sz="2600" b="0" dirty="0">
                        <a:solidFill>
                          <a:schemeClr val="bg1"/>
                        </a:solidFill>
                      </a:rPr>
                      <a:t>
</a:t>
                    </a:r>
                    <a:fld id="{1AA2FA95-872A-4D0D-A38E-48F519E4A9AC}" type="PERCENTAGE">
                      <a:rPr lang="en-US" altLang="ja-JP" sz="2600" b="0">
                        <a:solidFill>
                          <a:schemeClr val="bg1"/>
                        </a:solidFill>
                      </a:rPr>
                      <a:pPr>
                        <a:defRPr sz="2600"/>
                      </a:pPr>
                      <a:t>[パーセンテージ]</a:t>
                    </a:fld>
                    <a:endParaRPr lang="ja-JP" altLang="en-US" sz="2600" b="0" dirty="0">
                      <a:solidFill>
                        <a:schemeClr val="bg1"/>
                      </a:solidFill>
                    </a:endParaRPr>
                  </a:p>
                </c:rich>
              </c:tx>
              <c:numFmt formatCode="0.0%" sourceLinked="0"/>
              <c:spPr>
                <a:noFill/>
                <a:ln>
                  <a:noFill/>
                </a:ln>
                <a:effectLst/>
              </c:spPr>
              <c:txPr>
                <a:bodyPr rot="0" spcFirstLastPara="1" vertOverflow="ellipsis" vert="horz" wrap="square" anchor="ctr" anchorCtr="1"/>
                <a:lstStyle/>
                <a:p>
                  <a:pPr>
                    <a:defRPr sz="2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lt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285191664018225"/>
                      <c:h val="0.2846707627351443"/>
                    </c:manualLayout>
                  </c15:layout>
                  <c15:dlblFieldTable/>
                  <c15:showDataLabelsRange val="0"/>
                </c:ext>
                <c:ext xmlns:c16="http://schemas.microsoft.com/office/drawing/2014/chart" uri="{C3380CC4-5D6E-409C-BE32-E72D297353CC}">
                  <c16:uniqueId val="{00000005-6D8C-4B1D-876A-9E864EFD1612}"/>
                </c:ext>
              </c:extLst>
            </c:dLbl>
            <c:dLbl>
              <c:idx val="3"/>
              <c:layout>
                <c:manualLayout>
                  <c:x val="9.3825978544555908E-3"/>
                  <c:y val="-5.3635094655745163E-3"/>
                </c:manualLayout>
              </c:layout>
              <c:tx>
                <c:rich>
                  <a:bodyPr rot="0" spcFirstLastPara="1" vertOverflow="ellipsis" vert="horz" wrap="square" anchor="ctr" anchorCtr="1"/>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fld id="{DF476C5C-1FB0-4265-AEDA-55C100989D67}" type="CATEGORYNAME">
                      <a:rPr lang="ja-JP" altLang="en-US" sz="1800">
                        <a:solidFill>
                          <a:schemeClr val="tx1"/>
                        </a:solidFill>
                      </a:rPr>
                      <a:pPr>
                        <a:defRPr sz="1800">
                          <a:solidFill>
                            <a:schemeClr val="tx1"/>
                          </a:solidFill>
                        </a:defRPr>
                      </a:pPr>
                      <a:t>[分類名]</a:t>
                    </a:fld>
                    <a:r>
                      <a:rPr lang="ja-JP" altLang="en-US" sz="1800" dirty="0">
                        <a:solidFill>
                          <a:schemeClr val="tx1"/>
                        </a:solidFill>
                      </a:rPr>
                      <a:t> </a:t>
                    </a:r>
                    <a:fld id="{B75B687B-16C7-47F1-99A5-94006822C65D}" type="PERCENTAGE">
                      <a:rPr lang="en-US" altLang="ja-JP" sz="1800">
                        <a:solidFill>
                          <a:schemeClr val="tx1"/>
                        </a:solidFill>
                      </a:rPr>
                      <a:pPr>
                        <a:defRPr sz="1800">
                          <a:solidFill>
                            <a:schemeClr val="tx1"/>
                          </a:solidFill>
                        </a:defRPr>
                      </a:pPr>
                      <a:t>[パーセンテージ]</a:t>
                    </a:fld>
                    <a:endParaRPr lang="ja-JP" altLang="en-US" sz="1800" dirty="0">
                      <a:solidFill>
                        <a:schemeClr val="tx1"/>
                      </a:solidFill>
                    </a:endParaRPr>
                  </a:p>
                </c:rich>
              </c:tx>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ltLang="en-US"/>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6D8C-4B1D-876A-9E864EFD1612}"/>
                </c:ext>
              </c:extLst>
            </c:dLbl>
            <c:dLbl>
              <c:idx val="4"/>
              <c:layout>
                <c:manualLayout>
                  <c:x val="1.669711280436283E-2"/>
                  <c:y val="2.233235720686183E-2"/>
                </c:manualLayout>
              </c:layout>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923173735161065"/>
                      <c:h val="9.2581860189452483E-2"/>
                    </c:manualLayout>
                  </c15:layout>
                </c:ext>
                <c:ext xmlns:c16="http://schemas.microsoft.com/office/drawing/2014/chart" uri="{C3380CC4-5D6E-409C-BE32-E72D297353CC}">
                  <c16:uniqueId val="{00000009-6D8C-4B1D-876A-9E864EFD1612}"/>
                </c:ext>
              </c:extLst>
            </c:dLbl>
            <c:dLbl>
              <c:idx val="5"/>
              <c:layout>
                <c:manualLayout>
                  <c:x val="9.0774798390096997E-3"/>
                  <c:y val="2.5042068409237984E-2"/>
                </c:manualLayout>
              </c:layout>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9.1496115764489155E-2"/>
                      <c:h val="5.7440577916139345E-2"/>
                    </c:manualLayout>
                  </c15:layout>
                </c:ext>
                <c:ext xmlns:c16="http://schemas.microsoft.com/office/drawing/2014/chart" uri="{C3380CC4-5D6E-409C-BE32-E72D297353CC}">
                  <c16:uniqueId val="{0000000B-6D8C-4B1D-876A-9E864EFD1612}"/>
                </c:ext>
              </c:extLst>
            </c:dLbl>
            <c:dLbl>
              <c:idx val="6"/>
              <c:layout>
                <c:manualLayout>
                  <c:x val="-3.4312643967988072E-3"/>
                  <c:y val="2.6488268736061242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7.5164969475065679E-2"/>
                      <c:h val="5.1126791584276104E-2"/>
                    </c:manualLayout>
                  </c15:layout>
                </c:ext>
                <c:ext xmlns:c16="http://schemas.microsoft.com/office/drawing/2014/chart" uri="{C3380CC4-5D6E-409C-BE32-E72D297353CC}">
                  <c16:uniqueId val="{0000000D-6D8C-4B1D-876A-9E864EFD1612}"/>
                </c:ext>
              </c:extLst>
            </c:dLbl>
            <c:dLbl>
              <c:idx val="7"/>
              <c:layout>
                <c:manualLayout>
                  <c:x val="-5.8222492757277521E-3"/>
                  <c:y val="1.9219586642933651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6.8027856355516322E-2"/>
                      <c:h val="4.4952058301150975E-2"/>
                    </c:manualLayout>
                  </c15:layout>
                </c:ext>
                <c:ext xmlns:c16="http://schemas.microsoft.com/office/drawing/2014/chart" uri="{C3380CC4-5D6E-409C-BE32-E72D297353CC}">
                  <c16:uniqueId val="{0000000F-6D8C-4B1D-876A-9E864EFD1612}"/>
                </c:ext>
              </c:extLst>
            </c:dLbl>
            <c:dLbl>
              <c:idx val="8"/>
              <c:layout>
                <c:manualLayout>
                  <c:x val="1.3719421440209514E-2"/>
                  <c:y val="1.2006452839380601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10711842081071213"/>
                      <c:h val="4.1864691659588414E-2"/>
                    </c:manualLayout>
                  </c15:layout>
                </c:ext>
                <c:ext xmlns:c16="http://schemas.microsoft.com/office/drawing/2014/chart" uri="{C3380CC4-5D6E-409C-BE32-E72D297353CC}">
                  <c16:uniqueId val="{00000011-6D8C-4B1D-876A-9E864EFD1612}"/>
                </c:ext>
              </c:extLst>
            </c:dLbl>
            <c:dLbl>
              <c:idx val="9"/>
              <c:layout>
                <c:manualLayout>
                  <c:x val="0.12181512005356919"/>
                  <c:y val="5.8555918708451282E-2"/>
                </c:manualLayout>
              </c:layout>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9065496218937156"/>
                      <c:h val="0.29669304712462363"/>
                    </c:manualLayout>
                  </c15:layout>
                </c:ext>
                <c:ext xmlns:c16="http://schemas.microsoft.com/office/drawing/2014/chart" uri="{C3380CC4-5D6E-409C-BE32-E72D297353CC}">
                  <c16:uniqueId val="{00000013-6D8C-4B1D-876A-9E864EFD1612}"/>
                </c:ext>
              </c:extLst>
            </c:dLbl>
            <c:dLbl>
              <c:idx val="10"/>
              <c:layout>
                <c:manualLayout>
                  <c:x val="9.8407500783701363E-2"/>
                  <c:y val="0.1225609587970919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6D8C-4B1D-876A-9E864EFD1612}"/>
                </c:ext>
              </c:extLst>
            </c:dLbl>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howLeaderLines val="0"/>
            <c:extLst>
              <c:ext xmlns:c15="http://schemas.microsoft.com/office/drawing/2012/chart" uri="{CE6537A1-D6FC-4f65-9D91-7224C49458BB}"/>
            </c:extLst>
          </c:dLbls>
          <c:cat>
            <c:strRef>
              <c:f>Sheet1!$A$2:$A$11</c:f>
              <c:strCache>
                <c:ptCount val="10"/>
                <c:pt idx="0">
                  <c:v>中国</c:v>
                </c:pt>
                <c:pt idx="1">
                  <c:v>韓国</c:v>
                </c:pt>
                <c:pt idx="2">
                  <c:v>台湾</c:v>
                </c:pt>
                <c:pt idx="3">
                  <c:v>ベトナム</c:v>
                </c:pt>
                <c:pt idx="4">
                  <c:v>マレーシア</c:v>
                </c:pt>
                <c:pt idx="5">
                  <c:v>インドネシア</c:v>
                </c:pt>
                <c:pt idx="6">
                  <c:v>モンゴル</c:v>
                </c:pt>
                <c:pt idx="7">
                  <c:v>ネパール</c:v>
                </c:pt>
                <c:pt idx="8">
                  <c:v>バングラデシュ</c:v>
                </c:pt>
                <c:pt idx="9">
                  <c:v>その他</c:v>
                </c:pt>
              </c:strCache>
            </c:strRef>
          </c:cat>
          <c:val>
            <c:numRef>
              <c:f>Sheet1!$B$2:$B$11</c:f>
              <c:numCache>
                <c:formatCode>#,##0_);[Red]\(#,##0\)</c:formatCode>
                <c:ptCount val="10"/>
                <c:pt idx="0">
                  <c:v>8802</c:v>
                </c:pt>
                <c:pt idx="1">
                  <c:v>4939</c:v>
                </c:pt>
                <c:pt idx="2">
                  <c:v>3643</c:v>
                </c:pt>
                <c:pt idx="3">
                  <c:v>1611</c:v>
                </c:pt>
                <c:pt idx="4">
                  <c:v>1124</c:v>
                </c:pt>
                <c:pt idx="5">
                  <c:v>574</c:v>
                </c:pt>
                <c:pt idx="6">
                  <c:v>406</c:v>
                </c:pt>
                <c:pt idx="7">
                  <c:v>404</c:v>
                </c:pt>
                <c:pt idx="8">
                  <c:v>393</c:v>
                </c:pt>
                <c:pt idx="9" formatCode="#,##0">
                  <c:v>2934</c:v>
                </c:pt>
              </c:numCache>
            </c:numRef>
          </c:val>
          <c:extLst>
            <c:ext xmlns:c16="http://schemas.microsoft.com/office/drawing/2014/chart" uri="{C3380CC4-5D6E-409C-BE32-E72D297353CC}">
              <c16:uniqueId val="{00000016-6D8C-4B1D-876A-9E864EFD1612}"/>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latin typeface="HGP創英角ｺﾞｼｯｸUB" panose="020B0900000000000000" pitchFamily="50" charset="-128"/>
          <a:ea typeface="HGP創英角ｺﾞｼｯｸUB" panose="020B09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012492546912143"/>
          <c:y val="0.1077778641843425"/>
          <c:w val="0.36547857668163619"/>
          <c:h val="0.82856309858015531"/>
        </c:manualLayout>
      </c:layout>
      <c:pieChart>
        <c:varyColors val="1"/>
        <c:ser>
          <c:idx val="0"/>
          <c:order val="0"/>
          <c:tx>
            <c:strRef>
              <c:f>Sheet1!$B$1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10-4483-8BD7-77DF61156F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10-4483-8BD7-77DF61156F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10-4483-8BD7-77DF61156F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10-4483-8BD7-77DF61156F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10-4483-8BD7-77DF61156F3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610-4483-8BD7-77DF61156F3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610-4483-8BD7-77DF61156F3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610-4483-8BD7-77DF61156F3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610-4483-8BD7-77DF61156F3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610-4483-8BD7-77DF61156F3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610-4483-8BD7-77DF61156F3F}"/>
              </c:ext>
            </c:extLst>
          </c:dPt>
          <c:dLbls>
            <c:dLbl>
              <c:idx val="0"/>
              <c:layout>
                <c:manualLayout>
                  <c:x val="-0.15313399111853626"/>
                  <c:y val="4.5954317591008889E-2"/>
                </c:manualLayout>
              </c:layout>
              <c:numFmt formatCode="0.0%" sourceLinked="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B610-4483-8BD7-77DF61156F3F}"/>
                </c:ext>
              </c:extLst>
            </c:dLbl>
            <c:dLbl>
              <c:idx val="1"/>
              <c:layout>
                <c:manualLayout>
                  <c:x val="-1.7324104148524162E-2"/>
                  <c:y val="-0.11483104679170737"/>
                </c:manualLayout>
              </c:layout>
              <c:numFmt formatCode="0.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B610-4483-8BD7-77DF61156F3F}"/>
                </c:ext>
              </c:extLst>
            </c:dLbl>
            <c:dLbl>
              <c:idx val="2"/>
              <c:layout>
                <c:manualLayout>
                  <c:x val="9.3869116061465585E-2"/>
                  <c:y val="-0.19444285859947216"/>
                </c:manualLayout>
              </c:layout>
              <c:tx>
                <c:rich>
                  <a:bodyPr rot="0" spcFirstLastPara="1" vertOverflow="ellipsis" vert="horz" wrap="square" anchor="ctr" anchorCtr="1"/>
                  <a:lstStyle/>
                  <a:p>
                    <a:pPr>
                      <a:defRPr sz="23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FDD96F43-7D89-4EBF-AC6E-525700E8BD16}" type="CATEGORYNAME">
                      <a:rPr lang="ja-JP" altLang="en-US" sz="2300" b="0">
                        <a:solidFill>
                          <a:schemeClr val="bg1"/>
                        </a:solidFill>
                      </a:rPr>
                      <a:pPr>
                        <a:defRPr sz="2300">
                          <a:solidFill>
                            <a:schemeClr val="bg1"/>
                          </a:solidFill>
                        </a:defRPr>
                      </a:pPr>
                      <a:t>[分類名]</a:t>
                    </a:fld>
                    <a:r>
                      <a:rPr lang="ja-JP" altLang="en-US" sz="2300" b="0" baseline="0" dirty="0">
                        <a:solidFill>
                          <a:schemeClr val="bg1"/>
                        </a:solidFill>
                      </a:rPr>
                      <a:t>
</a:t>
                    </a:r>
                    <a:fld id="{B8874B2C-C649-4377-8164-546A60EAEE16}" type="PERCENTAGE">
                      <a:rPr lang="en-US" altLang="ja-JP" sz="2300" b="0" baseline="0">
                        <a:solidFill>
                          <a:schemeClr val="bg1"/>
                        </a:solidFill>
                      </a:rPr>
                      <a:pPr>
                        <a:defRPr sz="2300">
                          <a:solidFill>
                            <a:schemeClr val="bg1"/>
                          </a:solidFill>
                        </a:defRPr>
                      </a:pPr>
                      <a:t>[パーセンテージ]</a:t>
                    </a:fld>
                    <a:endParaRPr lang="ja-JP" altLang="en-US" sz="2300" b="0" baseline="0" dirty="0">
                      <a:solidFill>
                        <a:schemeClr val="bg1"/>
                      </a:solidFill>
                    </a:endParaRPr>
                  </a:p>
                </c:rich>
              </c:tx>
              <c:numFmt formatCode="0.0%" sourceLinked="0"/>
              <c:spPr>
                <a:noFill/>
                <a:ln>
                  <a:noFill/>
                </a:ln>
                <a:effectLst/>
              </c:spPr>
              <c:txPr>
                <a:bodyPr rot="0" spcFirstLastPara="1" vertOverflow="ellipsis" vert="horz" wrap="square" anchor="ctr" anchorCtr="1"/>
                <a:lstStyle/>
                <a:p>
                  <a:pPr>
                    <a:defRPr sz="23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lt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10-4483-8BD7-77DF61156F3F}"/>
                </c:ext>
              </c:extLst>
            </c:dLbl>
            <c:dLbl>
              <c:idx val="3"/>
              <c:layout>
                <c:manualLayout>
                  <c:x val="7.8000591551797629E-3"/>
                  <c:y val="4.9271030877475299E-4"/>
                </c:manualLayout>
              </c:layout>
              <c:tx>
                <c:rich>
                  <a:bodyPr rot="0" spcFirstLastPara="1" vertOverflow="ellipsis" vert="horz" wrap="square" anchor="ctr" anchorCtr="0"/>
                  <a:lstStyle/>
                  <a:p>
                    <a:pPr algn="r">
                      <a:lnSpc>
                        <a:spcPts val="1800"/>
                      </a:lnSpc>
                      <a:defRPr sz="1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fld id="{834168D6-2B3A-424F-8E50-66DE2374C89D}" type="CATEGORYNAME">
                      <a:rPr lang="ja-JP" altLang="en-US" sz="1600" smtClean="0"/>
                      <a:pPr algn="r">
                        <a:lnSpc>
                          <a:spcPts val="1800"/>
                        </a:lnSpc>
                        <a:defRPr sz="1600"/>
                      </a:pPr>
                      <a:t>[分類名]</a:t>
                    </a:fld>
                    <a:r>
                      <a:rPr lang="ja-JP" altLang="en-US" sz="1600" dirty="0"/>
                      <a:t> </a:t>
                    </a:r>
                    <a:fld id="{FEDC9046-BD17-4A09-B59A-C8824FB73DE1}" type="PERCENTAGE">
                      <a:rPr lang="en-US" altLang="ja-JP" sz="1600" smtClean="0"/>
                      <a:pPr algn="r">
                        <a:lnSpc>
                          <a:spcPts val="1800"/>
                        </a:lnSpc>
                        <a:defRPr sz="1600"/>
                      </a:pPr>
                      <a:t>[パーセンテージ]</a:t>
                    </a:fld>
                    <a:endParaRPr lang="ja-JP" altLang="en-US" sz="1600" dirty="0"/>
                  </a:p>
                </c:rich>
              </c:tx>
              <c:numFmt formatCode="0.0%" sourceLinked="0"/>
              <c:spPr>
                <a:noFill/>
                <a:ln>
                  <a:noFill/>
                </a:ln>
                <a:effectLst/>
              </c:spPr>
              <c:txPr>
                <a:bodyPr rot="0" spcFirstLastPara="1" vertOverflow="ellipsis" vert="horz" wrap="square" anchor="ctr" anchorCtr="0"/>
                <a:lstStyle/>
                <a:p>
                  <a:pPr algn="r">
                    <a:lnSpc>
                      <a:spcPts val="1800"/>
                    </a:lnSpc>
                    <a:defRPr sz="1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lt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3354154654268294"/>
                      <c:h val="0.12913919421649619"/>
                    </c:manualLayout>
                  </c15:layout>
                  <c15:dlblFieldTable/>
                  <c15:showDataLabelsRange val="0"/>
                </c:ext>
                <c:ext xmlns:c16="http://schemas.microsoft.com/office/drawing/2014/chart" uri="{C3380CC4-5D6E-409C-BE32-E72D297353CC}">
                  <c16:uniqueId val="{00000007-B610-4483-8BD7-77DF61156F3F}"/>
                </c:ext>
              </c:extLst>
            </c:dLbl>
            <c:dLbl>
              <c:idx val="4"/>
              <c:layout>
                <c:manualLayout>
                  <c:x val="1.2103658490393566E-2"/>
                  <c:y val="9.3423649035462714E-3"/>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fld id="{19511816-D11A-4EAF-8618-348DD12AB182}" type="CATEGORYNAME">
                      <a:rPr lang="ja-JP" altLang="en-US" sz="1600"/>
                      <a:pPr>
                        <a:defRPr sz="1600"/>
                      </a:pPr>
                      <a:t>[分類名]</a:t>
                    </a:fld>
                    <a:r>
                      <a:rPr lang="ja-JP" altLang="en-US" sz="1600" dirty="0"/>
                      <a:t> </a:t>
                    </a:r>
                    <a:fld id="{0FFDAC75-016B-4623-97D1-A547400D268C}" type="PERCENTAGE">
                      <a:rPr lang="en-US" altLang="ja-JP" sz="1600"/>
                      <a:pPr>
                        <a:defRPr sz="1600"/>
                      </a:pPr>
                      <a:t>[パーセンテージ]</a:t>
                    </a:fld>
                    <a:endParaRPr lang="ja-JP" altLang="en-US" sz="1600" dirty="0"/>
                  </a:p>
                </c:rich>
              </c:tx>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ltLang="en-US"/>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B610-4483-8BD7-77DF61156F3F}"/>
                </c:ext>
              </c:extLst>
            </c:dLbl>
            <c:dLbl>
              <c:idx val="5"/>
              <c:layout>
                <c:manualLayout>
                  <c:x val="5.6498755857720831E-3"/>
                  <c:y val="1.3174445796024004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B610-4483-8BD7-77DF61156F3F}"/>
                </c:ext>
              </c:extLst>
            </c:dLbl>
            <c:dLbl>
              <c:idx val="6"/>
              <c:layout>
                <c:manualLayout>
                  <c:x val="6.9029569022246084E-3"/>
                  <c:y val="9.9746130429681744E-3"/>
                </c:manualLayout>
              </c:layout>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B610-4483-8BD7-77DF61156F3F}"/>
                </c:ext>
              </c:extLst>
            </c:dLbl>
            <c:dLbl>
              <c:idx val="7"/>
              <c:layout>
                <c:manualLayout>
                  <c:x val="3.9091369586769014E-3"/>
                  <c:y val="1.6166322499036302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B610-4483-8BD7-77DF61156F3F}"/>
                </c:ext>
              </c:extLst>
            </c:dLbl>
            <c:dLbl>
              <c:idx val="8"/>
              <c:layout>
                <c:manualLayout>
                  <c:x val="6.1392067691270194E-3"/>
                  <c:y val="4.2995527620988926E-3"/>
                </c:manualLayout>
              </c:layout>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8.7507848439423469E-2"/>
                      <c:h val="5.1980715434028248E-2"/>
                    </c:manualLayout>
                  </c15:layout>
                </c:ext>
                <c:ext xmlns:c16="http://schemas.microsoft.com/office/drawing/2014/chart" uri="{C3380CC4-5D6E-409C-BE32-E72D297353CC}">
                  <c16:uniqueId val="{00000011-B610-4483-8BD7-77DF61156F3F}"/>
                </c:ext>
              </c:extLst>
            </c:dLbl>
            <c:dLbl>
              <c:idx val="9"/>
              <c:layout>
                <c:manualLayout>
                  <c:x val="6.4745720737288834E-2"/>
                  <c:y val="0.18159795860655836"/>
                </c:manualLayout>
              </c:layout>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B610-4483-8BD7-77DF61156F3F}"/>
                </c:ext>
              </c:extLst>
            </c:dLbl>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Sheet1!$A$2:$A$11</c:f>
              <c:strCache>
                <c:ptCount val="10"/>
                <c:pt idx="0">
                  <c:v>中国</c:v>
                </c:pt>
                <c:pt idx="1">
                  <c:v>韓国</c:v>
                </c:pt>
                <c:pt idx="2">
                  <c:v>ベトナム</c:v>
                </c:pt>
                <c:pt idx="3">
                  <c:v>ネパール</c:v>
                </c:pt>
                <c:pt idx="4">
                  <c:v>インドネシア</c:v>
                </c:pt>
                <c:pt idx="5">
                  <c:v>台湾</c:v>
                </c:pt>
                <c:pt idx="6">
                  <c:v>マレーシア</c:v>
                </c:pt>
                <c:pt idx="7">
                  <c:v>モンゴル</c:v>
                </c:pt>
                <c:pt idx="8">
                  <c:v>ミャンマー</c:v>
                </c:pt>
                <c:pt idx="9">
                  <c:v>その他</c:v>
                </c:pt>
              </c:strCache>
            </c:strRef>
          </c:cat>
          <c:val>
            <c:numRef>
              <c:f>Sheet1!$B$2:$B$11</c:f>
              <c:numCache>
                <c:formatCode>General</c:formatCode>
                <c:ptCount val="10"/>
                <c:pt idx="0">
                  <c:v>377</c:v>
                </c:pt>
                <c:pt idx="1">
                  <c:v>135</c:v>
                </c:pt>
                <c:pt idx="2">
                  <c:v>119</c:v>
                </c:pt>
                <c:pt idx="3">
                  <c:v>42</c:v>
                </c:pt>
                <c:pt idx="4">
                  <c:v>28</c:v>
                </c:pt>
                <c:pt idx="5">
                  <c:v>28</c:v>
                </c:pt>
                <c:pt idx="6">
                  <c:v>27</c:v>
                </c:pt>
                <c:pt idx="7">
                  <c:v>26</c:v>
                </c:pt>
                <c:pt idx="8">
                  <c:v>20</c:v>
                </c:pt>
                <c:pt idx="9">
                  <c:v>162</c:v>
                </c:pt>
              </c:numCache>
            </c:numRef>
          </c:val>
          <c:extLst>
            <c:ext xmlns:c16="http://schemas.microsoft.com/office/drawing/2014/chart" uri="{C3380CC4-5D6E-409C-BE32-E72D297353CC}">
              <c16:uniqueId val="{00000016-B610-4483-8BD7-77DF61156F3F}"/>
            </c:ext>
          </c:extLst>
        </c:ser>
        <c:dLbls>
          <c:showLegendKey val="0"/>
          <c:showVal val="0"/>
          <c:showCatName val="1"/>
          <c:showSerName val="0"/>
          <c:showPercent val="1"/>
          <c:showBubbleSize val="0"/>
          <c:showLeaderLines val="0"/>
        </c:dLbls>
        <c:firstSliceAng val="10"/>
      </c:pieChart>
      <c:spPr>
        <a:noFill/>
        <a:ln>
          <a:noFill/>
        </a:ln>
        <a:effectLst/>
      </c:spPr>
    </c:plotArea>
    <c:plotVisOnly val="1"/>
    <c:dispBlanksAs val="gap"/>
    <c:showDLblsOverMax val="0"/>
  </c:chart>
  <c:spPr>
    <a:noFill/>
    <a:ln>
      <a:noFill/>
    </a:ln>
    <a:effectLst/>
  </c:spPr>
  <c:txPr>
    <a:bodyPr/>
    <a:lstStyle/>
    <a:p>
      <a:pPr>
        <a:defRPr>
          <a:latin typeface="HGP創英角ｺﾞｼｯｸUB" panose="020B0900000000000000" pitchFamily="50" charset="-128"/>
          <a:ea typeface="HGP創英角ｺﾞｼｯｸUB" panose="020B0900000000000000"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2.9650941305200202E-2"/>
          <c:y val="0.10590557608256299"/>
          <c:w val="0.96536963943646958"/>
          <c:h val="0.81643016716140271"/>
        </c:manualLayout>
      </c:layout>
      <c:barChart>
        <c:barDir val="bar"/>
        <c:grouping val="percentStacked"/>
        <c:varyColors val="0"/>
        <c:ser>
          <c:idx val="0"/>
          <c:order val="0"/>
          <c:tx>
            <c:strRef>
              <c:f>Sheet1!$B$1</c:f>
              <c:strCache>
                <c:ptCount val="1"/>
                <c:pt idx="0">
                  <c:v>列1</c:v>
                </c:pt>
              </c:strCache>
            </c:strRef>
          </c:tx>
          <c:spPr>
            <a:solidFill>
              <a:schemeClr val="accent1">
                <a:shade val="53000"/>
              </a:schemeClr>
            </a:solidFill>
            <a:ln>
              <a:noFill/>
            </a:ln>
            <a:effectLst/>
          </c:spPr>
          <c:invertIfNegative val="0"/>
          <c:cat>
            <c:strRef>
              <c:f>Sheet1!$A$2:$A$3</c:f>
              <c:strCache>
                <c:ptCount val="2"/>
                <c:pt idx="0">
                  <c:v>収入</c:v>
                </c:pt>
                <c:pt idx="1">
                  <c:v>支出</c:v>
                </c:pt>
              </c:strCache>
            </c:strRef>
          </c:cat>
          <c:val>
            <c:numRef>
              <c:f>Sheet1!$B$2:$B$3</c:f>
              <c:numCache>
                <c:formatCode>#,##0;"△ "#,##0</c:formatCode>
                <c:ptCount val="2"/>
                <c:pt idx="0" formatCode="#,##0;&quot;▲ &quot;#,##0">
                  <c:v>405066</c:v>
                </c:pt>
                <c:pt idx="1">
                  <c:v>1282880</c:v>
                </c:pt>
              </c:numCache>
            </c:numRef>
          </c:val>
          <c:extLst>
            <c:ext xmlns:c16="http://schemas.microsoft.com/office/drawing/2014/chart" uri="{C3380CC4-5D6E-409C-BE32-E72D297353CC}">
              <c16:uniqueId val="{00000000-E3A7-42FD-ACDF-F6722298B4A3}"/>
            </c:ext>
          </c:extLst>
        </c:ser>
        <c:ser>
          <c:idx val="1"/>
          <c:order val="1"/>
          <c:tx>
            <c:strRef>
              <c:f>Sheet1!$C$1</c:f>
              <c:strCache>
                <c:ptCount val="1"/>
                <c:pt idx="0">
                  <c:v>列2</c:v>
                </c:pt>
              </c:strCache>
            </c:strRef>
          </c:tx>
          <c:spPr>
            <a:solidFill>
              <a:schemeClr val="accent1">
                <a:shade val="76000"/>
              </a:schemeClr>
            </a:solidFill>
            <a:ln>
              <a:noFill/>
            </a:ln>
            <a:effectLst/>
          </c:spPr>
          <c:invertIfNegative val="0"/>
          <c:cat>
            <c:strRef>
              <c:f>Sheet1!$A$2:$A$3</c:f>
              <c:strCache>
                <c:ptCount val="2"/>
                <c:pt idx="0">
                  <c:v>収入</c:v>
                </c:pt>
                <c:pt idx="1">
                  <c:v>支出</c:v>
                </c:pt>
              </c:strCache>
            </c:strRef>
          </c:cat>
          <c:val>
            <c:numRef>
              <c:f>Sheet1!$C$2:$C$3</c:f>
              <c:numCache>
                <c:formatCode>#,##0;"△ "#,##0</c:formatCode>
                <c:ptCount val="2"/>
                <c:pt idx="0" formatCode="#,##0;&quot;▲ &quot;#,##0">
                  <c:v>925458</c:v>
                </c:pt>
                <c:pt idx="1">
                  <c:v>306609</c:v>
                </c:pt>
              </c:numCache>
            </c:numRef>
          </c:val>
          <c:extLst>
            <c:ext xmlns:c16="http://schemas.microsoft.com/office/drawing/2014/chart" uri="{C3380CC4-5D6E-409C-BE32-E72D297353CC}">
              <c16:uniqueId val="{0000000B-421B-429B-8D51-2E313C23B5AA}"/>
            </c:ext>
          </c:extLst>
        </c:ser>
        <c:ser>
          <c:idx val="2"/>
          <c:order val="2"/>
          <c:tx>
            <c:strRef>
              <c:f>Sheet1!$D$1</c:f>
              <c:strCache>
                <c:ptCount val="1"/>
                <c:pt idx="0">
                  <c:v>列3</c:v>
                </c:pt>
              </c:strCache>
            </c:strRef>
          </c:tx>
          <c:spPr>
            <a:solidFill>
              <a:schemeClr val="accent3"/>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3-421B-429B-8D51-2E313C23B5AA}"/>
              </c:ext>
            </c:extLst>
          </c:dPt>
          <c:dPt>
            <c:idx val="1"/>
            <c:invertIfNegative val="0"/>
            <c:bubble3D val="0"/>
            <c:spPr>
              <a:solidFill>
                <a:srgbClr val="00B0F0"/>
              </a:solidFill>
              <a:ln>
                <a:noFill/>
              </a:ln>
              <a:effectLst/>
            </c:spPr>
            <c:extLst>
              <c:ext xmlns:c16="http://schemas.microsoft.com/office/drawing/2014/chart" uri="{C3380CC4-5D6E-409C-BE32-E72D297353CC}">
                <c16:uniqueId val="{00000012-421B-429B-8D51-2E313C23B5AA}"/>
              </c:ext>
            </c:extLst>
          </c:dPt>
          <c:cat>
            <c:strRef>
              <c:f>Sheet1!$A$2:$A$3</c:f>
              <c:strCache>
                <c:ptCount val="2"/>
                <c:pt idx="0">
                  <c:v>収入</c:v>
                </c:pt>
                <c:pt idx="1">
                  <c:v>支出</c:v>
                </c:pt>
              </c:strCache>
            </c:strRef>
          </c:cat>
          <c:val>
            <c:numRef>
              <c:f>Sheet1!$D$2:$D$3</c:f>
              <c:numCache>
                <c:formatCode>General</c:formatCode>
                <c:ptCount val="2"/>
                <c:pt idx="0" formatCode="#,##0;&quot;△ &quot;#,##0">
                  <c:v>250020</c:v>
                </c:pt>
                <c:pt idx="1">
                  <c:v>46733</c:v>
                </c:pt>
              </c:numCache>
            </c:numRef>
          </c:val>
          <c:extLst>
            <c:ext xmlns:c16="http://schemas.microsoft.com/office/drawing/2014/chart" uri="{C3380CC4-5D6E-409C-BE32-E72D297353CC}">
              <c16:uniqueId val="{0000000F-421B-429B-8D51-2E313C23B5AA}"/>
            </c:ext>
          </c:extLst>
        </c:ser>
        <c:ser>
          <c:idx val="3"/>
          <c:order val="3"/>
          <c:tx>
            <c:strRef>
              <c:f>Sheet1!$E$1</c:f>
              <c:strCache>
                <c:ptCount val="1"/>
                <c:pt idx="0">
                  <c:v>列4</c:v>
                </c:pt>
              </c:strCache>
            </c:strRef>
          </c:tx>
          <c:spPr>
            <a:solidFill>
              <a:schemeClr val="accent1">
                <a:tint val="77000"/>
              </a:schemeClr>
            </a:solidFill>
            <a:ln>
              <a:noFill/>
            </a:ln>
            <a:effectLst/>
          </c:spPr>
          <c:invertIfNegative val="0"/>
          <c:cat>
            <c:strRef>
              <c:f>Sheet1!$A$2:$A$3</c:f>
              <c:strCache>
                <c:ptCount val="2"/>
                <c:pt idx="0">
                  <c:v>収入</c:v>
                </c:pt>
                <c:pt idx="1">
                  <c:v>支出</c:v>
                </c:pt>
              </c:strCache>
            </c:strRef>
          </c:cat>
          <c:val>
            <c:numRef>
              <c:f>Sheet1!$E$2:$E$3</c:f>
              <c:numCache>
                <c:formatCode>General</c:formatCode>
                <c:ptCount val="2"/>
                <c:pt idx="0" formatCode="#,##0;&quot;▲ &quot;#,##0">
                  <c:v>48479</c:v>
                </c:pt>
                <c:pt idx="1">
                  <c:v>0</c:v>
                </c:pt>
              </c:numCache>
            </c:numRef>
          </c:val>
          <c:extLst>
            <c:ext xmlns:c16="http://schemas.microsoft.com/office/drawing/2014/chart" uri="{C3380CC4-5D6E-409C-BE32-E72D297353CC}">
              <c16:uniqueId val="{00000010-421B-429B-8D51-2E313C23B5AA}"/>
            </c:ext>
          </c:extLst>
        </c:ser>
        <c:ser>
          <c:idx val="4"/>
          <c:order val="4"/>
          <c:tx>
            <c:strRef>
              <c:f>Sheet1!$F$1</c:f>
              <c:strCache>
                <c:ptCount val="1"/>
                <c:pt idx="0">
                  <c:v>列5</c:v>
                </c:pt>
              </c:strCache>
            </c:strRef>
          </c:tx>
          <c:spPr>
            <a:solidFill>
              <a:schemeClr val="accent1">
                <a:tint val="54000"/>
              </a:schemeClr>
            </a:solidFill>
            <a:ln>
              <a:noFill/>
            </a:ln>
            <a:effectLst/>
          </c:spPr>
          <c:invertIfNegative val="0"/>
          <c:cat>
            <c:strRef>
              <c:f>Sheet1!$A$2:$A$3</c:f>
              <c:strCache>
                <c:ptCount val="2"/>
                <c:pt idx="0">
                  <c:v>収入</c:v>
                </c:pt>
                <c:pt idx="1">
                  <c:v>支出</c:v>
                </c:pt>
              </c:strCache>
            </c:strRef>
          </c:cat>
          <c:val>
            <c:numRef>
              <c:f>Sheet1!$F$2:$F$3</c:f>
              <c:numCache>
                <c:formatCode>General</c:formatCode>
                <c:ptCount val="2"/>
                <c:pt idx="0" formatCode="#,##0_);[Red]\(#,##0\)">
                  <c:v>7199</c:v>
                </c:pt>
                <c:pt idx="1">
                  <c:v>0</c:v>
                </c:pt>
              </c:numCache>
            </c:numRef>
          </c:val>
          <c:extLst>
            <c:ext xmlns:c16="http://schemas.microsoft.com/office/drawing/2014/chart" uri="{C3380CC4-5D6E-409C-BE32-E72D297353CC}">
              <c16:uniqueId val="{00000011-421B-429B-8D51-2E313C23B5AA}"/>
            </c:ext>
          </c:extLst>
        </c:ser>
        <c:dLbls>
          <c:showLegendKey val="0"/>
          <c:showVal val="0"/>
          <c:showCatName val="0"/>
          <c:showSerName val="0"/>
          <c:showPercent val="0"/>
          <c:showBubbleSize val="0"/>
        </c:dLbls>
        <c:gapWidth val="95"/>
        <c:overlap val="100"/>
        <c:axId val="105184640"/>
        <c:axId val="105194624"/>
      </c:barChart>
      <c:catAx>
        <c:axId val="105184640"/>
        <c:scaling>
          <c:orientation val="maxMin"/>
        </c:scaling>
        <c:delete val="1"/>
        <c:axPos val="l"/>
        <c:numFmt formatCode="General" sourceLinked="0"/>
        <c:majorTickMark val="out"/>
        <c:minorTickMark val="none"/>
        <c:tickLblPos val="nextTo"/>
        <c:crossAx val="105194624"/>
        <c:crosses val="autoZero"/>
        <c:auto val="1"/>
        <c:lblAlgn val="ctr"/>
        <c:lblOffset val="100"/>
        <c:noMultiLvlLbl val="0"/>
      </c:catAx>
      <c:valAx>
        <c:axId val="105194624"/>
        <c:scaling>
          <c:orientation val="minMax"/>
        </c:scaling>
        <c:delete val="1"/>
        <c:axPos val="t"/>
        <c:numFmt formatCode="0%" sourceLinked="1"/>
        <c:majorTickMark val="out"/>
        <c:minorTickMark val="none"/>
        <c:tickLblPos val="nextTo"/>
        <c:crossAx val="10518464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245415565742292E-2"/>
          <c:y val="3.5655449560330774E-2"/>
          <c:w val="0.82723007064255738"/>
          <c:h val="0.6516365511626403"/>
        </c:manualLayout>
      </c:layout>
      <c:areaChart>
        <c:grouping val="standard"/>
        <c:varyColors val="0"/>
        <c:ser>
          <c:idx val="2"/>
          <c:order val="2"/>
          <c:tx>
            <c:strRef>
              <c:f>Sheet1!$D$1</c:f>
              <c:strCache>
                <c:ptCount val="1"/>
                <c:pt idx="0">
                  <c:v>系列 3</c:v>
                </c:pt>
              </c:strCache>
            </c:strRef>
          </c:tx>
          <c:spPr>
            <a:solidFill>
              <a:srgbClr val="FAE7B8"/>
            </a:solidFill>
            <a:ln w="60325" cap="sq">
              <a:noFill/>
              <a:miter lim="800000"/>
            </a:ln>
          </c:spPr>
          <c:cat>
            <c:strRef>
              <c:f>Sheet1!$A$2:$A$35</c:f>
              <c:strCache>
                <c:ptCount val="34"/>
                <c:pt idx="0">
                  <c:v>△2590</c:v>
                </c:pt>
                <c:pt idx="1">
                  <c:v>▼2770</c:v>
                </c:pt>
                <c:pt idx="2">
                  <c:v>▼2660</c:v>
                </c:pt>
                <c:pt idx="3">
                  <c:v>▼2650</c:v>
                </c:pt>
                <c:pt idx="4">
                  <c:v>△2820</c:v>
                </c:pt>
                <c:pt idx="5">
                  <c:v>△2780</c:v>
                </c:pt>
                <c:pt idx="6">
                  <c:v>▼2550</c:v>
                </c:pt>
                <c:pt idx="7">
                  <c:v>△2580</c:v>
                </c:pt>
                <c:pt idx="8">
                  <c:v>▼2840</c:v>
                </c:pt>
                <c:pt idx="9">
                  <c:v>△2750</c:v>
                </c:pt>
                <c:pt idx="10">
                  <c:v>△2560</c:v>
                </c:pt>
                <c:pt idx="11">
                  <c:v>△2790</c:v>
                </c:pt>
                <c:pt idx="12">
                  <c:v>△2700</c:v>
                </c:pt>
                <c:pt idx="13">
                  <c:v>▼2680</c:v>
                </c:pt>
                <c:pt idx="14">
                  <c:v>▼2610</c:v>
                </c:pt>
                <c:pt idx="15">
                  <c:v>▼2760</c:v>
                </c:pt>
                <c:pt idx="16">
                  <c:v>▼2640</c:v>
                </c:pt>
                <c:pt idx="17">
                  <c:v>△2710</c:v>
                </c:pt>
                <c:pt idx="18">
                  <c:v>▼2690</c:v>
                </c:pt>
                <c:pt idx="19">
                  <c:v>▼2670</c:v>
                </c:pt>
                <c:pt idx="20">
                  <c:v>▼2620</c:v>
                </c:pt>
                <c:pt idx="21">
                  <c:v>▼2530</c:v>
                </c:pt>
                <c:pt idx="22">
                  <c:v>▼2600</c:v>
                </c:pt>
                <c:pt idx="23">
                  <c:v>▼2570</c:v>
                </c:pt>
                <c:pt idx="24">
                  <c:v>△2740</c:v>
                </c:pt>
                <c:pt idx="25">
                  <c:v>▼2510</c:v>
                </c:pt>
                <c:pt idx="26">
                  <c:v>△2720</c:v>
                </c:pt>
                <c:pt idx="27">
                  <c:v>▼2630</c:v>
                </c:pt>
                <c:pt idx="28">
                  <c:v>▼2800</c:v>
                </c:pt>
                <c:pt idx="29">
                  <c:v>▼2730</c:v>
                </c:pt>
                <c:pt idx="30">
                  <c:v>▼2830</c:v>
                </c:pt>
                <c:pt idx="31">
                  <c:v>△2540</c:v>
                </c:pt>
                <c:pt idx="32">
                  <c:v>▼2520</c:v>
                </c:pt>
                <c:pt idx="33">
                  <c:v>△2500</c:v>
                </c:pt>
              </c:strCache>
            </c:strRef>
          </c:cat>
          <c:val>
            <c:numRef>
              <c:f>Sheet1!$D$2:$D$35</c:f>
              <c:numCache>
                <c:formatCode>#,##0_);[Red]\(#,##0\)</c:formatCode>
                <c:ptCount val="34"/>
                <c:pt idx="0">
                  <c:v>15999</c:v>
                </c:pt>
                <c:pt idx="1">
                  <c:v>15999</c:v>
                </c:pt>
                <c:pt idx="2">
                  <c:v>15999</c:v>
                </c:pt>
                <c:pt idx="3">
                  <c:v>15999</c:v>
                </c:pt>
                <c:pt idx="4">
                  <c:v>15999</c:v>
                </c:pt>
                <c:pt idx="5">
                  <c:v>15999</c:v>
                </c:pt>
                <c:pt idx="6">
                  <c:v>15999</c:v>
                </c:pt>
                <c:pt idx="7">
                  <c:v>15999</c:v>
                </c:pt>
                <c:pt idx="8">
                  <c:v>15999</c:v>
                </c:pt>
                <c:pt idx="9">
                  <c:v>15999</c:v>
                </c:pt>
                <c:pt idx="10">
                  <c:v>15999</c:v>
                </c:pt>
                <c:pt idx="11">
                  <c:v>15999</c:v>
                </c:pt>
                <c:pt idx="12">
                  <c:v>15999</c:v>
                </c:pt>
                <c:pt idx="13">
                  <c:v>15999</c:v>
                </c:pt>
                <c:pt idx="14">
                  <c:v>15999</c:v>
                </c:pt>
                <c:pt idx="15">
                  <c:v>15999</c:v>
                </c:pt>
                <c:pt idx="16">
                  <c:v>15999</c:v>
                </c:pt>
                <c:pt idx="17">
                  <c:v>15999</c:v>
                </c:pt>
                <c:pt idx="18">
                  <c:v>15999</c:v>
                </c:pt>
                <c:pt idx="19">
                  <c:v>15999</c:v>
                </c:pt>
                <c:pt idx="20">
                  <c:v>15999</c:v>
                </c:pt>
                <c:pt idx="21">
                  <c:v>15999</c:v>
                </c:pt>
                <c:pt idx="22">
                  <c:v>15999</c:v>
                </c:pt>
                <c:pt idx="23">
                  <c:v>15999</c:v>
                </c:pt>
                <c:pt idx="24">
                  <c:v>15999</c:v>
                </c:pt>
                <c:pt idx="25">
                  <c:v>15999</c:v>
                </c:pt>
                <c:pt idx="26">
                  <c:v>15999</c:v>
                </c:pt>
                <c:pt idx="27">
                  <c:v>15999</c:v>
                </c:pt>
                <c:pt idx="28">
                  <c:v>15999</c:v>
                </c:pt>
                <c:pt idx="29">
                  <c:v>15999</c:v>
                </c:pt>
                <c:pt idx="30">
                  <c:v>15999</c:v>
                </c:pt>
                <c:pt idx="31">
                  <c:v>15999</c:v>
                </c:pt>
                <c:pt idx="32">
                  <c:v>15999</c:v>
                </c:pt>
                <c:pt idx="33">
                  <c:v>15999</c:v>
                </c:pt>
              </c:numCache>
            </c:numRef>
          </c:val>
          <c:extLst>
            <c:ext xmlns:c16="http://schemas.microsoft.com/office/drawing/2014/chart" uri="{C3380CC4-5D6E-409C-BE32-E72D297353CC}">
              <c16:uniqueId val="{00000000-CF94-417B-A4BB-61A9A743FE2E}"/>
            </c:ext>
          </c:extLst>
        </c:ser>
        <c:dLbls>
          <c:showLegendKey val="0"/>
          <c:showVal val="0"/>
          <c:showCatName val="0"/>
          <c:showSerName val="0"/>
          <c:showPercent val="0"/>
          <c:showBubbleSize val="0"/>
        </c:dLbls>
        <c:axId val="47756032"/>
        <c:axId val="47757568"/>
      </c:areaChart>
      <c:barChart>
        <c:barDir val="col"/>
        <c:grouping val="clustered"/>
        <c:varyColors val="0"/>
        <c:ser>
          <c:idx val="0"/>
          <c:order val="0"/>
          <c:tx>
            <c:strRef>
              <c:f>Sheet1!$B$1</c:f>
              <c:strCache>
                <c:ptCount val="1"/>
                <c:pt idx="0">
                  <c:v>列2</c:v>
                </c:pt>
              </c:strCache>
            </c:strRef>
          </c:tx>
          <c:invertIfNegative val="0"/>
          <c:cat>
            <c:strRef>
              <c:f>Sheet1!$A$2:$A$35</c:f>
              <c:strCache>
                <c:ptCount val="34"/>
                <c:pt idx="0">
                  <c:v>△2590</c:v>
                </c:pt>
                <c:pt idx="1">
                  <c:v>▼2770</c:v>
                </c:pt>
                <c:pt idx="2">
                  <c:v>▼2660</c:v>
                </c:pt>
                <c:pt idx="3">
                  <c:v>▼2650</c:v>
                </c:pt>
                <c:pt idx="4">
                  <c:v>△2820</c:v>
                </c:pt>
                <c:pt idx="5">
                  <c:v>△2780</c:v>
                </c:pt>
                <c:pt idx="6">
                  <c:v>▼2550</c:v>
                </c:pt>
                <c:pt idx="7">
                  <c:v>△2580</c:v>
                </c:pt>
                <c:pt idx="8">
                  <c:v>▼2840</c:v>
                </c:pt>
                <c:pt idx="9">
                  <c:v>△2750</c:v>
                </c:pt>
                <c:pt idx="10">
                  <c:v>△2560</c:v>
                </c:pt>
                <c:pt idx="11">
                  <c:v>△2790</c:v>
                </c:pt>
                <c:pt idx="12">
                  <c:v>△2700</c:v>
                </c:pt>
                <c:pt idx="13">
                  <c:v>▼2680</c:v>
                </c:pt>
                <c:pt idx="14">
                  <c:v>▼2610</c:v>
                </c:pt>
                <c:pt idx="15">
                  <c:v>▼2760</c:v>
                </c:pt>
                <c:pt idx="16">
                  <c:v>▼2640</c:v>
                </c:pt>
                <c:pt idx="17">
                  <c:v>△2710</c:v>
                </c:pt>
                <c:pt idx="18">
                  <c:v>▼2690</c:v>
                </c:pt>
                <c:pt idx="19">
                  <c:v>▼2670</c:v>
                </c:pt>
                <c:pt idx="20">
                  <c:v>▼2620</c:v>
                </c:pt>
                <c:pt idx="21">
                  <c:v>▼2530</c:v>
                </c:pt>
                <c:pt idx="22">
                  <c:v>▼2600</c:v>
                </c:pt>
                <c:pt idx="23">
                  <c:v>▼2570</c:v>
                </c:pt>
                <c:pt idx="24">
                  <c:v>△2740</c:v>
                </c:pt>
                <c:pt idx="25">
                  <c:v>▼2510</c:v>
                </c:pt>
                <c:pt idx="26">
                  <c:v>△2720</c:v>
                </c:pt>
                <c:pt idx="27">
                  <c:v>▼2630</c:v>
                </c:pt>
                <c:pt idx="28">
                  <c:v>▼2800</c:v>
                </c:pt>
                <c:pt idx="29">
                  <c:v>▼2730</c:v>
                </c:pt>
                <c:pt idx="30">
                  <c:v>▼2830</c:v>
                </c:pt>
                <c:pt idx="31">
                  <c:v>△2540</c:v>
                </c:pt>
                <c:pt idx="32">
                  <c:v>▼2520</c:v>
                </c:pt>
                <c:pt idx="33">
                  <c:v>△2500</c:v>
                </c:pt>
              </c:strCache>
            </c:strRef>
          </c:cat>
          <c:val>
            <c:numRef>
              <c:f>Sheet1!$B$2:$B$35</c:f>
              <c:numCache>
                <c:formatCode>General</c:formatCode>
                <c:ptCount val="34"/>
                <c:pt idx="0">
                  <c:v>2590</c:v>
                </c:pt>
                <c:pt idx="1">
                  <c:v>2770</c:v>
                </c:pt>
                <c:pt idx="2">
                  <c:v>2660</c:v>
                </c:pt>
                <c:pt idx="3">
                  <c:v>2650</c:v>
                </c:pt>
                <c:pt idx="4">
                  <c:v>2820</c:v>
                </c:pt>
                <c:pt idx="5">
                  <c:v>2780</c:v>
                </c:pt>
                <c:pt idx="6">
                  <c:v>2550</c:v>
                </c:pt>
                <c:pt idx="7">
                  <c:v>2580</c:v>
                </c:pt>
                <c:pt idx="8">
                  <c:v>2840</c:v>
                </c:pt>
                <c:pt idx="9">
                  <c:v>2750</c:v>
                </c:pt>
                <c:pt idx="10">
                  <c:v>2560</c:v>
                </c:pt>
                <c:pt idx="11">
                  <c:v>2790</c:v>
                </c:pt>
                <c:pt idx="12">
                  <c:v>2700</c:v>
                </c:pt>
                <c:pt idx="13">
                  <c:v>2680</c:v>
                </c:pt>
                <c:pt idx="14">
                  <c:v>2610</c:v>
                </c:pt>
                <c:pt idx="15">
                  <c:v>2760</c:v>
                </c:pt>
                <c:pt idx="16">
                  <c:v>2640</c:v>
                </c:pt>
                <c:pt idx="17">
                  <c:v>2710</c:v>
                </c:pt>
                <c:pt idx="18">
                  <c:v>2690</c:v>
                </c:pt>
                <c:pt idx="19">
                  <c:v>2670</c:v>
                </c:pt>
                <c:pt idx="20">
                  <c:v>2620</c:v>
                </c:pt>
                <c:pt idx="21">
                  <c:v>2530</c:v>
                </c:pt>
                <c:pt idx="22">
                  <c:v>2600</c:v>
                </c:pt>
                <c:pt idx="23">
                  <c:v>2570</c:v>
                </c:pt>
                <c:pt idx="24">
                  <c:v>2740</c:v>
                </c:pt>
                <c:pt idx="25">
                  <c:v>2510</c:v>
                </c:pt>
                <c:pt idx="26">
                  <c:v>2720</c:v>
                </c:pt>
                <c:pt idx="27">
                  <c:v>2630</c:v>
                </c:pt>
                <c:pt idx="28">
                  <c:v>2800</c:v>
                </c:pt>
                <c:pt idx="29">
                  <c:v>2730</c:v>
                </c:pt>
                <c:pt idx="30">
                  <c:v>2830</c:v>
                </c:pt>
                <c:pt idx="31">
                  <c:v>2540</c:v>
                </c:pt>
                <c:pt idx="32">
                  <c:v>2520</c:v>
                </c:pt>
                <c:pt idx="33">
                  <c:v>2500</c:v>
                </c:pt>
              </c:numCache>
            </c:numRef>
          </c:val>
          <c:extLst>
            <c:ext xmlns:c16="http://schemas.microsoft.com/office/drawing/2014/chart" uri="{C3380CC4-5D6E-409C-BE32-E72D297353CC}">
              <c16:uniqueId val="{00000001-CF94-417B-A4BB-61A9A743FE2E}"/>
            </c:ext>
          </c:extLst>
        </c:ser>
        <c:ser>
          <c:idx val="1"/>
          <c:order val="1"/>
          <c:tx>
            <c:strRef>
              <c:f>Sheet1!$C$1</c:f>
              <c:strCache>
                <c:ptCount val="1"/>
                <c:pt idx="0">
                  <c:v>平均寄付額</c:v>
                </c:pt>
              </c:strCache>
            </c:strRef>
          </c:tx>
          <c:spPr>
            <a:solidFill>
              <a:srgbClr val="FE696E"/>
            </a:solidFill>
            <a:ln w="6350">
              <a:noFill/>
            </a:ln>
            <a:effectLst/>
          </c:spPr>
          <c:invertIfNegative val="0"/>
          <c:dPt>
            <c:idx val="11"/>
            <c:invertIfNegative val="0"/>
            <c:bubble3D val="0"/>
            <c:spPr>
              <a:solidFill>
                <a:srgbClr val="FE696E"/>
              </a:solidFill>
              <a:ln w="6350">
                <a:solidFill>
                  <a:srgbClr val="FE696E"/>
                </a:solidFill>
              </a:ln>
              <a:effectLst/>
            </c:spPr>
            <c:extLst>
              <c:ext xmlns:c16="http://schemas.microsoft.com/office/drawing/2014/chart" uri="{C3380CC4-5D6E-409C-BE32-E72D297353CC}">
                <c16:uniqueId val="{00000001-589E-4F9B-AA4D-2BF1D44B1776}"/>
              </c:ext>
            </c:extLst>
          </c:dPt>
          <c:dLbls>
            <c:dLbl>
              <c:idx val="0"/>
              <c:layout>
                <c:manualLayout>
                  <c:x val="1.4639348774580294E-2"/>
                  <c:y val="1.3778408474480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9E-4F9B-AA4D-2BF1D44B177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Sheet1!$A$2:$A$35</c:f>
              <c:strCache>
                <c:ptCount val="34"/>
                <c:pt idx="0">
                  <c:v>△2590</c:v>
                </c:pt>
                <c:pt idx="1">
                  <c:v>▼2770</c:v>
                </c:pt>
                <c:pt idx="2">
                  <c:v>▼2660</c:v>
                </c:pt>
                <c:pt idx="3">
                  <c:v>▼2650</c:v>
                </c:pt>
                <c:pt idx="4">
                  <c:v>△2820</c:v>
                </c:pt>
                <c:pt idx="5">
                  <c:v>△2780</c:v>
                </c:pt>
                <c:pt idx="6">
                  <c:v>▼2550</c:v>
                </c:pt>
                <c:pt idx="7">
                  <c:v>△2580</c:v>
                </c:pt>
                <c:pt idx="8">
                  <c:v>▼2840</c:v>
                </c:pt>
                <c:pt idx="9">
                  <c:v>△2750</c:v>
                </c:pt>
                <c:pt idx="10">
                  <c:v>△2560</c:v>
                </c:pt>
                <c:pt idx="11">
                  <c:v>△2790</c:v>
                </c:pt>
                <c:pt idx="12">
                  <c:v>△2700</c:v>
                </c:pt>
                <c:pt idx="13">
                  <c:v>▼2680</c:v>
                </c:pt>
                <c:pt idx="14">
                  <c:v>▼2610</c:v>
                </c:pt>
                <c:pt idx="15">
                  <c:v>▼2760</c:v>
                </c:pt>
                <c:pt idx="16">
                  <c:v>▼2640</c:v>
                </c:pt>
                <c:pt idx="17">
                  <c:v>△2710</c:v>
                </c:pt>
                <c:pt idx="18">
                  <c:v>▼2690</c:v>
                </c:pt>
                <c:pt idx="19">
                  <c:v>▼2670</c:v>
                </c:pt>
                <c:pt idx="20">
                  <c:v>▼2620</c:v>
                </c:pt>
                <c:pt idx="21">
                  <c:v>▼2530</c:v>
                </c:pt>
                <c:pt idx="22">
                  <c:v>▼2600</c:v>
                </c:pt>
                <c:pt idx="23">
                  <c:v>▼2570</c:v>
                </c:pt>
                <c:pt idx="24">
                  <c:v>△2740</c:v>
                </c:pt>
                <c:pt idx="25">
                  <c:v>▼2510</c:v>
                </c:pt>
                <c:pt idx="26">
                  <c:v>△2720</c:v>
                </c:pt>
                <c:pt idx="27">
                  <c:v>▼2630</c:v>
                </c:pt>
                <c:pt idx="28">
                  <c:v>▼2800</c:v>
                </c:pt>
                <c:pt idx="29">
                  <c:v>▼2730</c:v>
                </c:pt>
                <c:pt idx="30">
                  <c:v>▼2830</c:v>
                </c:pt>
                <c:pt idx="31">
                  <c:v>△2540</c:v>
                </c:pt>
                <c:pt idx="32">
                  <c:v>▼2520</c:v>
                </c:pt>
                <c:pt idx="33">
                  <c:v>△2500</c:v>
                </c:pt>
              </c:strCache>
            </c:strRef>
          </c:cat>
          <c:val>
            <c:numRef>
              <c:f>Sheet1!$C$2:$C$35</c:f>
              <c:numCache>
                <c:formatCode>#,##0_);[Red]\(#,##0\)</c:formatCode>
                <c:ptCount val="34"/>
                <c:pt idx="0">
                  <c:v>30406</c:v>
                </c:pt>
                <c:pt idx="1">
                  <c:v>25967</c:v>
                </c:pt>
                <c:pt idx="2">
                  <c:v>25685</c:v>
                </c:pt>
                <c:pt idx="3">
                  <c:v>23223</c:v>
                </c:pt>
                <c:pt idx="4">
                  <c:v>22760</c:v>
                </c:pt>
                <c:pt idx="5">
                  <c:v>20865</c:v>
                </c:pt>
                <c:pt idx="6">
                  <c:v>18450</c:v>
                </c:pt>
                <c:pt idx="7">
                  <c:v>18413</c:v>
                </c:pt>
                <c:pt idx="8">
                  <c:v>18244</c:v>
                </c:pt>
                <c:pt idx="9">
                  <c:v>17939</c:v>
                </c:pt>
                <c:pt idx="10">
                  <c:v>17316</c:v>
                </c:pt>
                <c:pt idx="11">
                  <c:v>16571</c:v>
                </c:pt>
                <c:pt idx="12">
                  <c:v>16112</c:v>
                </c:pt>
                <c:pt idx="13">
                  <c:v>15913</c:v>
                </c:pt>
                <c:pt idx="14">
                  <c:v>15425</c:v>
                </c:pt>
                <c:pt idx="15">
                  <c:v>15317</c:v>
                </c:pt>
                <c:pt idx="16">
                  <c:v>14495</c:v>
                </c:pt>
                <c:pt idx="17">
                  <c:v>14184</c:v>
                </c:pt>
                <c:pt idx="18">
                  <c:v>14181</c:v>
                </c:pt>
                <c:pt idx="19">
                  <c:v>14005</c:v>
                </c:pt>
                <c:pt idx="20">
                  <c:v>13959</c:v>
                </c:pt>
                <c:pt idx="21">
                  <c:v>13053</c:v>
                </c:pt>
                <c:pt idx="22">
                  <c:v>12821</c:v>
                </c:pt>
                <c:pt idx="23">
                  <c:v>12337</c:v>
                </c:pt>
                <c:pt idx="24">
                  <c:v>12073</c:v>
                </c:pt>
                <c:pt idx="25">
                  <c:v>11531</c:v>
                </c:pt>
                <c:pt idx="26">
                  <c:v>11055</c:v>
                </c:pt>
                <c:pt idx="27">
                  <c:v>9542</c:v>
                </c:pt>
                <c:pt idx="28">
                  <c:v>9442</c:v>
                </c:pt>
                <c:pt idx="29">
                  <c:v>9238</c:v>
                </c:pt>
                <c:pt idx="30">
                  <c:v>9067</c:v>
                </c:pt>
                <c:pt idx="31">
                  <c:v>9056</c:v>
                </c:pt>
                <c:pt idx="32">
                  <c:v>7677</c:v>
                </c:pt>
                <c:pt idx="33">
                  <c:v>6851</c:v>
                </c:pt>
              </c:numCache>
            </c:numRef>
          </c:val>
          <c:extLst>
            <c:ext xmlns:c16="http://schemas.microsoft.com/office/drawing/2014/chart" uri="{C3380CC4-5D6E-409C-BE32-E72D297353CC}">
              <c16:uniqueId val="{00000002-CF94-417B-A4BB-61A9A743FE2E}"/>
            </c:ext>
          </c:extLst>
        </c:ser>
        <c:dLbls>
          <c:showLegendKey val="0"/>
          <c:showVal val="0"/>
          <c:showCatName val="0"/>
          <c:showSerName val="0"/>
          <c:showPercent val="0"/>
          <c:showBubbleSize val="0"/>
        </c:dLbls>
        <c:gapWidth val="60"/>
        <c:overlap val="100"/>
        <c:axId val="47756032"/>
        <c:axId val="47757568"/>
      </c:barChart>
      <c:catAx>
        <c:axId val="47756032"/>
        <c:scaling>
          <c:orientation val="minMax"/>
        </c:scaling>
        <c:delete val="0"/>
        <c:axPos val="b"/>
        <c:numFmt formatCode="General" sourceLinked="1"/>
        <c:majorTickMark val="none"/>
        <c:minorTickMark val="none"/>
        <c:tickLblPos val="nextTo"/>
        <c:txPr>
          <a:bodyPr rot="0" vert="wordArtVertRtl"/>
          <a:lstStyle/>
          <a:p>
            <a:pPr>
              <a:defRPr sz="1400" b="1">
                <a:latin typeface="Arial" panose="020B0604020202020204" pitchFamily="34" charset="0"/>
                <a:ea typeface="Meiryo UI" panose="020B0604030504040204" pitchFamily="50" charset="-128"/>
                <a:cs typeface="Arial" panose="020B0604020202020204" pitchFamily="34" charset="0"/>
              </a:defRPr>
            </a:pPr>
            <a:endParaRPr lang="ja-JP"/>
          </a:p>
        </c:txPr>
        <c:crossAx val="47757568"/>
        <c:crosses val="autoZero"/>
        <c:auto val="1"/>
        <c:lblAlgn val="ctr"/>
        <c:lblOffset val="0"/>
        <c:noMultiLvlLbl val="0"/>
      </c:catAx>
      <c:valAx>
        <c:axId val="47757568"/>
        <c:scaling>
          <c:orientation val="minMax"/>
          <c:min val="5000"/>
        </c:scaling>
        <c:delete val="0"/>
        <c:axPos val="l"/>
        <c:majorGridlines/>
        <c:numFmt formatCode="#,##0_);[Red]\(#,##0\)" sourceLinked="1"/>
        <c:majorTickMark val="out"/>
        <c:minorTickMark val="none"/>
        <c:tickLblPos val="nextTo"/>
        <c:txPr>
          <a:bodyPr/>
          <a:lstStyle/>
          <a:p>
            <a:pPr>
              <a:defRPr sz="1400"/>
            </a:pPr>
            <a:endParaRPr lang="ja-JP"/>
          </a:p>
        </c:txPr>
        <c:crossAx val="47756032"/>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262972429959567E-2"/>
          <c:y val="1.5841667643815439E-2"/>
          <c:w val="0.94517379744851637"/>
          <c:h val="0.75973174301821711"/>
        </c:manualLayout>
      </c:layout>
      <c:barChart>
        <c:barDir val="col"/>
        <c:grouping val="clustered"/>
        <c:varyColors val="0"/>
        <c:ser>
          <c:idx val="2"/>
          <c:order val="0"/>
          <c:tx>
            <c:strRef>
              <c:f>Sheet1!$D$1</c:f>
              <c:strCache>
                <c:ptCount val="1"/>
                <c:pt idx="0">
                  <c:v>寄付者割合</c:v>
                </c:pt>
              </c:strCache>
            </c:strRef>
          </c:tx>
          <c:spPr>
            <a:solidFill>
              <a:schemeClr val="accent3"/>
            </a:solidFill>
            <a:ln>
              <a:noFill/>
            </a:ln>
            <a:effectLst/>
          </c:spPr>
          <c:invertIfNegative val="0"/>
          <c:dLbls>
            <c:dLbl>
              <c:idx val="0"/>
              <c:spPr>
                <a:solidFill>
                  <a:schemeClr val="bg1">
                    <a:alpha val="30000"/>
                  </a:schemeClr>
                </a:solidFill>
                <a:ln>
                  <a:noFill/>
                </a:ln>
                <a:effectLst/>
              </c:spPr>
              <c:txPr>
                <a:bodyPr rot="-3780000" spcFirstLastPara="1" vertOverflow="ellipsis" vert="horz" wrap="square" lIns="0" tIns="0" rIns="0" bIns="0" anchor="ctr" anchorCtr="1">
                  <a:spAutoFit/>
                </a:bodyPr>
                <a:lstStyle/>
                <a:p>
                  <a:pPr>
                    <a:defRPr sz="24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EE6-45BB-8853-034270CEF03F}"/>
                </c:ext>
              </c:extLst>
            </c:dLbl>
            <c:spPr>
              <a:solidFill>
                <a:schemeClr val="bg1">
                  <a:alpha val="30000"/>
                </a:schemeClr>
              </a:solidFill>
              <a:ln>
                <a:noFill/>
              </a:ln>
              <a:effectLst/>
            </c:spPr>
            <c:txPr>
              <a:bodyPr rot="-3780000" spcFirstLastPara="1" vertOverflow="ellipsis" vert="horz" wrap="square" lIns="0" tIns="0" rIns="0" bIns="0" anchor="ctr" anchorCtr="1">
                <a:spAutoFit/>
              </a:bodyPr>
              <a:lstStyle/>
              <a:p>
                <a:pPr>
                  <a:defRPr sz="14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Sheet1!$A$2:$A$35</c:f>
              <c:numCache>
                <c:formatCode>General</c:formatCode>
                <c:ptCount val="34"/>
                <c:pt idx="0">
                  <c:v>2650</c:v>
                </c:pt>
                <c:pt idx="1">
                  <c:v>2840</c:v>
                </c:pt>
                <c:pt idx="2">
                  <c:v>2590</c:v>
                </c:pt>
                <c:pt idx="3">
                  <c:v>2820</c:v>
                </c:pt>
                <c:pt idx="4">
                  <c:v>2620</c:v>
                </c:pt>
                <c:pt idx="5">
                  <c:v>2660</c:v>
                </c:pt>
                <c:pt idx="6">
                  <c:v>2560</c:v>
                </c:pt>
                <c:pt idx="7">
                  <c:v>2550</c:v>
                </c:pt>
                <c:pt idx="8">
                  <c:v>2780</c:v>
                </c:pt>
                <c:pt idx="9">
                  <c:v>2770</c:v>
                </c:pt>
                <c:pt idx="10">
                  <c:v>2700</c:v>
                </c:pt>
                <c:pt idx="11">
                  <c:v>2640</c:v>
                </c:pt>
                <c:pt idx="12">
                  <c:v>2530</c:v>
                </c:pt>
                <c:pt idx="13">
                  <c:v>2790</c:v>
                </c:pt>
                <c:pt idx="14">
                  <c:v>2510</c:v>
                </c:pt>
                <c:pt idx="15">
                  <c:v>2750</c:v>
                </c:pt>
                <c:pt idx="16">
                  <c:v>2680</c:v>
                </c:pt>
                <c:pt idx="17">
                  <c:v>2710</c:v>
                </c:pt>
                <c:pt idx="18">
                  <c:v>2720</c:v>
                </c:pt>
                <c:pt idx="19">
                  <c:v>2690</c:v>
                </c:pt>
                <c:pt idx="20">
                  <c:v>2830</c:v>
                </c:pt>
                <c:pt idx="21">
                  <c:v>2630</c:v>
                </c:pt>
                <c:pt idx="22">
                  <c:v>2570</c:v>
                </c:pt>
                <c:pt idx="23">
                  <c:v>2760</c:v>
                </c:pt>
                <c:pt idx="24">
                  <c:v>2670</c:v>
                </c:pt>
                <c:pt idx="25">
                  <c:v>2540</c:v>
                </c:pt>
                <c:pt idx="26">
                  <c:v>2610</c:v>
                </c:pt>
                <c:pt idx="27">
                  <c:v>2800</c:v>
                </c:pt>
                <c:pt idx="28">
                  <c:v>2730</c:v>
                </c:pt>
                <c:pt idx="29">
                  <c:v>2580</c:v>
                </c:pt>
                <c:pt idx="30">
                  <c:v>2520</c:v>
                </c:pt>
                <c:pt idx="31">
                  <c:v>2600</c:v>
                </c:pt>
                <c:pt idx="32">
                  <c:v>2500</c:v>
                </c:pt>
                <c:pt idx="33">
                  <c:v>2740</c:v>
                </c:pt>
              </c:numCache>
            </c:numRef>
          </c:cat>
          <c:val>
            <c:numRef>
              <c:f>Sheet1!$D$2:$D$35</c:f>
              <c:numCache>
                <c:formatCode>#,##0.0_ ;[Red]\-#,##0.0\ </c:formatCode>
                <c:ptCount val="34"/>
                <c:pt idx="0">
                  <c:v>82.6</c:v>
                </c:pt>
                <c:pt idx="1">
                  <c:v>81.400000000000006</c:v>
                </c:pt>
                <c:pt idx="2">
                  <c:v>79.5</c:v>
                </c:pt>
                <c:pt idx="3">
                  <c:v>71.599999999999994</c:v>
                </c:pt>
                <c:pt idx="4">
                  <c:v>71.3</c:v>
                </c:pt>
                <c:pt idx="5">
                  <c:v>70.900000000000006</c:v>
                </c:pt>
                <c:pt idx="6">
                  <c:v>70.599999999999994</c:v>
                </c:pt>
                <c:pt idx="7">
                  <c:v>68.8</c:v>
                </c:pt>
                <c:pt idx="8">
                  <c:v>68.7</c:v>
                </c:pt>
                <c:pt idx="9">
                  <c:v>63.7</c:v>
                </c:pt>
                <c:pt idx="10">
                  <c:v>61.5</c:v>
                </c:pt>
                <c:pt idx="11">
                  <c:v>56.8</c:v>
                </c:pt>
                <c:pt idx="12">
                  <c:v>46.2</c:v>
                </c:pt>
                <c:pt idx="13">
                  <c:v>43.1</c:v>
                </c:pt>
                <c:pt idx="14">
                  <c:v>43.1</c:v>
                </c:pt>
                <c:pt idx="15">
                  <c:v>42.6</c:v>
                </c:pt>
                <c:pt idx="16">
                  <c:v>42.5</c:v>
                </c:pt>
                <c:pt idx="17">
                  <c:v>40.6</c:v>
                </c:pt>
                <c:pt idx="18">
                  <c:v>40</c:v>
                </c:pt>
                <c:pt idx="19">
                  <c:v>39.5</c:v>
                </c:pt>
                <c:pt idx="20">
                  <c:v>39.200000000000003</c:v>
                </c:pt>
                <c:pt idx="21">
                  <c:v>38.6</c:v>
                </c:pt>
                <c:pt idx="22">
                  <c:v>37.6</c:v>
                </c:pt>
                <c:pt idx="23">
                  <c:v>36.799999999999997</c:v>
                </c:pt>
                <c:pt idx="24">
                  <c:v>33.200000000000003</c:v>
                </c:pt>
                <c:pt idx="25">
                  <c:v>30.4</c:v>
                </c:pt>
                <c:pt idx="26">
                  <c:v>29.7</c:v>
                </c:pt>
                <c:pt idx="27">
                  <c:v>28.2</c:v>
                </c:pt>
                <c:pt idx="28">
                  <c:v>27.5</c:v>
                </c:pt>
                <c:pt idx="29">
                  <c:v>26.3</c:v>
                </c:pt>
                <c:pt idx="30">
                  <c:v>22.3</c:v>
                </c:pt>
                <c:pt idx="31">
                  <c:v>20.5</c:v>
                </c:pt>
                <c:pt idx="32">
                  <c:v>17.3</c:v>
                </c:pt>
                <c:pt idx="33">
                  <c:v>16.600000000000001</c:v>
                </c:pt>
              </c:numCache>
            </c:numRef>
          </c:val>
          <c:extLst>
            <c:ext xmlns:c16="http://schemas.microsoft.com/office/drawing/2014/chart" uri="{C3380CC4-5D6E-409C-BE32-E72D297353CC}">
              <c16:uniqueId val="{00000000-9975-4DCD-AE61-5D87E339DCD9}"/>
            </c:ext>
          </c:extLst>
        </c:ser>
        <c:ser>
          <c:idx val="0"/>
          <c:order val="1"/>
          <c:tx>
            <c:strRef>
              <c:f>Sheet1!$B$1</c:f>
              <c:strCache>
                <c:ptCount val="1"/>
                <c:pt idx="0">
                  <c:v>会員数</c:v>
                </c:pt>
              </c:strCache>
            </c:strRef>
          </c:tx>
          <c:spPr>
            <a:solidFill>
              <a:srgbClr val="FCC178"/>
            </a:solidFill>
            <a:ln>
              <a:solidFill>
                <a:srgbClr val="FCC178"/>
              </a:solidFill>
            </a:ln>
            <a:effectLst/>
          </c:spPr>
          <c:invertIfNegative val="0"/>
          <c:dPt>
            <c:idx val="33"/>
            <c:invertIfNegative val="0"/>
            <c:bubble3D val="0"/>
            <c:extLst>
              <c:ext xmlns:c16="http://schemas.microsoft.com/office/drawing/2014/chart" uri="{C3380CC4-5D6E-409C-BE32-E72D297353CC}">
                <c16:uniqueId val="{00000001-9975-4DCD-AE61-5D87E339DCD9}"/>
              </c:ext>
            </c:extLst>
          </c:dPt>
          <c:dLbls>
            <c:delete val="1"/>
          </c:dLbls>
          <c:cat>
            <c:numRef>
              <c:f>Sheet1!$A$2:$A$35</c:f>
              <c:numCache>
                <c:formatCode>General</c:formatCode>
                <c:ptCount val="34"/>
                <c:pt idx="0">
                  <c:v>2650</c:v>
                </c:pt>
                <c:pt idx="1">
                  <c:v>2840</c:v>
                </c:pt>
                <c:pt idx="2">
                  <c:v>2590</c:v>
                </c:pt>
                <c:pt idx="3">
                  <c:v>2820</c:v>
                </c:pt>
                <c:pt idx="4">
                  <c:v>2620</c:v>
                </c:pt>
                <c:pt idx="5">
                  <c:v>2660</c:v>
                </c:pt>
                <c:pt idx="6">
                  <c:v>2560</c:v>
                </c:pt>
                <c:pt idx="7">
                  <c:v>2550</c:v>
                </c:pt>
                <c:pt idx="8">
                  <c:v>2780</c:v>
                </c:pt>
                <c:pt idx="9">
                  <c:v>2770</c:v>
                </c:pt>
                <c:pt idx="10">
                  <c:v>2700</c:v>
                </c:pt>
                <c:pt idx="11">
                  <c:v>2640</c:v>
                </c:pt>
                <c:pt idx="12">
                  <c:v>2530</c:v>
                </c:pt>
                <c:pt idx="13">
                  <c:v>2790</c:v>
                </c:pt>
                <c:pt idx="14">
                  <c:v>2510</c:v>
                </c:pt>
                <c:pt idx="15">
                  <c:v>2750</c:v>
                </c:pt>
                <c:pt idx="16">
                  <c:v>2680</c:v>
                </c:pt>
                <c:pt idx="17">
                  <c:v>2710</c:v>
                </c:pt>
                <c:pt idx="18">
                  <c:v>2720</c:v>
                </c:pt>
                <c:pt idx="19">
                  <c:v>2690</c:v>
                </c:pt>
                <c:pt idx="20">
                  <c:v>2830</c:v>
                </c:pt>
                <c:pt idx="21">
                  <c:v>2630</c:v>
                </c:pt>
                <c:pt idx="22">
                  <c:v>2570</c:v>
                </c:pt>
                <c:pt idx="23">
                  <c:v>2760</c:v>
                </c:pt>
                <c:pt idx="24">
                  <c:v>2670</c:v>
                </c:pt>
                <c:pt idx="25">
                  <c:v>2540</c:v>
                </c:pt>
                <c:pt idx="26">
                  <c:v>2610</c:v>
                </c:pt>
                <c:pt idx="27">
                  <c:v>2800</c:v>
                </c:pt>
                <c:pt idx="28">
                  <c:v>2730</c:v>
                </c:pt>
                <c:pt idx="29">
                  <c:v>2580</c:v>
                </c:pt>
                <c:pt idx="30">
                  <c:v>2520</c:v>
                </c:pt>
                <c:pt idx="31">
                  <c:v>2600</c:v>
                </c:pt>
                <c:pt idx="32">
                  <c:v>2500</c:v>
                </c:pt>
                <c:pt idx="33">
                  <c:v>2740</c:v>
                </c:pt>
              </c:numCache>
            </c:numRef>
          </c:cat>
          <c:val>
            <c:numRef>
              <c:f>Sheet1!$B$2:$B$35</c:f>
              <c:numCache>
                <c:formatCode>#,##0_);[Red]\(#,##0\)</c:formatCode>
                <c:ptCount val="34"/>
                <c:pt idx="0">
                  <c:v>4183</c:v>
                </c:pt>
                <c:pt idx="1">
                  <c:v>2035</c:v>
                </c:pt>
                <c:pt idx="2">
                  <c:v>1837</c:v>
                </c:pt>
                <c:pt idx="3">
                  <c:v>1876</c:v>
                </c:pt>
                <c:pt idx="4">
                  <c:v>2847</c:v>
                </c:pt>
                <c:pt idx="5">
                  <c:v>3476</c:v>
                </c:pt>
                <c:pt idx="6">
                  <c:v>2021</c:v>
                </c:pt>
                <c:pt idx="7">
                  <c:v>1566</c:v>
                </c:pt>
                <c:pt idx="8">
                  <c:v>2336</c:v>
                </c:pt>
                <c:pt idx="9">
                  <c:v>2246</c:v>
                </c:pt>
                <c:pt idx="10">
                  <c:v>3153</c:v>
                </c:pt>
                <c:pt idx="11">
                  <c:v>1514</c:v>
                </c:pt>
                <c:pt idx="12">
                  <c:v>2166</c:v>
                </c:pt>
                <c:pt idx="13">
                  <c:v>2693</c:v>
                </c:pt>
                <c:pt idx="14">
                  <c:v>2334</c:v>
                </c:pt>
                <c:pt idx="15">
                  <c:v>4325</c:v>
                </c:pt>
                <c:pt idx="16">
                  <c:v>2472</c:v>
                </c:pt>
                <c:pt idx="17">
                  <c:v>3137</c:v>
                </c:pt>
                <c:pt idx="18">
                  <c:v>2286</c:v>
                </c:pt>
                <c:pt idx="19">
                  <c:v>2896</c:v>
                </c:pt>
                <c:pt idx="20">
                  <c:v>1123</c:v>
                </c:pt>
                <c:pt idx="21">
                  <c:v>3124</c:v>
                </c:pt>
                <c:pt idx="22">
                  <c:v>1565</c:v>
                </c:pt>
                <c:pt idx="23">
                  <c:v>4570</c:v>
                </c:pt>
                <c:pt idx="24">
                  <c:v>2778</c:v>
                </c:pt>
                <c:pt idx="25">
                  <c:v>1113</c:v>
                </c:pt>
                <c:pt idx="26">
                  <c:v>2484</c:v>
                </c:pt>
                <c:pt idx="27">
                  <c:v>1509</c:v>
                </c:pt>
                <c:pt idx="28">
                  <c:v>2338</c:v>
                </c:pt>
                <c:pt idx="29">
                  <c:v>3034</c:v>
                </c:pt>
                <c:pt idx="30">
                  <c:v>2039</c:v>
                </c:pt>
                <c:pt idx="31">
                  <c:v>1801</c:v>
                </c:pt>
                <c:pt idx="32">
                  <c:v>2205</c:v>
                </c:pt>
                <c:pt idx="33">
                  <c:v>2079</c:v>
                </c:pt>
              </c:numCache>
            </c:numRef>
          </c:val>
          <c:extLst>
            <c:ext xmlns:c16="http://schemas.microsoft.com/office/drawing/2014/chart" uri="{C3380CC4-5D6E-409C-BE32-E72D297353CC}">
              <c16:uniqueId val="{00000002-9975-4DCD-AE61-5D87E339DCD9}"/>
            </c:ext>
          </c:extLst>
        </c:ser>
        <c:ser>
          <c:idx val="1"/>
          <c:order val="2"/>
          <c:tx>
            <c:strRef>
              <c:f>Sheet1!$D$1</c:f>
              <c:strCache>
                <c:ptCount val="1"/>
                <c:pt idx="0">
                  <c:v>寄付者割合</c:v>
                </c:pt>
              </c:strCache>
            </c:strRef>
          </c:tx>
          <c:spPr>
            <a:solidFill>
              <a:srgbClr val="FE696E"/>
            </a:solidFill>
            <a:ln>
              <a:solidFill>
                <a:srgbClr val="FE696E"/>
              </a:solidFill>
            </a:ln>
            <a:effectLst/>
          </c:spPr>
          <c:invertIfNegative val="0"/>
          <c:dLbls>
            <c:delete val="1"/>
          </c:dLbls>
          <c:cat>
            <c:numRef>
              <c:f>Sheet1!$A$2:$A$35</c:f>
              <c:numCache>
                <c:formatCode>General</c:formatCode>
                <c:ptCount val="34"/>
                <c:pt idx="0">
                  <c:v>2650</c:v>
                </c:pt>
                <c:pt idx="1">
                  <c:v>2840</c:v>
                </c:pt>
                <c:pt idx="2">
                  <c:v>2590</c:v>
                </c:pt>
                <c:pt idx="3">
                  <c:v>2820</c:v>
                </c:pt>
                <c:pt idx="4">
                  <c:v>2620</c:v>
                </c:pt>
                <c:pt idx="5">
                  <c:v>2660</c:v>
                </c:pt>
                <c:pt idx="6">
                  <c:v>2560</c:v>
                </c:pt>
                <c:pt idx="7">
                  <c:v>2550</c:v>
                </c:pt>
                <c:pt idx="8">
                  <c:v>2780</c:v>
                </c:pt>
                <c:pt idx="9">
                  <c:v>2770</c:v>
                </c:pt>
                <c:pt idx="10">
                  <c:v>2700</c:v>
                </c:pt>
                <c:pt idx="11">
                  <c:v>2640</c:v>
                </c:pt>
                <c:pt idx="12">
                  <c:v>2530</c:v>
                </c:pt>
                <c:pt idx="13">
                  <c:v>2790</c:v>
                </c:pt>
                <c:pt idx="14">
                  <c:v>2510</c:v>
                </c:pt>
                <c:pt idx="15">
                  <c:v>2750</c:v>
                </c:pt>
                <c:pt idx="16">
                  <c:v>2680</c:v>
                </c:pt>
                <c:pt idx="17">
                  <c:v>2710</c:v>
                </c:pt>
                <c:pt idx="18">
                  <c:v>2720</c:v>
                </c:pt>
                <c:pt idx="19">
                  <c:v>2690</c:v>
                </c:pt>
                <c:pt idx="20">
                  <c:v>2830</c:v>
                </c:pt>
                <c:pt idx="21">
                  <c:v>2630</c:v>
                </c:pt>
                <c:pt idx="22">
                  <c:v>2570</c:v>
                </c:pt>
                <c:pt idx="23">
                  <c:v>2760</c:v>
                </c:pt>
                <c:pt idx="24">
                  <c:v>2670</c:v>
                </c:pt>
                <c:pt idx="25">
                  <c:v>2540</c:v>
                </c:pt>
                <c:pt idx="26">
                  <c:v>2610</c:v>
                </c:pt>
                <c:pt idx="27">
                  <c:v>2800</c:v>
                </c:pt>
                <c:pt idx="28">
                  <c:v>2730</c:v>
                </c:pt>
                <c:pt idx="29">
                  <c:v>2580</c:v>
                </c:pt>
                <c:pt idx="30">
                  <c:v>2520</c:v>
                </c:pt>
                <c:pt idx="31">
                  <c:v>2600</c:v>
                </c:pt>
                <c:pt idx="32">
                  <c:v>2500</c:v>
                </c:pt>
                <c:pt idx="33">
                  <c:v>2740</c:v>
                </c:pt>
              </c:numCache>
            </c:numRef>
          </c:cat>
          <c:val>
            <c:numRef>
              <c:f>Sheet1!$C$2:$C$35</c:f>
              <c:numCache>
                <c:formatCode>#,##0_);[Red]\(#,##0\)</c:formatCode>
                <c:ptCount val="34"/>
                <c:pt idx="0">
                  <c:v>3457</c:v>
                </c:pt>
                <c:pt idx="1">
                  <c:v>1657</c:v>
                </c:pt>
                <c:pt idx="2">
                  <c:v>1460</c:v>
                </c:pt>
                <c:pt idx="3">
                  <c:v>1343</c:v>
                </c:pt>
                <c:pt idx="4">
                  <c:v>2030</c:v>
                </c:pt>
                <c:pt idx="5">
                  <c:v>2466</c:v>
                </c:pt>
                <c:pt idx="6">
                  <c:v>1426</c:v>
                </c:pt>
                <c:pt idx="7">
                  <c:v>1078</c:v>
                </c:pt>
                <c:pt idx="8">
                  <c:v>1605</c:v>
                </c:pt>
                <c:pt idx="9">
                  <c:v>1431</c:v>
                </c:pt>
                <c:pt idx="10">
                  <c:v>1938</c:v>
                </c:pt>
                <c:pt idx="11">
                  <c:v>860</c:v>
                </c:pt>
                <c:pt idx="12">
                  <c:v>1000</c:v>
                </c:pt>
                <c:pt idx="13">
                  <c:v>1162</c:v>
                </c:pt>
                <c:pt idx="14">
                  <c:v>1005</c:v>
                </c:pt>
                <c:pt idx="15">
                  <c:v>1844</c:v>
                </c:pt>
                <c:pt idx="16">
                  <c:v>1050</c:v>
                </c:pt>
                <c:pt idx="17">
                  <c:v>1275</c:v>
                </c:pt>
                <c:pt idx="18">
                  <c:v>914</c:v>
                </c:pt>
                <c:pt idx="19">
                  <c:v>1144</c:v>
                </c:pt>
                <c:pt idx="20">
                  <c:v>440</c:v>
                </c:pt>
                <c:pt idx="21">
                  <c:v>1206</c:v>
                </c:pt>
                <c:pt idx="22">
                  <c:v>588</c:v>
                </c:pt>
                <c:pt idx="23">
                  <c:v>1682</c:v>
                </c:pt>
                <c:pt idx="24">
                  <c:v>921</c:v>
                </c:pt>
                <c:pt idx="25">
                  <c:v>338</c:v>
                </c:pt>
                <c:pt idx="26">
                  <c:v>738</c:v>
                </c:pt>
                <c:pt idx="27">
                  <c:v>426</c:v>
                </c:pt>
                <c:pt idx="28">
                  <c:v>643</c:v>
                </c:pt>
                <c:pt idx="29">
                  <c:v>799</c:v>
                </c:pt>
                <c:pt idx="30">
                  <c:v>455</c:v>
                </c:pt>
                <c:pt idx="31">
                  <c:v>369</c:v>
                </c:pt>
                <c:pt idx="32">
                  <c:v>382</c:v>
                </c:pt>
                <c:pt idx="33">
                  <c:v>346</c:v>
                </c:pt>
              </c:numCache>
            </c:numRef>
          </c:val>
          <c:extLst>
            <c:ext xmlns:c16="http://schemas.microsoft.com/office/drawing/2014/chart" uri="{C3380CC4-5D6E-409C-BE32-E72D297353CC}">
              <c16:uniqueId val="{00000003-9975-4DCD-AE61-5D87E339DCD9}"/>
            </c:ext>
          </c:extLst>
        </c:ser>
        <c:dLbls>
          <c:showLegendKey val="0"/>
          <c:showVal val="1"/>
          <c:showCatName val="0"/>
          <c:showSerName val="0"/>
          <c:showPercent val="0"/>
          <c:showBubbleSize val="0"/>
        </c:dLbls>
        <c:gapWidth val="60"/>
        <c:overlap val="100"/>
        <c:axId val="534597784"/>
        <c:axId val="534602376"/>
      </c:barChart>
      <c:catAx>
        <c:axId val="534597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sz="1600" b="1" i="0" u="none" strike="noStrike" kern="1200" baseline="0">
                <a:solidFill>
                  <a:schemeClr val="tx1"/>
                </a:solidFill>
                <a:latin typeface="Arial" panose="020B0604020202020204" pitchFamily="34" charset="0"/>
                <a:ea typeface="HGP創英角ｺﾞｼｯｸUB" panose="020B0900000000000000" pitchFamily="50" charset="-128"/>
                <a:cs typeface="Arial" panose="020B0604020202020204" pitchFamily="34" charset="0"/>
              </a:defRPr>
            </a:pPr>
            <a:endParaRPr lang="ja-JP"/>
          </a:p>
        </c:txPr>
        <c:crossAx val="534602376"/>
        <c:crosses val="autoZero"/>
        <c:auto val="1"/>
        <c:lblAlgn val="ctr"/>
        <c:lblOffset val="0"/>
        <c:noMultiLvlLbl val="0"/>
      </c:catAx>
      <c:valAx>
        <c:axId val="534602376"/>
        <c:scaling>
          <c:orientation val="minMax"/>
        </c:scaling>
        <c:delete val="1"/>
        <c:axPos val="l"/>
        <c:majorGridlines>
          <c:spPr>
            <a:ln w="9525" cap="flat" cmpd="sng" algn="ctr">
              <a:solidFill>
                <a:schemeClr val="tx1">
                  <a:lumMod val="15000"/>
                  <a:lumOff val="85000"/>
                </a:schemeClr>
              </a:solidFill>
              <a:round/>
            </a:ln>
            <a:effectLst/>
          </c:spPr>
        </c:majorGridlines>
        <c:numFmt formatCode="#,##0.0_ ;[Red]\-#,##0.0\ " sourceLinked="1"/>
        <c:majorTickMark val="none"/>
        <c:minorTickMark val="none"/>
        <c:tickLblPos val="nextTo"/>
        <c:crossAx val="534597784"/>
        <c:crosses val="autoZero"/>
        <c:crossBetween val="between"/>
      </c:valAx>
      <c:spPr>
        <a:noFill/>
        <a:ln>
          <a:noFill/>
        </a:ln>
        <a:effectLst/>
      </c:spPr>
    </c:plotArea>
    <c:legend>
      <c:legendPos val="b"/>
      <c:legendEntry>
        <c:idx val="0"/>
        <c:delete val="1"/>
      </c:legendEntry>
      <c:layout>
        <c:manualLayout>
          <c:xMode val="edge"/>
          <c:yMode val="edge"/>
          <c:x val="0.77342782882350358"/>
          <c:y val="2.6692442172761986E-2"/>
          <c:w val="0.13640958785654214"/>
          <c:h val="0.14384875656650475"/>
        </c:manualLayout>
      </c:layout>
      <c:overlay val="0"/>
      <c:txPr>
        <a:bodyPr/>
        <a:lstStyle/>
        <a:p>
          <a:pPr>
            <a:defRPr sz="1800" b="1">
              <a:latin typeface="游ゴシック" panose="020B0400000000000000" pitchFamily="50" charset="-128"/>
              <a:ea typeface="游ゴシック" panose="020B0400000000000000" pitchFamily="50" charset="-128"/>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0.0741</cdr:x>
      <cdr:y>0.44642</cdr:y>
    </cdr:from>
    <cdr:to>
      <cdr:x>0.90069</cdr:x>
      <cdr:y>0.44642</cdr:y>
    </cdr:to>
    <cdr:cxnSp macro="">
      <cdr:nvCxnSpPr>
        <cdr:cNvPr id="3" name="直線コネクタ 2">
          <a:extLst xmlns:a="http://schemas.openxmlformats.org/drawingml/2006/main">
            <a:ext uri="{FF2B5EF4-FFF2-40B4-BE49-F238E27FC236}">
              <a16:creationId xmlns:a16="http://schemas.microsoft.com/office/drawing/2014/main" id="{68BE05A4-3B0A-FEB7-DEDB-A6D275EFF811}"/>
            </a:ext>
          </a:extLst>
        </cdr:cNvPr>
        <cdr:cNvCxnSpPr/>
      </cdr:nvCxnSpPr>
      <cdr:spPr>
        <a:xfrm xmlns:a="http://schemas.openxmlformats.org/drawingml/2006/main">
          <a:off x="899968" y="2057400"/>
          <a:ext cx="10039224" cy="0"/>
        </a:xfrm>
        <a:prstGeom xmlns:a="http://schemas.openxmlformats.org/drawingml/2006/main" prst="line">
          <a:avLst/>
        </a:prstGeom>
        <a:ln xmlns:a="http://schemas.openxmlformats.org/drawingml/2006/main" w="38100">
          <a:solidFill>
            <a:srgbClr val="FE696E"/>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4C8A195-D3C7-F974-5224-9BF1C89B71EA}"/>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r>
              <a:rPr kumimoji="1" lang="en-US" altLang="ja-JP"/>
              <a:t>2025-26</a:t>
            </a:r>
            <a:r>
              <a:rPr kumimoji="1" lang="ja-JP" altLang="en-US"/>
              <a:t>年度豆辞典</a:t>
            </a:r>
            <a:r>
              <a:rPr kumimoji="1" lang="en-US" altLang="ja-JP"/>
              <a:t>PPT</a:t>
            </a:r>
            <a:endParaRPr kumimoji="1" lang="ja-JP" altLang="en-US"/>
          </a:p>
        </p:txBody>
      </p:sp>
      <p:sp>
        <p:nvSpPr>
          <p:cNvPr id="3" name="日付プレースホルダー 2">
            <a:extLst>
              <a:ext uri="{FF2B5EF4-FFF2-40B4-BE49-F238E27FC236}">
                <a16:creationId xmlns:a16="http://schemas.microsoft.com/office/drawing/2014/main" id="{1181703E-A82E-5F23-81DF-15260648299D}"/>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9938E804-8C9C-4546-862B-D6821B9B0E55}" type="datetimeFigureOut">
              <a:rPr kumimoji="1" lang="ja-JP" altLang="en-US" smtClean="0"/>
              <a:t>2025/9/19</a:t>
            </a:fld>
            <a:endParaRPr kumimoji="1" lang="ja-JP" altLang="en-US"/>
          </a:p>
        </p:txBody>
      </p:sp>
      <p:sp>
        <p:nvSpPr>
          <p:cNvPr id="4" name="フッター プレースホルダー 3">
            <a:extLst>
              <a:ext uri="{FF2B5EF4-FFF2-40B4-BE49-F238E27FC236}">
                <a16:creationId xmlns:a16="http://schemas.microsoft.com/office/drawing/2014/main" id="{585EA95C-0886-4345-B58A-E173B0E6FD94}"/>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F57841F-FC41-6749-E9F2-4D4350CBB986}"/>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9F93DFAF-7591-440B-8A3B-620B9AC9979E}" type="slidenum">
              <a:rPr kumimoji="1" lang="ja-JP" altLang="en-US" smtClean="0"/>
              <a:t>‹#›</a:t>
            </a:fld>
            <a:endParaRPr kumimoji="1" lang="ja-JP" altLang="en-US"/>
          </a:p>
        </p:txBody>
      </p:sp>
    </p:spTree>
    <p:extLst>
      <p:ext uri="{BB962C8B-B14F-4D97-AF65-F5344CB8AC3E}">
        <p14:creationId xmlns:p14="http://schemas.microsoft.com/office/powerpoint/2010/main" val="257451049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r>
              <a:rPr kumimoji="1" lang="en-US" altLang="ja-JP" dirty="0"/>
              <a:t>2025-26</a:t>
            </a:r>
            <a:r>
              <a:rPr kumimoji="1" lang="ja-JP" altLang="en-US" dirty="0"/>
              <a:t>年度豆辞典</a:t>
            </a:r>
            <a:r>
              <a:rPr kumimoji="1" lang="en-US" altLang="ja-JP" dirty="0"/>
              <a:t>PPT</a:t>
            </a:r>
            <a:endParaRPr kumimoji="1" lang="ja-JP" altLang="en-US" dirty="0"/>
          </a:p>
        </p:txBody>
      </p:sp>
      <p:sp>
        <p:nvSpPr>
          <p:cNvPr id="4" name="スライド イメージ プレースホルダー 3"/>
          <p:cNvSpPr>
            <a:spLocks noGrp="1" noRot="1" noChangeAspect="1"/>
          </p:cNvSpPr>
          <p:nvPr>
            <p:ph type="sldImg" idx="2"/>
          </p:nvPr>
        </p:nvSpPr>
        <p:spPr>
          <a:xfrm>
            <a:off x="450850" y="511902"/>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3879498"/>
            <a:ext cx="5445760" cy="5561149"/>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8505084-C8FE-4CFE-8751-3A1553B02A56}" type="slidenum">
              <a:rPr kumimoji="1" lang="ja-JP" altLang="en-US" smtClean="0"/>
              <a:t>‹#›</a:t>
            </a:fld>
            <a:endParaRPr kumimoji="1" lang="ja-JP" altLang="en-US"/>
          </a:p>
        </p:txBody>
      </p:sp>
    </p:spTree>
    <p:extLst>
      <p:ext uri="{BB962C8B-B14F-4D97-AF65-F5344CB8AC3E}">
        <p14:creationId xmlns:p14="http://schemas.microsoft.com/office/powerpoint/2010/main" val="338994773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0" userDrawn="1">
          <p15:clr>
            <a:srgbClr val="F26B43"/>
          </p15:clr>
        </p15:guide>
        <p15:guide id="2" pos="216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a:t>
            </a:fld>
            <a:endParaRPr kumimoji="1" lang="ja-JP" altLang="en-US"/>
          </a:p>
        </p:txBody>
      </p:sp>
      <p:sp>
        <p:nvSpPr>
          <p:cNvPr id="5" name="ヘッダー プレースホルダー 4">
            <a:extLst>
              <a:ext uri="{FF2B5EF4-FFF2-40B4-BE49-F238E27FC236}">
                <a16:creationId xmlns:a16="http://schemas.microsoft.com/office/drawing/2014/main" id="{A201D31F-795E-7CBB-57D8-01E673D082AD}"/>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124919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游ゴシック" panose="020B0400000000000000" pitchFamily="50" charset="-128"/>
                <a:ea typeface="+mn-ea"/>
              </a:rPr>
              <a:t>次に、寄付金についてお話しします</a:t>
            </a:r>
            <a:endParaRPr kumimoji="1" lang="en-US" altLang="ja-JP" dirty="0">
              <a:latin typeface="游ゴシック" panose="020B0400000000000000" pitchFamily="50" charset="-128"/>
              <a:ea typeface="+mn-ea"/>
            </a:endParaRPr>
          </a:p>
          <a:p>
            <a:endParaRPr kumimoji="1" lang="ja-JP" altLang="en-US" dirty="0">
              <a:latin typeface="游ゴシック" panose="020B0400000000000000" pitchFamily="50" charset="-128"/>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10</a:t>
            </a:fld>
            <a:endParaRPr kumimoji="1" lang="ja-JP" altLang="en-US"/>
          </a:p>
        </p:txBody>
      </p:sp>
      <p:sp>
        <p:nvSpPr>
          <p:cNvPr id="5" name="ヘッダー プレースホルダー 4">
            <a:extLst>
              <a:ext uri="{FF2B5EF4-FFF2-40B4-BE49-F238E27FC236}">
                <a16:creationId xmlns:a16="http://schemas.microsoft.com/office/drawing/2014/main" id="{987B99CD-5E25-0282-AED6-661C9459AA2D}"/>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76057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lvl="1"/>
            <a:r>
              <a:rPr lang="ja-JP" altLang="en-US" dirty="0"/>
              <a:t>★豆辞典</a:t>
            </a:r>
            <a:r>
              <a:rPr lang="en-US" altLang="ja-JP" dirty="0"/>
              <a:t>p7</a:t>
            </a:r>
            <a:r>
              <a:rPr lang="ja-JP" altLang="en-US" dirty="0"/>
              <a:t>に対応</a:t>
            </a:r>
            <a:endParaRPr lang="en-US" altLang="ja-JP" dirty="0"/>
          </a:p>
          <a:p>
            <a:endParaRPr lang="en-US" altLang="ja-JP" dirty="0"/>
          </a:p>
          <a:p>
            <a:pPr marL="0"/>
            <a:r>
              <a:rPr lang="ja-JP" altLang="en-US" dirty="0"/>
              <a:t>昨年度、</a:t>
            </a:r>
            <a:r>
              <a:rPr lang="en-US" altLang="ja-JP" dirty="0"/>
              <a:t>2024-25</a:t>
            </a:r>
            <a:r>
              <a:rPr lang="ja-JP" altLang="ja-JP" dirty="0"/>
              <a:t>年度の寄付金収入は</a:t>
            </a:r>
            <a:r>
              <a:rPr lang="en-US" altLang="ja-JP" dirty="0"/>
              <a:t>13</a:t>
            </a:r>
            <a:r>
              <a:rPr lang="ja-JP" altLang="en-US" dirty="0"/>
              <a:t>億</a:t>
            </a:r>
            <a:r>
              <a:rPr lang="en-US" altLang="ja-JP" dirty="0"/>
              <a:t>3,052</a:t>
            </a:r>
            <a:r>
              <a:rPr lang="ja-JP" altLang="en-US" dirty="0"/>
              <a:t>万円</a:t>
            </a:r>
            <a:r>
              <a:rPr lang="ja-JP" altLang="ja-JP" dirty="0"/>
              <a:t>（前年度</a:t>
            </a:r>
            <a:r>
              <a:rPr lang="en-US" altLang="ja-JP" dirty="0"/>
              <a:t>14</a:t>
            </a:r>
            <a:r>
              <a:rPr lang="ja-JP" altLang="ja-JP" dirty="0"/>
              <a:t>億</a:t>
            </a:r>
            <a:r>
              <a:rPr lang="en-US" altLang="ja-JP" dirty="0"/>
              <a:t>4,569</a:t>
            </a:r>
            <a:r>
              <a:rPr lang="ja-JP" altLang="ja-JP" dirty="0"/>
              <a:t>万円）</a:t>
            </a:r>
            <a:r>
              <a:rPr lang="ja-JP" altLang="en-US" dirty="0"/>
              <a:t>と</a:t>
            </a:r>
            <a:r>
              <a:rPr lang="ja-JP" altLang="ja-JP" dirty="0"/>
              <a:t>、前年度</a:t>
            </a:r>
            <a:r>
              <a:rPr lang="ja-JP" altLang="en-US" dirty="0"/>
              <a:t>から約</a:t>
            </a:r>
            <a:r>
              <a:rPr lang="en-US" altLang="ja-JP" dirty="0"/>
              <a:t>1</a:t>
            </a:r>
            <a:r>
              <a:rPr lang="ja-JP" altLang="en-US" dirty="0"/>
              <a:t>億</a:t>
            </a:r>
            <a:r>
              <a:rPr lang="en-US" altLang="ja-JP" dirty="0"/>
              <a:t>1,500</a:t>
            </a:r>
            <a:r>
              <a:rPr lang="ja-JP" altLang="en-US" dirty="0"/>
              <a:t>万円減少となりました。</a:t>
            </a:r>
            <a:endParaRPr lang="en-US" altLang="ja-JP" dirty="0"/>
          </a:p>
          <a:p>
            <a:pPr marL="0"/>
            <a:br>
              <a:rPr lang="en-US" altLang="ja-JP" dirty="0"/>
            </a:br>
            <a:r>
              <a:rPr lang="ja-JP" altLang="en-US" dirty="0"/>
              <a:t>一方、配当金（前年度比＋</a:t>
            </a:r>
            <a:r>
              <a:rPr lang="en-US" altLang="ja-JP" dirty="0"/>
              <a:t>9,342</a:t>
            </a:r>
            <a:r>
              <a:rPr lang="ja-JP" altLang="en-US" dirty="0"/>
              <a:t>万円）・利息収入（前年度比＋</a:t>
            </a:r>
            <a:r>
              <a:rPr lang="en-US" altLang="ja-JP" dirty="0"/>
              <a:t>2,579</a:t>
            </a:r>
            <a:r>
              <a:rPr lang="ja-JP" altLang="en-US" dirty="0"/>
              <a:t>万円）が増加し、総収入は前年並みを維持しています。</a:t>
            </a:r>
            <a:endParaRPr lang="en-US" altLang="ja-JP" dirty="0"/>
          </a:p>
          <a:p>
            <a:pPr marL="0"/>
            <a:endParaRPr lang="en-US" altLang="ja-JP" dirty="0"/>
          </a:p>
          <a:p>
            <a:pPr marL="0"/>
            <a:r>
              <a:rPr lang="ja-JP" altLang="en-US" dirty="0"/>
              <a:t>上段グリーン色の有価証券の配当金（</a:t>
            </a:r>
            <a:r>
              <a:rPr lang="en-US" altLang="ja-JP" dirty="0"/>
              <a:t>※1</a:t>
            </a:r>
            <a:r>
              <a:rPr lang="ja-JP" altLang="en-US" dirty="0"/>
              <a:t>）は、事前の取り決めにより、奨学金にのみ使用しています。</a:t>
            </a:r>
            <a:endParaRPr lang="en-US" altLang="ja-JP" dirty="0"/>
          </a:p>
          <a:p>
            <a:pPr marL="0"/>
            <a:r>
              <a:rPr lang="ja-JP" altLang="en-US" dirty="0"/>
              <a:t>みなさまのご寄付はほとんどが奨学金に使われていますが、奨学金以外、例えば地区や世話クラブへの補助費、事業部門の職員人件費などにも一部使われています。</a:t>
            </a:r>
            <a:endParaRPr lang="en-US" altLang="ja-JP" dirty="0"/>
          </a:p>
          <a:p>
            <a:pPr marL="0"/>
            <a:endParaRPr lang="en-US" altLang="ja-JP" dirty="0"/>
          </a:p>
          <a:p>
            <a:pPr marL="0"/>
            <a:r>
              <a:rPr lang="ja-JP" altLang="en-US" dirty="0"/>
              <a:t>米山奨学事業は、規模が非常に大きい事業であるにもかかわらず、管理費は支出のわずか</a:t>
            </a:r>
            <a:r>
              <a:rPr lang="en-US" altLang="ja-JP" dirty="0"/>
              <a:t>3</a:t>
            </a:r>
            <a:r>
              <a:rPr lang="ja-JP" altLang="en-US" dirty="0"/>
              <a:t>％です。</a:t>
            </a:r>
            <a:endParaRPr lang="en-US" altLang="ja-JP" dirty="0"/>
          </a:p>
          <a:p>
            <a:pPr marL="0"/>
            <a:r>
              <a:rPr lang="ja-JP" altLang="en-US" dirty="0"/>
              <a:t>超低金利時代ということもあり、管理費が利子収入を超えてしまうこともありますが、基本的には、利子収入で賄っていくよう努めています。</a:t>
            </a:r>
            <a:br>
              <a:rPr lang="en-US" altLang="ja-JP" dirty="0"/>
            </a:br>
            <a:endParaRPr lang="en-US" altLang="ja-JP" dirty="0"/>
          </a:p>
          <a:p>
            <a:pPr marL="0"/>
            <a:r>
              <a:rPr lang="ja-JP" altLang="en-US" dirty="0"/>
              <a:t>（</a:t>
            </a:r>
            <a:r>
              <a:rPr lang="en-US" altLang="ja-JP" dirty="0"/>
              <a:t>※1</a:t>
            </a:r>
            <a:r>
              <a:rPr lang="ja-JP" altLang="en-US" dirty="0"/>
              <a:t>）</a:t>
            </a:r>
            <a:r>
              <a:rPr lang="en-US" altLang="ja-JP" dirty="0"/>
              <a:t>2016</a:t>
            </a:r>
            <a:r>
              <a:rPr lang="ja-JP" altLang="en-US" dirty="0"/>
              <a:t>年</a:t>
            </a:r>
            <a:r>
              <a:rPr lang="en-US" altLang="ja-JP" dirty="0"/>
              <a:t>9</a:t>
            </a:r>
            <a:r>
              <a:rPr lang="ja-JP" altLang="en-US" dirty="0"/>
              <a:t>月に坂本ドネイション・ファウンデイション株式会社</a:t>
            </a:r>
            <a:r>
              <a:rPr lang="en-US" altLang="ja-JP" dirty="0"/>
              <a:t>(SDF</a:t>
            </a:r>
            <a:r>
              <a:rPr lang="ja-JP" altLang="en-US" dirty="0"/>
              <a:t>社</a:t>
            </a:r>
            <a:r>
              <a:rPr lang="en-US" altLang="ja-JP" dirty="0"/>
              <a:t>)</a:t>
            </a:r>
            <a:r>
              <a:rPr lang="ja-JP" altLang="en-US" dirty="0"/>
              <a:t>から当財団に寄贈された株式の配当金となります。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11</a:t>
            </a:fld>
            <a:endParaRPr kumimoji="1" lang="ja-JP" altLang="en-US"/>
          </a:p>
        </p:txBody>
      </p:sp>
      <p:sp>
        <p:nvSpPr>
          <p:cNvPr id="5" name="ヘッダー プレースホルダー 4">
            <a:extLst>
              <a:ext uri="{FF2B5EF4-FFF2-40B4-BE49-F238E27FC236}">
                <a16:creationId xmlns:a16="http://schemas.microsoft.com/office/drawing/2014/main" id="{0E6432D0-0FF6-0AD1-179A-220A251DE33C}"/>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256701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defTabSz="914321">
              <a:defRPr/>
            </a:pPr>
            <a:r>
              <a:rPr lang="ja-JP" altLang="en-US" dirty="0">
                <a:latin typeface="游ゴシック" panose="020B0400000000000000" pitchFamily="50" charset="-128"/>
                <a:ea typeface="+mn-ea"/>
              </a:rPr>
              <a:t>★豆</a:t>
            </a:r>
            <a:r>
              <a:rPr lang="ja-JP" altLang="en-US" b="0" dirty="0">
                <a:latin typeface="游ゴシック" panose="020B0400000000000000" pitchFamily="50" charset="-128"/>
                <a:ea typeface="+mn-ea"/>
              </a:rPr>
              <a:t>辞典</a:t>
            </a:r>
            <a:r>
              <a:rPr lang="en-US" altLang="ja-JP" b="0" dirty="0">
                <a:latin typeface="游ゴシック" panose="020B0400000000000000" pitchFamily="50" charset="-128"/>
                <a:ea typeface="+mn-ea"/>
              </a:rPr>
              <a:t>p22</a:t>
            </a:r>
            <a:r>
              <a:rPr lang="ja-JP" altLang="en-US" b="0" dirty="0">
                <a:latin typeface="游ゴシック" panose="020B0400000000000000" pitchFamily="50" charset="-128"/>
                <a:ea typeface="+mn-ea"/>
              </a:rPr>
              <a:t>に対応</a:t>
            </a:r>
            <a:endParaRPr lang="en-US" altLang="ja-JP" b="0"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米山奨学会への寄付は大きく</a:t>
            </a:r>
            <a:r>
              <a:rPr kumimoji="1" lang="en-US" altLang="ja-JP" dirty="0">
                <a:latin typeface="游ゴシック" panose="020B0400000000000000" pitchFamily="50" charset="-128"/>
                <a:ea typeface="+mn-ea"/>
              </a:rPr>
              <a:t>2</a:t>
            </a:r>
            <a:r>
              <a:rPr kumimoji="1" lang="ja-JP" altLang="en-US" dirty="0">
                <a:latin typeface="游ゴシック" panose="020B0400000000000000" pitchFamily="50" charset="-128"/>
                <a:ea typeface="+mn-ea"/>
              </a:rPr>
              <a:t>種類です。</a:t>
            </a:r>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クラブから会員数分を納める「普通寄付金」と、それ以外に、個人・法人・クラブから任意で出す「特別寄付金」です。</a:t>
            </a:r>
            <a:endParaRPr kumimoji="1"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普通寄付金」は、かつて米山奨学会が財団法人を設立しようとした際、当時の文部省はなかなか首を縦にふってくれませんでした。そこで、普通寄付金の確約を国内全クラブからもらい、安定財源とすることを約束したことにより、ようやく財団法人の設立の認可が下りたという経緯があるもので、大切な役割を担っています。</a:t>
            </a:r>
            <a:endParaRPr kumimoji="1"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「特別寄付金」は、任意でしていただくものです。こちらは個人やクラブ、法人の実績となり、表彰の対象となります。</a:t>
            </a:r>
            <a:endParaRPr kumimoji="1"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米山奨学会への寄付は寄付金控除の対象となり、確定申告をすれば、所得税、法人税の税制優遇を受けることができます。相続税も非課税となります。</a:t>
            </a:r>
            <a:endParaRPr kumimoji="1"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r>
              <a:rPr kumimoji="1" lang="en-US" altLang="ja-JP" dirty="0">
                <a:latin typeface="游ゴシック" panose="020B0400000000000000" pitchFamily="50" charset="-128"/>
                <a:ea typeface="+mn-ea"/>
              </a:rPr>
              <a:t>※</a:t>
            </a:r>
            <a:r>
              <a:rPr kumimoji="1" lang="ja-JP" altLang="en-US" dirty="0">
                <a:latin typeface="游ゴシック" panose="020B0400000000000000" pitchFamily="50" charset="-128"/>
                <a:ea typeface="+mn-ea"/>
              </a:rPr>
              <a:t>どの程度軽減されるかは豆辞典</a:t>
            </a:r>
            <a:r>
              <a:rPr kumimoji="1" lang="ja-JP" altLang="en-US" b="0" dirty="0">
                <a:latin typeface="游ゴシック" panose="020B0400000000000000" pitchFamily="50" charset="-128"/>
                <a:ea typeface="+mn-ea"/>
              </a:rPr>
              <a:t>の</a:t>
            </a:r>
            <a:r>
              <a:rPr kumimoji="1" lang="en-US" altLang="ja-JP" b="0" dirty="0">
                <a:latin typeface="游ゴシック" panose="020B0400000000000000" pitchFamily="50" charset="-128"/>
                <a:ea typeface="+mn-ea"/>
              </a:rPr>
              <a:t>p24</a:t>
            </a:r>
            <a:r>
              <a:rPr kumimoji="1" lang="ja-JP" altLang="en-US" b="0" dirty="0">
                <a:latin typeface="游ゴシック" panose="020B0400000000000000" pitchFamily="50" charset="-128"/>
                <a:ea typeface="+mn-ea"/>
              </a:rPr>
              <a:t>をご参照</a:t>
            </a:r>
            <a:r>
              <a:rPr kumimoji="1" lang="ja-JP" altLang="en-US" dirty="0">
                <a:latin typeface="游ゴシック" panose="020B0400000000000000" pitchFamily="50" charset="-128"/>
                <a:ea typeface="+mn-ea"/>
              </a:rPr>
              <a:t>ください</a:t>
            </a:r>
          </a:p>
          <a:p>
            <a:endParaRPr kumimoji="1" lang="ja-JP" altLang="en-US" dirty="0">
              <a:latin typeface="游ゴシック" panose="020B0400000000000000" pitchFamily="50" charset="-128"/>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12</a:t>
            </a:fld>
            <a:endParaRPr kumimoji="1" lang="ja-JP" altLang="en-US"/>
          </a:p>
        </p:txBody>
      </p:sp>
      <p:sp>
        <p:nvSpPr>
          <p:cNvPr id="5" name="ヘッダー プレースホルダー 4">
            <a:extLst>
              <a:ext uri="{FF2B5EF4-FFF2-40B4-BE49-F238E27FC236}">
                <a16:creationId xmlns:a16="http://schemas.microsoft.com/office/drawing/2014/main" id="{0E93D91B-3101-F5EB-024B-C5B1F4350176}"/>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66530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defTabSz="914321">
              <a:defRPr/>
            </a:pPr>
            <a:r>
              <a:rPr kumimoji="1" lang="ja-JP" altLang="en-US" dirty="0"/>
              <a:t>★豆辞典</a:t>
            </a:r>
            <a:r>
              <a:rPr kumimoji="1" lang="en-US" altLang="ja-JP" b="0" dirty="0"/>
              <a:t>p23</a:t>
            </a:r>
            <a:r>
              <a:rPr kumimoji="1" lang="ja-JP" altLang="en-US" b="0" dirty="0"/>
              <a:t>に</a:t>
            </a:r>
            <a:r>
              <a:rPr kumimoji="1" lang="ja-JP" altLang="en-US" dirty="0"/>
              <a:t>対応</a:t>
            </a:r>
            <a:endParaRPr kumimoji="1" lang="en-US" altLang="ja-JP" dirty="0"/>
          </a:p>
          <a:p>
            <a:endParaRPr kumimoji="1" lang="en-US" altLang="ja-JP" dirty="0"/>
          </a:p>
          <a:p>
            <a:r>
              <a:rPr kumimoji="1" lang="ja-JP" altLang="en-US" dirty="0"/>
              <a:t>米山へ特別寄付金は、表彰の対象となります。</a:t>
            </a:r>
            <a:endParaRPr kumimoji="1" lang="en-US" altLang="ja-JP" dirty="0"/>
          </a:p>
          <a:p>
            <a:r>
              <a:rPr kumimoji="1" lang="ja-JP" altLang="en-US" dirty="0"/>
              <a:t>個人として特別寄付をした場合、累計で</a:t>
            </a:r>
            <a:r>
              <a:rPr kumimoji="1" lang="en-US" altLang="ja-JP" dirty="0"/>
              <a:t>10</a:t>
            </a:r>
            <a:r>
              <a:rPr kumimoji="1" lang="ja-JP" altLang="en-US" dirty="0"/>
              <a:t>万円に達すると「米山功労者」となり、米山奨学会から感謝状が贈られます。</a:t>
            </a:r>
            <a:endParaRPr kumimoji="1" lang="en-US" altLang="ja-JP" dirty="0"/>
          </a:p>
          <a:p>
            <a:endParaRPr kumimoji="1" lang="en-US" altLang="ja-JP" dirty="0"/>
          </a:p>
          <a:p>
            <a:r>
              <a:rPr kumimoji="1" lang="en-US" altLang="ja-JP" dirty="0"/>
              <a:t>2023</a:t>
            </a:r>
            <a:r>
              <a:rPr kumimoji="1" lang="ja-JP" altLang="en-US" dirty="0"/>
              <a:t>年度から表彰制度が一部変わり、累計</a:t>
            </a:r>
            <a:r>
              <a:rPr kumimoji="1" lang="en-US" altLang="ja-JP" dirty="0"/>
              <a:t>50</a:t>
            </a:r>
            <a:r>
              <a:rPr kumimoji="1" lang="ja-JP" altLang="en-US" dirty="0"/>
              <a:t>万円になった方に、新たにピンバッジが贈られることになりました。</a:t>
            </a:r>
            <a:endParaRPr kumimoji="1" lang="en-US" altLang="ja-JP" dirty="0"/>
          </a:p>
          <a:p>
            <a:r>
              <a:rPr kumimoji="1" lang="ja-JP" altLang="en-US" dirty="0"/>
              <a:t>こうしたこともモチベーションの一つにしていただき、ぜひ、継続的に寄付をしていただけますよう、お願いいたします。</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13</a:t>
            </a:fld>
            <a:endParaRPr kumimoji="1" lang="ja-JP" altLang="en-US"/>
          </a:p>
        </p:txBody>
      </p:sp>
      <p:sp>
        <p:nvSpPr>
          <p:cNvPr id="5" name="ヘッダー プレースホルダー 4">
            <a:extLst>
              <a:ext uri="{FF2B5EF4-FFF2-40B4-BE49-F238E27FC236}">
                <a16:creationId xmlns:a16="http://schemas.microsoft.com/office/drawing/2014/main" id="{47EA42C0-C49D-784F-9146-255F5200E411}"/>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2725501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r>
              <a:rPr lang="ja-JP" altLang="en-US" dirty="0"/>
              <a:t>★豆辞典</a:t>
            </a:r>
            <a:r>
              <a:rPr lang="en-US" altLang="ja-JP" dirty="0"/>
              <a:t>p26</a:t>
            </a:r>
            <a:r>
              <a:rPr lang="ja-JP" altLang="en-US" dirty="0"/>
              <a:t>に対応</a:t>
            </a:r>
            <a:endParaRPr lang="en-US" altLang="ja-JP" dirty="0"/>
          </a:p>
          <a:p>
            <a:endParaRPr lang="en-US" altLang="ja-JP" dirty="0"/>
          </a:p>
          <a:p>
            <a:r>
              <a:rPr lang="en-US" altLang="ja-JP" dirty="0"/>
              <a:t>※</a:t>
            </a:r>
            <a:r>
              <a:rPr lang="ja-JP" altLang="en-US" dirty="0"/>
              <a:t>四角の枠内は、貴地区の数字を入れてください。また、ピンク色の矢印を貴地区の棒グラフの上へ移動してください。</a:t>
            </a:r>
            <a:endParaRPr lang="en-US" altLang="ja-JP" dirty="0"/>
          </a:p>
          <a:p>
            <a:endParaRPr lang="en-US" altLang="ja-JP" dirty="0"/>
          </a:p>
          <a:p>
            <a:r>
              <a:rPr lang="ja-JP" altLang="en-US" dirty="0"/>
              <a:t>これは、地区別の個人平均寄付額です。</a:t>
            </a:r>
            <a:endParaRPr lang="en-US" altLang="ja-JP" dirty="0"/>
          </a:p>
          <a:p>
            <a:endParaRPr lang="en-US" altLang="ja-JP" dirty="0"/>
          </a:p>
          <a:p>
            <a:r>
              <a:rPr lang="ja-JP" altLang="en-US" dirty="0"/>
              <a:t>昨年度の全国平均は</a:t>
            </a:r>
            <a:r>
              <a:rPr lang="en-US" altLang="ja-JP" dirty="0"/>
              <a:t>15,999</a:t>
            </a:r>
            <a:r>
              <a:rPr lang="ja-JP" altLang="en-US" dirty="0"/>
              <a:t>円で、前年度より低い寄付額となりました。</a:t>
            </a:r>
            <a:endParaRPr lang="en-US" altLang="ja-JP" dirty="0"/>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最も高かったのは、第</a:t>
            </a:r>
            <a:r>
              <a:rPr lang="en-US" altLang="ja-JP" dirty="0"/>
              <a:t>2590</a:t>
            </a:r>
            <a:r>
              <a:rPr lang="ja-JP" altLang="en-US" dirty="0"/>
              <a:t>地区（神奈川県（横浜市・川崎市））で、</a:t>
            </a:r>
            <a:r>
              <a:rPr lang="en-US" altLang="ja-JP" dirty="0"/>
              <a:t>30,406</a:t>
            </a:r>
            <a:r>
              <a:rPr lang="ja-JP" altLang="en-US" dirty="0"/>
              <a:t>円でした。</a:t>
            </a:r>
            <a:endParaRPr lang="en-US" altLang="ja-JP" dirty="0"/>
          </a:p>
          <a:p>
            <a:r>
              <a:rPr lang="ja-JP" altLang="en-US" dirty="0"/>
              <a:t>大口の寄付や地区の寄付増進委員会による呼びかけの効果によるものです。</a:t>
            </a:r>
            <a:endParaRPr lang="en-US" altLang="ja-JP" dirty="0"/>
          </a:p>
          <a:p>
            <a:endParaRPr lang="en-US" altLang="ja-JP" dirty="0"/>
          </a:p>
          <a:p>
            <a:r>
              <a:rPr lang="ja-JP" altLang="en-US" dirty="0"/>
              <a:t>当地区はピンク色の矢印のところで、一人あたりの平均は＊＊＊円、全国で＊＊番目のご寄付をいただきました。皆さまのご協力に心より感謝申し上げます。</a:t>
            </a:r>
            <a:endParaRPr lang="en-US" altLang="ja-JP" dirty="0"/>
          </a:p>
          <a:p>
            <a:endParaRPr lang="en-US" altLang="ja-JP" dirty="0"/>
          </a:p>
          <a:p>
            <a:r>
              <a:rPr lang="en-US" altLang="ja-JP" dirty="0"/>
              <a:t>※</a:t>
            </a:r>
            <a:r>
              <a:rPr lang="ja-JP" altLang="en-US" dirty="0"/>
              <a:t>地区番号の上にある印は、△＝前年度からアップ、▼＝前年度よりダウン を表しています。</a:t>
            </a:r>
          </a:p>
          <a:p>
            <a:endParaRPr lang="en-US" altLang="ja-JP" dirty="0"/>
          </a:p>
          <a:p>
            <a:r>
              <a:rPr lang="en-US" altLang="ja-JP" dirty="0"/>
              <a:t>【</a:t>
            </a:r>
            <a:r>
              <a:rPr lang="ja-JP" altLang="en-US" dirty="0"/>
              <a:t>参考</a:t>
            </a:r>
            <a:r>
              <a:rPr lang="en-US" altLang="ja-JP" dirty="0"/>
              <a:t>】</a:t>
            </a:r>
            <a:endParaRPr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『2025-26</a:t>
            </a:r>
            <a:r>
              <a:rPr lang="ja-JP" altLang="en-US" dirty="0"/>
              <a:t>年度版　米山寄付金マニュアル</a:t>
            </a:r>
            <a:r>
              <a:rPr lang="en-US" altLang="ja-JP" dirty="0"/>
              <a:t>』</a:t>
            </a:r>
            <a:r>
              <a:rPr lang="ja-JP" altLang="en-US" dirty="0"/>
              <a:t>でも寄付金増進成功事例を紹介しております。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14</a:t>
            </a:fld>
            <a:endParaRPr kumimoji="1" lang="ja-JP" altLang="en-US"/>
          </a:p>
        </p:txBody>
      </p:sp>
      <p:sp>
        <p:nvSpPr>
          <p:cNvPr id="5" name="ヘッダー プレースホルダー 4">
            <a:extLst>
              <a:ext uri="{FF2B5EF4-FFF2-40B4-BE49-F238E27FC236}">
                <a16:creationId xmlns:a16="http://schemas.microsoft.com/office/drawing/2014/main" id="{3DFC0EB9-BFCC-4E0C-3A56-CB15655F5218}"/>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2441231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r>
              <a:rPr lang="ja-JP" altLang="en-US" dirty="0"/>
              <a:t>★豆辞典</a:t>
            </a:r>
            <a:r>
              <a:rPr lang="en-US" altLang="ja-JP" dirty="0"/>
              <a:t>p26</a:t>
            </a:r>
            <a:r>
              <a:rPr lang="ja-JP" altLang="en-US" dirty="0"/>
              <a:t>に対応</a:t>
            </a:r>
            <a:endParaRPr lang="en-US" altLang="ja-JP" dirty="0"/>
          </a:p>
          <a:p>
            <a:endParaRPr lang="en-US" altLang="ja-JP" dirty="0"/>
          </a:p>
          <a:p>
            <a:r>
              <a:rPr lang="en-US" altLang="ja-JP" dirty="0"/>
              <a:t>※</a:t>
            </a:r>
            <a:r>
              <a:rPr lang="ja-JP" altLang="en-US" dirty="0"/>
              <a:t>四角の枠内は、貴地区の数字を入れてください。また、ピンク色の矢印を貴地区の棒グラフの上へ移動してください。</a:t>
            </a:r>
            <a:endParaRPr lang="en-US" altLang="ja-JP" dirty="0"/>
          </a:p>
          <a:p>
            <a:endParaRPr lang="en-US" altLang="ja-JP" dirty="0"/>
          </a:p>
          <a:p>
            <a:r>
              <a:rPr lang="ja-JP" altLang="en-US" dirty="0"/>
              <a:t>次は、特別寄付者の割合です。</a:t>
            </a:r>
            <a:endParaRPr lang="en-US" altLang="ja-JP" dirty="0"/>
          </a:p>
          <a:p>
            <a:r>
              <a:rPr lang="ja-JP" altLang="en-US" dirty="0"/>
              <a:t>棒の高さは会員数の多さを示しています。会員の中で、個人として特別寄付をした人の割合がピンク色の部分です。</a:t>
            </a:r>
            <a:endParaRPr lang="en-US" altLang="ja-JP" dirty="0"/>
          </a:p>
          <a:p>
            <a:endParaRPr lang="en-US" altLang="ja-JP" dirty="0"/>
          </a:p>
          <a:p>
            <a:r>
              <a:rPr lang="ja-JP" altLang="en-US" dirty="0"/>
              <a:t>全国平均は</a:t>
            </a:r>
            <a:r>
              <a:rPr lang="en-US" altLang="ja-JP" dirty="0"/>
              <a:t>2006</a:t>
            </a:r>
            <a:r>
              <a:rPr lang="ja-JP" altLang="en-US" dirty="0"/>
              <a:t>年の統計開始以来、最高の</a:t>
            </a:r>
            <a:r>
              <a:rPr lang="en-US" altLang="ja-JP" dirty="0"/>
              <a:t>47.5</a:t>
            </a:r>
            <a:r>
              <a:rPr lang="ja-JP" altLang="en-US" dirty="0"/>
              <a:t>％、当地区は＊＊＊％でした。</a:t>
            </a:r>
            <a:endParaRPr lang="en-US" altLang="ja-JP" dirty="0"/>
          </a:p>
          <a:p>
            <a:endParaRPr lang="en-US" altLang="ja-JP" dirty="0"/>
          </a:p>
          <a:p>
            <a:r>
              <a:rPr lang="ja-JP" altLang="en-US" dirty="0"/>
              <a:t>全国トップは第</a:t>
            </a:r>
            <a:r>
              <a:rPr lang="en-US" altLang="ja-JP" dirty="0"/>
              <a:t>2650</a:t>
            </a:r>
            <a:r>
              <a:rPr lang="ja-JP" altLang="en-US" dirty="0"/>
              <a:t>地区（福井県・京都府・奈良県・滋賀県）で、</a:t>
            </a:r>
            <a:r>
              <a:rPr lang="en-US" altLang="ja-JP" dirty="0"/>
              <a:t>82.6</a:t>
            </a:r>
            <a:r>
              <a:rPr lang="ja-JP" altLang="en-US" dirty="0"/>
              <a:t>％もの会員が特別寄付をしています。</a:t>
            </a:r>
            <a:endParaRPr lang="en-US" altLang="ja-JP" dirty="0"/>
          </a:p>
          <a:p>
            <a:endParaRPr lang="en-US" altLang="ja-JP" dirty="0"/>
          </a:p>
          <a:p>
            <a:r>
              <a:rPr lang="ja-JP" altLang="en-US" dirty="0"/>
              <a:t>寄付の裾野を少しでも広げることが理解を広めることでもあり、地区奨学生採用数アップにもつながります。</a:t>
            </a:r>
            <a:endParaRPr lang="en-US" altLang="ja-JP" dirty="0"/>
          </a:p>
          <a:p>
            <a:r>
              <a:rPr lang="ja-JP" altLang="en-US" dirty="0"/>
              <a:t>皆さんのご協力をよろしくお願いします。</a:t>
            </a:r>
            <a:endParaRPr lang="en-US" altLang="ja-JP" dirty="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15</a:t>
            </a:fld>
            <a:endParaRPr kumimoji="1" lang="ja-JP" altLang="en-US"/>
          </a:p>
        </p:txBody>
      </p:sp>
      <p:sp>
        <p:nvSpPr>
          <p:cNvPr id="5" name="ヘッダー プレースホルダー 4">
            <a:extLst>
              <a:ext uri="{FF2B5EF4-FFF2-40B4-BE49-F238E27FC236}">
                <a16:creationId xmlns:a16="http://schemas.microsoft.com/office/drawing/2014/main" id="{3D60AA02-7501-C680-221C-A1A1E002030F}"/>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097172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では、皆さんが支援した元奨学生たちは、どんな活躍をしているでしょうか。</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16</a:t>
            </a:fld>
            <a:endParaRPr kumimoji="1" lang="ja-JP" altLang="en-US"/>
          </a:p>
        </p:txBody>
      </p:sp>
      <p:sp>
        <p:nvSpPr>
          <p:cNvPr id="5" name="ヘッダー プレースホルダー 4">
            <a:extLst>
              <a:ext uri="{FF2B5EF4-FFF2-40B4-BE49-F238E27FC236}">
                <a16:creationId xmlns:a16="http://schemas.microsoft.com/office/drawing/2014/main" id="{570A117F-E56A-D828-DE7A-1C2D94E7914E}"/>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107633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lvl="1" defTabSz="914173">
              <a:defRPr/>
            </a:pPr>
            <a:r>
              <a:rPr lang="ja-JP" altLang="en-US" dirty="0"/>
              <a:t>★豆辞</a:t>
            </a:r>
            <a:r>
              <a:rPr lang="ja-JP" altLang="en-US" b="0" dirty="0"/>
              <a:t>典</a:t>
            </a:r>
            <a:r>
              <a:rPr lang="en-US" altLang="ja-JP" b="0" dirty="0"/>
              <a:t>p19</a:t>
            </a:r>
            <a:r>
              <a:rPr lang="ja-JP" altLang="en-US" dirty="0"/>
              <a:t>に対応</a:t>
            </a:r>
            <a:endParaRPr lang="en-US" altLang="ja-JP" dirty="0"/>
          </a:p>
          <a:p>
            <a:pPr marL="0" lvl="1" defTabSz="914173">
              <a:defRPr/>
            </a:pPr>
            <a:endParaRPr lang="en-US" altLang="ja-JP" dirty="0"/>
          </a:p>
          <a:p>
            <a:pPr marL="0" lvl="1" defTabSz="914173">
              <a:defRPr/>
            </a:pPr>
            <a:r>
              <a:rPr lang="ja-JP" altLang="en-US" b="1" dirty="0"/>
              <a:t>クリック！</a:t>
            </a:r>
            <a:r>
              <a:rPr lang="ja-JP" altLang="en-US" dirty="0"/>
              <a:t>（</a:t>
            </a:r>
            <a:r>
              <a:rPr lang="en-US" altLang="ja-JP" dirty="0"/>
              <a:t>※</a:t>
            </a:r>
            <a:r>
              <a:rPr lang="ja-JP" altLang="en-US" dirty="0"/>
              <a:t>学友会のある国が自動的に表示されます）</a:t>
            </a:r>
            <a:endParaRPr lang="en-US" altLang="ja-JP" dirty="0"/>
          </a:p>
          <a:p>
            <a:pPr marL="0" lvl="1" defTabSz="914173">
              <a:defRPr/>
            </a:pPr>
            <a:endParaRPr lang="en-US" altLang="ja-JP" dirty="0"/>
          </a:p>
          <a:p>
            <a:pPr marL="0" lvl="1" defTabSz="914173">
              <a:defRPr/>
            </a:pPr>
            <a:r>
              <a:rPr lang="ja-JP" altLang="en-US" dirty="0"/>
              <a:t>巣立った奨学生のＯＢ組織、米山学友会は日本に</a:t>
            </a:r>
            <a:r>
              <a:rPr lang="en-US" altLang="ja-JP" dirty="0"/>
              <a:t>33</a:t>
            </a:r>
            <a:r>
              <a:rPr lang="ja-JP" altLang="en-US" dirty="0"/>
              <a:t>、海外に</a:t>
            </a:r>
            <a:r>
              <a:rPr lang="en-US" altLang="ja-JP" dirty="0"/>
              <a:t>10</a:t>
            </a:r>
            <a:r>
              <a:rPr lang="ja-JP" altLang="en-US" dirty="0"/>
              <a:t>あります。</a:t>
            </a:r>
            <a:endParaRPr lang="en-US" altLang="ja-JP" dirty="0"/>
          </a:p>
          <a:p>
            <a:pPr marL="0" lvl="1" defTabSz="914173">
              <a:defRPr/>
            </a:pPr>
            <a:r>
              <a:rPr lang="ja-JP" altLang="en-US" dirty="0"/>
              <a:t>海外で</a:t>
            </a:r>
            <a:r>
              <a:rPr lang="en-US" altLang="ja-JP" dirty="0"/>
              <a:t>10</a:t>
            </a:r>
            <a:r>
              <a:rPr lang="ja-JP" altLang="en-US" dirty="0"/>
              <a:t>番目に設立された学友会は、</a:t>
            </a:r>
            <a:r>
              <a:rPr lang="en-US" altLang="ja-JP" dirty="0"/>
              <a:t>2023</a:t>
            </a:r>
            <a:r>
              <a:rPr lang="ja-JP" altLang="en-US" dirty="0"/>
              <a:t>年</a:t>
            </a:r>
            <a:r>
              <a:rPr lang="en-US" altLang="ja-JP" dirty="0"/>
              <a:t>5</a:t>
            </a:r>
            <a:r>
              <a:rPr lang="ja-JP" altLang="en-US" dirty="0"/>
              <a:t>月に発足したベトナム南部（ホーチミン）を拠点とする「ベトナム南米山学友会」です。</a:t>
            </a:r>
            <a:endParaRPr lang="en-US" altLang="ja-JP" dirty="0"/>
          </a:p>
          <a:p>
            <a:pPr marL="0" lvl="1" defTabSz="914173">
              <a:defRPr/>
            </a:pPr>
            <a:endParaRPr lang="en-US" altLang="ja-JP" dirty="0"/>
          </a:p>
          <a:p>
            <a:pPr marL="0" lvl="1" defTabSz="914173">
              <a:defRPr/>
            </a:pPr>
            <a:r>
              <a:rPr kumimoji="1" lang="ja-JP" altLang="en-US" dirty="0"/>
              <a:t>日本は全部で</a:t>
            </a:r>
            <a:r>
              <a:rPr kumimoji="1" lang="en-US" altLang="ja-JP" dirty="0"/>
              <a:t>34</a:t>
            </a:r>
            <a:r>
              <a:rPr kumimoji="1" lang="ja-JP" altLang="en-US" dirty="0"/>
              <a:t>地区</a:t>
            </a:r>
            <a:r>
              <a:rPr kumimoji="1" lang="ja-JP" altLang="en-US" b="0" dirty="0"/>
              <a:t>ですが、北海道は</a:t>
            </a:r>
            <a:r>
              <a:rPr kumimoji="1" lang="en-US" altLang="ja-JP" b="0" dirty="0"/>
              <a:t>2</a:t>
            </a:r>
            <a:r>
              <a:rPr kumimoji="1" lang="ja-JP" altLang="en-US" b="0" dirty="0"/>
              <a:t>つの地区で１つの学友会となっているため、日本の全地区に学友会があります。</a:t>
            </a:r>
            <a:endParaRPr kumimoji="1" lang="en-US" altLang="ja-JP" b="0" dirty="0"/>
          </a:p>
          <a:p>
            <a:pPr marL="0" lvl="1" defTabSz="914173">
              <a:defRPr/>
            </a:pPr>
            <a:endParaRPr kumimoji="1" lang="en-US" altLang="ja-JP" b="0" dirty="0"/>
          </a:p>
          <a:p>
            <a:pPr marL="0" lvl="1" defTabSz="914173">
              <a:defRPr/>
            </a:pPr>
            <a:endParaRPr kumimoji="1" lang="en-US" altLang="ja-JP"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17</a:t>
            </a:fld>
            <a:endParaRPr kumimoji="1" lang="ja-JP" altLang="en-US"/>
          </a:p>
        </p:txBody>
      </p:sp>
      <p:sp>
        <p:nvSpPr>
          <p:cNvPr id="5" name="ヘッダー プレースホルダー 4">
            <a:extLst>
              <a:ext uri="{FF2B5EF4-FFF2-40B4-BE49-F238E27FC236}">
                <a16:creationId xmlns:a16="http://schemas.microsoft.com/office/drawing/2014/main" id="{1136D47E-37A8-21B6-A577-43AE06CE2600}"/>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697461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r>
              <a:rPr lang="ja-JP" altLang="en-US" dirty="0"/>
              <a:t>★豆辞典</a:t>
            </a:r>
            <a:r>
              <a:rPr lang="en-US" altLang="ja-JP" dirty="0"/>
              <a:t>p20</a:t>
            </a:r>
            <a:r>
              <a:rPr lang="ja-JP" altLang="en-US" dirty="0"/>
              <a:t>に対応</a:t>
            </a:r>
            <a:endParaRPr lang="en-US" altLang="ja-JP" dirty="0"/>
          </a:p>
          <a:p>
            <a:pPr lvl="1"/>
            <a:endParaRPr lang="en-US" altLang="ja-JP" dirty="0"/>
          </a:p>
          <a:p>
            <a:pPr marL="0" lvl="1"/>
            <a:r>
              <a:rPr lang="ja-JP" altLang="en-US" dirty="0"/>
              <a:t>海外の米山学友会も頑張っています。</a:t>
            </a:r>
            <a:endParaRPr lang="en-US" altLang="ja-JP" dirty="0"/>
          </a:p>
          <a:p>
            <a:pPr marL="0"/>
            <a:r>
              <a:rPr lang="ja-JP" altLang="en-US" dirty="0"/>
              <a:t>今回は、台湾、韓国、タイ、そして、スリランカについて、活動を紹介します。</a:t>
            </a:r>
            <a:endParaRPr lang="en-US" altLang="ja-JP" dirty="0"/>
          </a:p>
          <a:p>
            <a:pPr marL="0" lvl="1"/>
            <a:endParaRPr lang="en-US" altLang="ja-JP" dirty="0"/>
          </a:p>
          <a:p>
            <a:pPr marL="0" lvl="1"/>
            <a:r>
              <a:rPr lang="ja-JP" altLang="en-US" dirty="0"/>
              <a:t>台湾米山学友会では、台湾へ留学する日本人の若者に対し、奨学金を支給しています。今年で</a:t>
            </a:r>
            <a:r>
              <a:rPr lang="en-US" altLang="ja-JP" dirty="0"/>
              <a:t>17</a:t>
            </a:r>
            <a:r>
              <a:rPr lang="ja-JP" altLang="en-US" dirty="0"/>
              <a:t>年目となり、累計</a:t>
            </a:r>
            <a:r>
              <a:rPr lang="en-US" altLang="ja-JP" dirty="0"/>
              <a:t>67</a:t>
            </a:r>
            <a:r>
              <a:rPr lang="ja-JP" altLang="en-US" dirty="0"/>
              <a:t>人もの日本人を支援してきました。</a:t>
            </a:r>
            <a:endParaRPr lang="en-US" altLang="ja-JP" dirty="0"/>
          </a:p>
          <a:p>
            <a:pPr marL="0" lvl="1"/>
            <a:endParaRPr lang="en-US" altLang="ja-JP" dirty="0"/>
          </a:p>
          <a:p>
            <a:pPr marL="0" lvl="1"/>
            <a:r>
              <a:rPr lang="ja-JP" altLang="en-US" dirty="0"/>
              <a:t>また、海外留学を希望する台湾の学生に日本への留学をすすめたり、米山奨学金を紹介したりもしています。</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a:t>
            </a:r>
            <a:r>
              <a:rPr lang="ja-JP" altLang="en-US" dirty="0"/>
              <a:t>豆辞典冊子は</a:t>
            </a:r>
            <a:r>
              <a:rPr lang="en-US" altLang="ja-JP" dirty="0"/>
              <a:t>24</a:t>
            </a:r>
            <a:r>
              <a:rPr lang="ja-JP" altLang="en-US" dirty="0"/>
              <a:t>年度までの奨学生数ですが、本パワーポイントには</a:t>
            </a:r>
            <a:r>
              <a:rPr lang="en-US" altLang="ja-JP" dirty="0"/>
              <a:t>25</a:t>
            </a:r>
            <a:r>
              <a:rPr lang="ja-JP" altLang="en-US" dirty="0"/>
              <a:t>年度の採用数を含む人数を記載しています。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18</a:t>
            </a:fld>
            <a:endParaRPr kumimoji="1" lang="ja-JP" altLang="en-US"/>
          </a:p>
        </p:txBody>
      </p:sp>
      <p:sp>
        <p:nvSpPr>
          <p:cNvPr id="5" name="ヘッダー プレースホルダー 4">
            <a:extLst>
              <a:ext uri="{FF2B5EF4-FFF2-40B4-BE49-F238E27FC236}">
                <a16:creationId xmlns:a16="http://schemas.microsoft.com/office/drawing/2014/main" id="{AE5CE5C7-DF70-376A-C852-83C3CC927182}"/>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264898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r>
              <a:rPr lang="ja-JP" altLang="en-US" dirty="0"/>
              <a:t>★豆辞典</a:t>
            </a:r>
            <a:r>
              <a:rPr lang="en-US" altLang="ja-JP" dirty="0"/>
              <a:t>p20</a:t>
            </a:r>
            <a:r>
              <a:rPr lang="ja-JP" altLang="en-US" dirty="0"/>
              <a:t>に対応</a:t>
            </a:r>
            <a:endParaRPr lang="en-US" altLang="ja-JP" dirty="0"/>
          </a:p>
          <a:p>
            <a:pPr marL="0" lvl="1"/>
            <a:endParaRPr lang="en-US" altLang="ja-JP" dirty="0"/>
          </a:p>
          <a:p>
            <a:pPr marL="0" lvl="1"/>
            <a:r>
              <a:rPr lang="ja-JP" altLang="en-US" dirty="0"/>
              <a:t>台湾米山学友会に続いて、韓国米山学友会でも</a:t>
            </a:r>
            <a:r>
              <a:rPr lang="en-US" altLang="ja-JP" dirty="0"/>
              <a:t>2016</a:t>
            </a:r>
            <a:r>
              <a:rPr lang="ja-JP" altLang="en-US" dirty="0"/>
              <a:t>年から、韓国へ留学する日本人の若者への奨学金支援を行っています。</a:t>
            </a:r>
            <a:endParaRPr lang="en-US" altLang="ja-JP" dirty="0"/>
          </a:p>
          <a:p>
            <a:pPr marL="0" lvl="1"/>
            <a:r>
              <a:rPr lang="ja-JP" altLang="en-US" dirty="0"/>
              <a:t>今年は</a:t>
            </a:r>
            <a:r>
              <a:rPr lang="en-US" altLang="ja-JP" dirty="0"/>
              <a:t>7</a:t>
            </a:r>
            <a:r>
              <a:rPr lang="ja-JP" altLang="en-US" dirty="0"/>
              <a:t>人採用され、</a:t>
            </a:r>
            <a:r>
              <a:rPr lang="en-US" altLang="ja-JP" dirty="0"/>
              <a:t>2016</a:t>
            </a:r>
            <a:r>
              <a:rPr lang="ja-JP" altLang="en-US" dirty="0"/>
              <a:t>年から累計</a:t>
            </a:r>
            <a:r>
              <a:rPr lang="en-US" altLang="ja-JP" dirty="0"/>
              <a:t>57</a:t>
            </a:r>
            <a:r>
              <a:rPr lang="ja-JP" altLang="en-US" dirty="0"/>
              <a:t>人もの日本人を支援してくださっています。</a:t>
            </a:r>
            <a:endParaRPr lang="en-US" altLang="ja-JP" dirty="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19</a:t>
            </a:fld>
            <a:endParaRPr kumimoji="1" lang="ja-JP" altLang="en-US"/>
          </a:p>
        </p:txBody>
      </p:sp>
      <p:sp>
        <p:nvSpPr>
          <p:cNvPr id="5" name="ヘッダー プレースホルダー 4">
            <a:extLst>
              <a:ext uri="{FF2B5EF4-FFF2-40B4-BE49-F238E27FC236}">
                <a16:creationId xmlns:a16="http://schemas.microsoft.com/office/drawing/2014/main" id="{C6421565-FAB0-9018-E922-7E0CDA65783F}"/>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55336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2</a:t>
            </a:fld>
            <a:endParaRPr kumimoji="1" lang="ja-JP" altLang="en-US"/>
          </a:p>
        </p:txBody>
      </p:sp>
      <p:sp>
        <p:nvSpPr>
          <p:cNvPr id="5" name="ヘッダー プレースホルダー 4">
            <a:extLst>
              <a:ext uri="{FF2B5EF4-FFF2-40B4-BE49-F238E27FC236}">
                <a16:creationId xmlns:a16="http://schemas.microsoft.com/office/drawing/2014/main" id="{C30457FD-B53F-0DE1-8C30-2880F089152D}"/>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910089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游ゴシック" panose="020B0400000000000000" pitchFamily="50" charset="-128"/>
                <a:ea typeface="+mn-ea"/>
              </a:rPr>
              <a:t>スリランカ米山学友会では、毎年スリランカの山間部にある小学校へ、文具を送る奉仕活動を実施しています。</a:t>
            </a:r>
            <a:endParaRPr lang="en-US" altLang="ja-JP" sz="1200" b="0" dirty="0">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游ゴシック" panose="020B0400000000000000" pitchFamily="50" charset="-128"/>
                <a:ea typeface="+mn-ea"/>
              </a:rPr>
              <a:t>そのほかにも海岸清掃などの、社会貢献に取り組んでいます。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20</a:t>
            </a:fld>
            <a:endParaRPr kumimoji="1" lang="ja-JP" altLang="en-US"/>
          </a:p>
        </p:txBody>
      </p:sp>
      <p:sp>
        <p:nvSpPr>
          <p:cNvPr id="5" name="ヘッダー プレースホルダー 4">
            <a:extLst>
              <a:ext uri="{FF2B5EF4-FFF2-40B4-BE49-F238E27FC236}">
                <a16:creationId xmlns:a16="http://schemas.microsoft.com/office/drawing/2014/main" id="{45D2C4F5-CED0-50E9-EF2A-8F1F6F0E0E8F}"/>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1191743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r>
              <a:rPr kumimoji="1" lang="ja-JP" altLang="en-US" dirty="0"/>
              <a:t>タイ米山学友会は、</a:t>
            </a:r>
            <a:r>
              <a:rPr kumimoji="1" lang="en-US" altLang="ja-JP" dirty="0"/>
              <a:t>2024</a:t>
            </a:r>
            <a:r>
              <a:rPr kumimoji="1" lang="ja-JP" altLang="en-US" dirty="0"/>
              <a:t>年にタイ北部で大雨・洪水が発生した際に被災地に義援金を寄付し、生活必需品の調達を支援しました。</a:t>
            </a:r>
            <a:endParaRPr kumimoji="1" lang="en-US" altLang="ja-JP" dirty="0"/>
          </a:p>
          <a:p>
            <a:endParaRPr kumimoji="1" lang="en-US" altLang="ja-JP" dirty="0"/>
          </a:p>
          <a:p>
            <a:r>
              <a:rPr kumimoji="1" lang="ja-JP" altLang="en-US" dirty="0"/>
              <a:t>このように、各学友会は米山奨学生とした学んだ奉仕の精神で独自の活動を行っています。</a:t>
            </a:r>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21</a:t>
            </a:fld>
            <a:endParaRPr kumimoji="1" lang="ja-JP" altLang="en-US"/>
          </a:p>
        </p:txBody>
      </p:sp>
      <p:sp>
        <p:nvSpPr>
          <p:cNvPr id="5" name="ヘッダー プレースホルダー 4">
            <a:extLst>
              <a:ext uri="{FF2B5EF4-FFF2-40B4-BE49-F238E27FC236}">
                <a16:creationId xmlns:a16="http://schemas.microsoft.com/office/drawing/2014/main" id="{558DE400-3061-B200-DC03-4505CCF4F12C}"/>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297181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lvl="1"/>
            <a:r>
              <a:rPr lang="ja-JP" altLang="en-US" dirty="0"/>
              <a:t>★豆辞典</a:t>
            </a:r>
            <a:r>
              <a:rPr lang="en-US" altLang="ja-JP" dirty="0"/>
              <a:t>p14</a:t>
            </a:r>
          </a:p>
          <a:p>
            <a:endParaRPr lang="en-US" altLang="ja-JP" dirty="0"/>
          </a:p>
          <a:p>
            <a:r>
              <a:rPr lang="ja-JP" altLang="en-US" dirty="0"/>
              <a:t>巣立った奨学生たちは、個人としても世界中で活躍しています。</a:t>
            </a:r>
            <a:br>
              <a:rPr lang="en-US" altLang="ja-JP" dirty="0"/>
            </a:br>
            <a:r>
              <a:rPr lang="ja-JP" altLang="en-US" dirty="0"/>
              <a:t>「豆辞典」や「米山学友の群像」、「ロータリーの友」“よねやまだより”等で多くの学友を紹介しています。ぜひご覧ください。</a:t>
            </a:r>
            <a:endParaRPr lang="en-US" altLang="ja-JP" dirty="0"/>
          </a:p>
          <a:p>
            <a:endParaRPr lang="en-US" altLang="ja-JP" dirty="0"/>
          </a:p>
          <a:p>
            <a:r>
              <a:rPr lang="ja-JP" altLang="en-US" dirty="0"/>
              <a:t>ロータリーに親しんだ学友たちは、卒業後も、ロータリーとのつながりを持ち続けたいと願っています。</a:t>
            </a:r>
            <a:endParaRPr lang="en-US" altLang="ja-JP" dirty="0"/>
          </a:p>
          <a:p>
            <a:r>
              <a:rPr lang="ja-JP" altLang="en-US" dirty="0"/>
              <a:t>その</a:t>
            </a:r>
            <a:r>
              <a:rPr lang="en-US" altLang="ja-JP" dirty="0"/>
              <a:t>1</a:t>
            </a:r>
            <a:r>
              <a:rPr lang="ja-JP" altLang="en-US" dirty="0"/>
              <a:t>つとして、ロータリー会員としてわれわれの仲間となる学友がいます。</a:t>
            </a:r>
            <a:endParaRPr lang="en-US" altLang="ja-JP" dirty="0"/>
          </a:p>
          <a:p>
            <a:r>
              <a:rPr lang="ja-JP" altLang="en-US" dirty="0"/>
              <a:t>現在、ロータリー会員になった学友は</a:t>
            </a:r>
            <a:r>
              <a:rPr lang="en-US" altLang="ja-JP" dirty="0"/>
              <a:t>311</a:t>
            </a:r>
            <a:r>
              <a:rPr lang="ja-JP" altLang="en-US" dirty="0"/>
              <a:t>人です。</a:t>
            </a:r>
            <a:endParaRPr lang="en-US" altLang="ja-JP" dirty="0"/>
          </a:p>
          <a:p>
            <a:endParaRPr kumimoji="1" lang="en-US" altLang="ja-JP" dirty="0"/>
          </a:p>
          <a:p>
            <a:r>
              <a:rPr kumimoji="1" lang="ja-JP" altLang="en-US" dirty="0"/>
              <a:t>今年度クラブ会長となった</a:t>
            </a:r>
            <a:r>
              <a:rPr kumimoji="1" lang="en-US" altLang="ja-JP" dirty="0"/>
              <a:t>2</a:t>
            </a:r>
            <a:r>
              <a:rPr kumimoji="1" lang="ja-JP" altLang="en-US" dirty="0"/>
              <a:t>人の学友は</a:t>
            </a:r>
            <a:endParaRPr kumimoji="1" lang="en-US" altLang="ja-JP" dirty="0"/>
          </a:p>
          <a:p>
            <a:r>
              <a:rPr kumimoji="1" lang="ja-JP" altLang="en-US" dirty="0"/>
              <a:t>学友が中心となって設立したクラブの創立会員であり、それぞれ会長を務めています。</a:t>
            </a:r>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22</a:t>
            </a:fld>
            <a:endParaRPr kumimoji="1" lang="ja-JP" altLang="en-US"/>
          </a:p>
        </p:txBody>
      </p:sp>
      <p:sp>
        <p:nvSpPr>
          <p:cNvPr id="5" name="ヘッダー プレースホルダー 4">
            <a:extLst>
              <a:ext uri="{FF2B5EF4-FFF2-40B4-BE49-F238E27FC236}">
                <a16:creationId xmlns:a16="http://schemas.microsoft.com/office/drawing/2014/main" id="{2427BA94-4ADE-6BFD-1F0B-4D03FB3D6968}"/>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2268271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2CDE-6190-06D3-DB72-36EEB8E2AD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A9E627-B005-1B10-A999-BFF70DC53A3F}"/>
              </a:ext>
            </a:extLst>
          </p:cNvPr>
          <p:cNvSpPr>
            <a:spLocks noGrp="1" noRot="1" noChangeAspect="1"/>
          </p:cNvSpPr>
          <p:nvPr>
            <p:ph type="sldImg"/>
          </p:nvPr>
        </p:nvSpPr>
        <p:spPr>
          <a:xfrm>
            <a:off x="450850" y="511175"/>
            <a:ext cx="5962650" cy="3354388"/>
          </a:xfrm>
        </p:spPr>
      </p:sp>
      <p:sp>
        <p:nvSpPr>
          <p:cNvPr id="3" name="ノート プレースホルダー 2">
            <a:extLst>
              <a:ext uri="{FF2B5EF4-FFF2-40B4-BE49-F238E27FC236}">
                <a16:creationId xmlns:a16="http://schemas.microsoft.com/office/drawing/2014/main" id="{9C16B74E-AC8D-854B-AD98-54697B94BD97}"/>
              </a:ext>
            </a:extLst>
          </p:cNvPr>
          <p:cNvSpPr>
            <a:spLocks noGrp="1"/>
          </p:cNvSpPr>
          <p:nvPr>
            <p:ph type="body" idx="1"/>
          </p:nvPr>
        </p:nvSpPr>
        <p:spPr/>
        <p:txBody>
          <a:bodyPr/>
          <a:lstStyle/>
          <a:p>
            <a:pPr marL="0" lvl="1"/>
            <a:r>
              <a:rPr lang="ja-JP" altLang="en-US" dirty="0"/>
              <a:t>★豆辞典</a:t>
            </a:r>
            <a:r>
              <a:rPr lang="en-US" altLang="ja-JP" dirty="0"/>
              <a:t>p14</a:t>
            </a:r>
          </a:p>
          <a:p>
            <a:endParaRPr lang="en-US" altLang="ja-JP" dirty="0"/>
          </a:p>
          <a:p>
            <a:r>
              <a:rPr lang="ja-JP" altLang="en-US" dirty="0"/>
              <a:t>米山学友が中心となって設立したロータリークラブは台湾に</a:t>
            </a:r>
            <a:r>
              <a:rPr lang="en-US" altLang="ja-JP" dirty="0"/>
              <a:t>2</a:t>
            </a:r>
            <a:r>
              <a:rPr lang="ja-JP" altLang="en-US" dirty="0"/>
              <a:t>つ、日本国内に</a:t>
            </a:r>
            <a:r>
              <a:rPr lang="en-US" altLang="ja-JP" dirty="0"/>
              <a:t>4</a:t>
            </a:r>
            <a:r>
              <a:rPr lang="ja-JP" altLang="en-US" dirty="0"/>
              <a:t>つあるほか、衛星クラブも</a:t>
            </a:r>
            <a:r>
              <a:rPr lang="en-US" altLang="ja-JP" dirty="0"/>
              <a:t>2</a:t>
            </a:r>
            <a:r>
              <a:rPr lang="ja-JP" altLang="en-US" dirty="0"/>
              <a:t>つ設立されています。</a:t>
            </a:r>
            <a:endParaRPr lang="en-US" altLang="ja-JP" dirty="0"/>
          </a:p>
          <a:p>
            <a:r>
              <a:rPr lang="ja-JP" altLang="en-US" dirty="0"/>
              <a:t>豆辞典</a:t>
            </a:r>
            <a:r>
              <a:rPr lang="en-US" altLang="ja-JP" dirty="0"/>
              <a:t>14</a:t>
            </a:r>
            <a:r>
              <a:rPr lang="ja-JP" altLang="en-US" dirty="0"/>
              <a:t>ページに一覧が載っていますので、ぜひご覧ください。</a:t>
            </a:r>
            <a:endParaRPr lang="en-US" altLang="ja-JP" dirty="0"/>
          </a:p>
          <a:p>
            <a:endParaRPr kumimoji="1" lang="en-US" altLang="ja-JP" dirty="0"/>
          </a:p>
          <a:p>
            <a:r>
              <a:rPr kumimoji="1" lang="ja-JP" altLang="en-US" dirty="0"/>
              <a:t>また、ガバナーになった学友も</a:t>
            </a:r>
            <a:r>
              <a:rPr kumimoji="1" lang="en-US" altLang="ja-JP" dirty="0"/>
              <a:t>3</a:t>
            </a:r>
            <a:r>
              <a:rPr kumimoji="1" lang="ja-JP" altLang="en-US" dirty="0"/>
              <a:t>人おり、左から林　隆義（リム ユンウィー）さん、許　國文（キョ コクブン）さん、林　華明（リン カミン）さんです。</a:t>
            </a:r>
            <a:endParaRPr kumimoji="1" lang="en-US" altLang="ja-JP" dirty="0"/>
          </a:p>
          <a:p>
            <a:r>
              <a:rPr kumimoji="1" lang="ja-JP" altLang="en-US" b="0" dirty="0"/>
              <a:t>さらに、なんと</a:t>
            </a:r>
            <a:r>
              <a:rPr kumimoji="1" lang="en-US" altLang="ja-JP" b="0" dirty="0"/>
              <a:t>2026-27</a:t>
            </a:r>
            <a:r>
              <a:rPr kumimoji="1" lang="ja-JP" altLang="en-US" b="0" dirty="0"/>
              <a:t>年度にはインドネシアのラスマナ センダリウスさんが、米山学友として</a:t>
            </a:r>
            <a:r>
              <a:rPr kumimoji="1" lang="en-US" altLang="ja-JP" b="0" dirty="0"/>
              <a:t>4</a:t>
            </a:r>
            <a:r>
              <a:rPr kumimoji="1" lang="ja-JP" altLang="en-US" b="0" dirty="0"/>
              <a:t>人目のガバナーとなる予定です。　</a:t>
            </a:r>
            <a:endParaRPr kumimoji="1" lang="en-US" altLang="ja-JP" b="0" dirty="0"/>
          </a:p>
          <a:p>
            <a:endParaRPr lang="en-US" altLang="ja-JP" dirty="0"/>
          </a:p>
          <a:p>
            <a:endParaRPr lang="en-US" altLang="ja-JP" dirty="0"/>
          </a:p>
          <a:p>
            <a:r>
              <a:rPr lang="en-US" altLang="ja-JP" dirty="0"/>
              <a:t>【</a:t>
            </a:r>
            <a:r>
              <a:rPr lang="ja-JP" altLang="en-US" dirty="0"/>
              <a:t>参考１</a:t>
            </a:r>
            <a:r>
              <a:rPr lang="en-US" altLang="ja-JP" dirty="0"/>
              <a:t>】</a:t>
            </a:r>
          </a:p>
          <a:p>
            <a:r>
              <a:rPr lang="ja-JP" altLang="en-US" dirty="0"/>
              <a:t>・　</a:t>
            </a:r>
            <a:r>
              <a:rPr lang="en-US" altLang="ja-JP" dirty="0"/>
              <a:t>2021</a:t>
            </a:r>
            <a:r>
              <a:rPr lang="ja-JP" altLang="en-US" dirty="0"/>
              <a:t>年に「和光</a:t>
            </a:r>
            <a:r>
              <a:rPr lang="en-US" altLang="ja-JP" dirty="0"/>
              <a:t>21</a:t>
            </a:r>
            <a:r>
              <a:rPr lang="ja-JP" altLang="en-US" dirty="0"/>
              <a:t>幸魂ロータリー衛星クラブ」が設立されましたが、</a:t>
            </a:r>
            <a:r>
              <a:rPr lang="en-US" altLang="ja-JP" dirty="0"/>
              <a:t>2024</a:t>
            </a:r>
            <a:r>
              <a:rPr lang="ja-JP" altLang="en-US" dirty="0"/>
              <a:t>年</a:t>
            </a:r>
            <a:r>
              <a:rPr lang="en-US" altLang="ja-JP" dirty="0"/>
              <a:t>6</a:t>
            </a:r>
            <a:r>
              <a:rPr lang="ja-JP" altLang="en-US" dirty="0"/>
              <a:t>月に終結しました</a:t>
            </a:r>
            <a:endParaRPr lang="en-US" altLang="ja-JP" dirty="0"/>
          </a:p>
          <a:p>
            <a:r>
              <a:rPr lang="ja-JP" altLang="en-US" dirty="0"/>
              <a:t>・　韓国では</a:t>
            </a:r>
            <a:r>
              <a:rPr lang="en-US" altLang="ja-JP" dirty="0"/>
              <a:t>2016</a:t>
            </a:r>
            <a:r>
              <a:rPr lang="ja-JP" altLang="en-US" dirty="0"/>
              <a:t>年に米山学友による衛星クラブ、「韓国米山セソウル・ロータリー衛星クラブ」が設立されましたが、現在は解散しています</a:t>
            </a:r>
          </a:p>
          <a:p>
            <a:endParaRPr lang="en-US" altLang="ja-JP" dirty="0"/>
          </a:p>
          <a:p>
            <a:r>
              <a:rPr lang="en-US" altLang="ja-JP" sz="1200" dirty="0"/>
              <a:t>【</a:t>
            </a:r>
            <a:r>
              <a:rPr lang="ja-JP" altLang="en-US" sz="1200" dirty="0"/>
              <a:t>参考２</a:t>
            </a:r>
            <a:r>
              <a:rPr lang="en-US" altLang="ja-JP" sz="1200" dirty="0"/>
              <a:t>】</a:t>
            </a:r>
          </a:p>
          <a:p>
            <a:r>
              <a:rPr lang="ja-JP" altLang="en-US" sz="1200" dirty="0"/>
              <a:t>＜ガバナーになった米山学友＞</a:t>
            </a:r>
            <a:endParaRPr lang="en-US" altLang="ja-JP" sz="1200" dirty="0"/>
          </a:p>
          <a:p>
            <a:r>
              <a:rPr lang="en-US" altLang="ja-JP" sz="1200" dirty="0"/>
              <a:t>1</a:t>
            </a:r>
            <a:r>
              <a:rPr lang="ja-JP" altLang="en-US" sz="1200" dirty="0"/>
              <a:t>人目：韓国の林　隆義さん（リムユンウィ</a:t>
            </a:r>
            <a:r>
              <a:rPr lang="en-US" altLang="ja-JP" sz="1200" dirty="0"/>
              <a:t>/</a:t>
            </a:r>
            <a:r>
              <a:rPr lang="en-US" altLang="zh-CN" sz="1200" dirty="0"/>
              <a:t>1997-98</a:t>
            </a:r>
            <a:r>
              <a:rPr lang="zh-CN" altLang="en-US" sz="1200" dirty="0"/>
              <a:t>年度 第</a:t>
            </a:r>
            <a:r>
              <a:rPr lang="en-US" altLang="zh-CN" sz="1200" dirty="0"/>
              <a:t>3650</a:t>
            </a:r>
            <a:r>
              <a:rPr lang="zh-CN" altLang="en-US" sz="1200" dirty="0"/>
              <a:t>地区</a:t>
            </a:r>
            <a:r>
              <a:rPr lang="ja-JP" altLang="en-US" sz="1200" dirty="0"/>
              <a:t>ガバナー）</a:t>
            </a:r>
            <a:r>
              <a:rPr lang="ja-JP" altLang="en-US" sz="1200" b="0" dirty="0"/>
              <a:t>（</a:t>
            </a:r>
            <a:r>
              <a:rPr lang="en-US" altLang="ja-JP" sz="1200" b="0" dirty="0"/>
              <a:t>1977-78/</a:t>
            </a:r>
            <a:r>
              <a:rPr lang="ja-JP" altLang="en-US" sz="1200" b="0" dirty="0"/>
              <a:t>京都西南</a:t>
            </a:r>
            <a:r>
              <a:rPr lang="en-US" altLang="ja-JP" sz="1200" b="0" dirty="0"/>
              <a:t>RC</a:t>
            </a:r>
            <a:r>
              <a:rPr lang="ja-JP" altLang="en-US" sz="1200" b="0" dirty="0"/>
              <a:t>）</a:t>
            </a:r>
            <a:endParaRPr lang="en-US" altLang="ja-JP" sz="1200" b="0" dirty="0"/>
          </a:p>
          <a:p>
            <a:r>
              <a:rPr lang="en-US" altLang="ja-JP" sz="1200" b="0" dirty="0"/>
              <a:t>2</a:t>
            </a:r>
            <a:r>
              <a:rPr lang="ja-JP" altLang="en-US" sz="1200" b="0" dirty="0"/>
              <a:t>人目：台湾の許　国文さん（きょこくぶん</a:t>
            </a:r>
            <a:r>
              <a:rPr lang="en-US" altLang="ja-JP" sz="1200" b="0" dirty="0"/>
              <a:t>/2005-06</a:t>
            </a:r>
            <a:r>
              <a:rPr lang="ja-JP" altLang="en-US" sz="1200" b="0" dirty="0"/>
              <a:t>年度 第</a:t>
            </a:r>
            <a:r>
              <a:rPr lang="en-US" altLang="ja-JP" sz="1200" b="0" dirty="0"/>
              <a:t>3490</a:t>
            </a:r>
            <a:r>
              <a:rPr lang="ja-JP" altLang="en-US" sz="1200" b="0" dirty="0"/>
              <a:t>地区ガバナー）（</a:t>
            </a:r>
            <a:r>
              <a:rPr lang="en-US" altLang="ja-JP" sz="1200" b="0" dirty="0"/>
              <a:t>1975-77/</a:t>
            </a:r>
            <a:r>
              <a:rPr lang="ja-JP" altLang="en-US" sz="1200" b="0" dirty="0"/>
              <a:t>徳島</a:t>
            </a:r>
            <a:r>
              <a:rPr lang="en-US" altLang="ja-JP" sz="1200" b="0" dirty="0"/>
              <a:t>RC</a:t>
            </a:r>
            <a:r>
              <a:rPr lang="ja-JP" altLang="en-US" sz="1200" b="0" dirty="0"/>
              <a:t>）</a:t>
            </a:r>
            <a:endParaRPr lang="en-US" altLang="ja-JP" sz="1200" b="0" dirty="0"/>
          </a:p>
          <a:p>
            <a:r>
              <a:rPr lang="en-US" altLang="ja-JP" sz="1200" b="0" dirty="0"/>
              <a:t>3</a:t>
            </a:r>
            <a:r>
              <a:rPr lang="ja-JP" altLang="en-US" sz="1200" b="0" dirty="0"/>
              <a:t>人目：台湾の林　華明さん（りんかみん</a:t>
            </a:r>
            <a:r>
              <a:rPr lang="en-US" altLang="ja-JP" sz="1200" b="0" dirty="0"/>
              <a:t>/2015-16</a:t>
            </a:r>
            <a:r>
              <a:rPr lang="ja-JP" altLang="en-US" sz="1200" b="0" dirty="0"/>
              <a:t>年度 第</a:t>
            </a:r>
            <a:r>
              <a:rPr lang="en-US" altLang="ja-JP" sz="1200" b="0" dirty="0"/>
              <a:t>3522</a:t>
            </a:r>
            <a:r>
              <a:rPr lang="ja-JP" altLang="en-US" sz="1200" b="0" dirty="0"/>
              <a:t>地区ガバナー）（</a:t>
            </a:r>
            <a:r>
              <a:rPr lang="en-US" altLang="ja-JP" sz="1200" b="0" dirty="0"/>
              <a:t>1984-86/</a:t>
            </a:r>
            <a:r>
              <a:rPr lang="ja-JP" altLang="en-US" sz="1200" b="0" dirty="0"/>
              <a:t>東京世田谷</a:t>
            </a:r>
            <a:r>
              <a:rPr lang="en-US" altLang="ja-JP" sz="1200" b="0" dirty="0"/>
              <a:t>RC</a:t>
            </a:r>
            <a:r>
              <a:rPr lang="ja-JP" altLang="en-US" sz="1200" b="0" dirty="0"/>
              <a:t>）</a:t>
            </a:r>
            <a:br>
              <a:rPr lang="en-US" altLang="ja-JP" sz="1200" b="0" dirty="0"/>
            </a:br>
            <a:r>
              <a:rPr lang="en-US" altLang="ja-JP" sz="1200" b="0" dirty="0"/>
              <a:t>4</a:t>
            </a:r>
            <a:r>
              <a:rPr lang="ja-JP" altLang="en-US" sz="1200" b="0" dirty="0"/>
              <a:t>人目：インドネシアのラスマナ センダリウスさん（</a:t>
            </a:r>
            <a:r>
              <a:rPr lang="en-US" altLang="ja-JP" sz="1200" b="0" dirty="0"/>
              <a:t>2026-27</a:t>
            </a:r>
            <a:r>
              <a:rPr lang="ja-JP" altLang="en-US" sz="1200" b="0" dirty="0"/>
              <a:t>年度　第</a:t>
            </a:r>
            <a:r>
              <a:rPr lang="en-US" altLang="ja-JP" sz="1200" b="0" dirty="0"/>
              <a:t>3410</a:t>
            </a:r>
            <a:r>
              <a:rPr lang="ja-JP" altLang="en-US" sz="1200" b="0" dirty="0"/>
              <a:t>地区ガバナー）（</a:t>
            </a:r>
            <a:r>
              <a:rPr lang="en-US" altLang="ja-JP" sz="1200" b="0" dirty="0"/>
              <a:t>1992-94/</a:t>
            </a:r>
            <a:r>
              <a:rPr lang="ja-JP" altLang="en-US" sz="1200" b="0" dirty="0"/>
              <a:t>長岡西</a:t>
            </a:r>
            <a:r>
              <a:rPr lang="en-US" altLang="ja-JP" sz="1200" b="0" dirty="0"/>
              <a:t>RC</a:t>
            </a:r>
            <a:r>
              <a:rPr lang="ja-JP" altLang="en-US" sz="1200" b="0" dirty="0"/>
              <a:t>）　</a:t>
            </a:r>
            <a:endParaRPr kumimoji="1" lang="ja-JP" altLang="en-US" dirty="0"/>
          </a:p>
        </p:txBody>
      </p:sp>
      <p:sp>
        <p:nvSpPr>
          <p:cNvPr id="4" name="スライド番号プレースホルダー 3">
            <a:extLst>
              <a:ext uri="{FF2B5EF4-FFF2-40B4-BE49-F238E27FC236}">
                <a16:creationId xmlns:a16="http://schemas.microsoft.com/office/drawing/2014/main" id="{5A3D1EAC-9D78-602E-EFCB-CA6BFE4A386B}"/>
              </a:ext>
            </a:extLst>
          </p:cNvPr>
          <p:cNvSpPr>
            <a:spLocks noGrp="1"/>
          </p:cNvSpPr>
          <p:nvPr>
            <p:ph type="sldNum" sz="quarter" idx="5"/>
          </p:nvPr>
        </p:nvSpPr>
        <p:spPr/>
        <p:txBody>
          <a:bodyPr/>
          <a:lstStyle/>
          <a:p>
            <a:fld id="{F8505084-C8FE-4CFE-8751-3A1553B02A56}" type="slidenum">
              <a:rPr kumimoji="1" lang="ja-JP" altLang="en-US" smtClean="0"/>
              <a:t>23</a:t>
            </a:fld>
            <a:endParaRPr kumimoji="1" lang="ja-JP" altLang="en-US"/>
          </a:p>
        </p:txBody>
      </p:sp>
      <p:sp>
        <p:nvSpPr>
          <p:cNvPr id="5" name="ヘッダー プレースホルダー 4">
            <a:extLst>
              <a:ext uri="{FF2B5EF4-FFF2-40B4-BE49-F238E27FC236}">
                <a16:creationId xmlns:a16="http://schemas.microsoft.com/office/drawing/2014/main" id="{1B1E1C6F-20D2-C25D-897A-5B493E7016B4}"/>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3121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72B96-DF96-3A93-5435-BF20821D9A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C78AC6-D28B-8641-86F2-78B9330C55B9}"/>
              </a:ext>
            </a:extLst>
          </p:cNvPr>
          <p:cNvSpPr>
            <a:spLocks noGrp="1" noRot="1" noChangeAspect="1"/>
          </p:cNvSpPr>
          <p:nvPr>
            <p:ph type="sldImg"/>
          </p:nvPr>
        </p:nvSpPr>
        <p:spPr>
          <a:xfrm>
            <a:off x="450850" y="511175"/>
            <a:ext cx="5962650" cy="3354388"/>
          </a:xfrm>
        </p:spPr>
      </p:sp>
      <p:sp>
        <p:nvSpPr>
          <p:cNvPr id="3" name="ノート プレースホルダー 2">
            <a:extLst>
              <a:ext uri="{FF2B5EF4-FFF2-40B4-BE49-F238E27FC236}">
                <a16:creationId xmlns:a16="http://schemas.microsoft.com/office/drawing/2014/main" id="{EF25B173-C433-32E5-E3B3-57FBF4817228}"/>
              </a:ext>
            </a:extLst>
          </p:cNvPr>
          <p:cNvSpPr>
            <a:spLocks noGrp="1"/>
          </p:cNvSpPr>
          <p:nvPr>
            <p:ph type="body" idx="1"/>
          </p:nvPr>
        </p:nvSpPr>
        <p:spPr/>
        <p:txBody>
          <a:bodyPr/>
          <a:lstStyle/>
          <a:p>
            <a:pPr marL="0" lvl="1" algn="l"/>
            <a:r>
              <a:rPr lang="ja-JP" altLang="en-US" dirty="0"/>
              <a:t>★豆辞典</a:t>
            </a:r>
            <a:r>
              <a:rPr lang="en-US" altLang="ja-JP" dirty="0"/>
              <a:t>p15</a:t>
            </a:r>
          </a:p>
          <a:p>
            <a:endParaRPr lang="en-US" altLang="ja-JP" dirty="0"/>
          </a:p>
          <a:p>
            <a:r>
              <a:rPr lang="ja-JP" altLang="en-US" dirty="0"/>
              <a:t>米山へのご寄付のほとんどはロータリー会員からのものですが、実は学友も、この事業を支えてくれています。</a:t>
            </a:r>
            <a:endParaRPr lang="en-US" altLang="ja-JP" dirty="0"/>
          </a:p>
          <a:p>
            <a:r>
              <a:rPr lang="ja-JP" altLang="en-US" dirty="0"/>
              <a:t>米山学友からの寄付金は、累計</a:t>
            </a:r>
            <a:r>
              <a:rPr lang="en-US" altLang="ja-JP" dirty="0"/>
              <a:t>1</a:t>
            </a:r>
            <a:r>
              <a:rPr lang="ja-JP" altLang="en-US" dirty="0"/>
              <a:t>億</a:t>
            </a:r>
            <a:r>
              <a:rPr lang="en-US" altLang="ja-JP" dirty="0"/>
              <a:t>3,198</a:t>
            </a:r>
            <a:r>
              <a:rPr lang="ja-JP" altLang="en-US" dirty="0"/>
              <a:t>万円にのぼります。</a:t>
            </a:r>
            <a:endParaRPr lang="en-US" altLang="ja-JP" dirty="0"/>
          </a:p>
          <a:p>
            <a:endParaRPr lang="en-US" altLang="ja-JP" dirty="0"/>
          </a:p>
          <a:p>
            <a:r>
              <a:rPr lang="ja-JP" altLang="en-US" dirty="0"/>
              <a:t>この</a:t>
            </a:r>
            <a:r>
              <a:rPr lang="en-US" altLang="ja-JP" dirty="0"/>
              <a:t>1</a:t>
            </a:r>
            <a:r>
              <a:rPr lang="ja-JP" altLang="en-US" dirty="0"/>
              <a:t>億</a:t>
            </a:r>
            <a:r>
              <a:rPr lang="en-US" altLang="ja-JP" dirty="0"/>
              <a:t>3,198</a:t>
            </a:r>
            <a:r>
              <a:rPr lang="ja-JP" altLang="en-US" dirty="0"/>
              <a:t>万円以外にも、日本で大きな災害が起きるたびに、国内外の学友から義援金が寄せられています。</a:t>
            </a:r>
            <a:endParaRPr lang="en-US" altLang="ja-JP" dirty="0"/>
          </a:p>
          <a:p>
            <a:endParaRPr lang="en-US" altLang="ja-JP" dirty="0"/>
          </a:p>
          <a:p>
            <a:r>
              <a:rPr lang="en-US" altLang="ja-JP" dirty="0"/>
              <a:t>2011</a:t>
            </a:r>
            <a:r>
              <a:rPr lang="ja-JP" altLang="en-US" dirty="0"/>
              <a:t>年、東日本大震災の時には、発生直後から日本の無事を願うメッセージが相次いで寄せられ、国内外の学友から</a:t>
            </a:r>
            <a:r>
              <a:rPr lang="en-US" altLang="ja-JP" dirty="0"/>
              <a:t>760</a:t>
            </a:r>
            <a:r>
              <a:rPr lang="ja-JP" altLang="en-US" dirty="0"/>
              <a:t>万円が集まりました。このお金は、奨学会を通じて被災地区へと送金されています。</a:t>
            </a:r>
            <a:endParaRPr lang="en-US" altLang="ja-JP" dirty="0"/>
          </a:p>
          <a:p>
            <a:r>
              <a:rPr lang="ja-JP" altLang="en-US" dirty="0"/>
              <a:t>熊本大地震の時には、上海米山学友会から</a:t>
            </a:r>
            <a:r>
              <a:rPr lang="en-US" altLang="ja-JP" dirty="0"/>
              <a:t>20</a:t>
            </a:r>
            <a:r>
              <a:rPr lang="ja-JP" altLang="en-US" dirty="0"/>
              <a:t>万円。熱海土砂災害の時には、台湾米山学友会から</a:t>
            </a:r>
            <a:r>
              <a:rPr lang="en-US" altLang="ja-JP" dirty="0"/>
              <a:t>150</a:t>
            </a:r>
            <a:r>
              <a:rPr lang="ja-JP" altLang="en-US" dirty="0"/>
              <a:t>万円。</a:t>
            </a:r>
            <a:endParaRPr lang="en-US" altLang="ja-JP" dirty="0"/>
          </a:p>
          <a:p>
            <a:endParaRPr lang="en-US" altLang="ja-JP" dirty="0"/>
          </a:p>
          <a:p>
            <a:r>
              <a:rPr lang="en-US" altLang="ja-JP" dirty="0"/>
              <a:t>2024</a:t>
            </a:r>
            <a:r>
              <a:rPr lang="ja-JP" altLang="en-US" dirty="0"/>
              <a:t>年元旦に発生した能登半島地震に対しては、義援金として、ベトナム出身の学友たちや台湾・スリランカ米山学友会から、合わせて</a:t>
            </a:r>
            <a:r>
              <a:rPr lang="en-US" altLang="ja-JP" dirty="0"/>
              <a:t>300</a:t>
            </a:r>
            <a:r>
              <a:rPr lang="ja-JP" altLang="en-US" dirty="0"/>
              <a:t>万円が寄付されました。</a:t>
            </a:r>
            <a:endParaRPr lang="en-US" altLang="ja-JP" dirty="0"/>
          </a:p>
          <a:p>
            <a:endParaRPr lang="en-US" altLang="ja-JP" dirty="0"/>
          </a:p>
          <a:p>
            <a:r>
              <a:rPr lang="ja-JP" altLang="en-US" dirty="0"/>
              <a:t>このように、「寄付」や「義援金」という形でのロータリーへの恩返しは、他のプログラムではあまりみられないものです。</a:t>
            </a:r>
            <a:endParaRPr lang="en-US" altLang="ja-JP" dirty="0"/>
          </a:p>
          <a:p>
            <a:endParaRPr lang="en-US" altLang="ja-JP" dirty="0"/>
          </a:p>
          <a:p>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72FFE23A-D695-E2CD-8B35-55D90AE519FE}"/>
              </a:ext>
            </a:extLst>
          </p:cNvPr>
          <p:cNvSpPr>
            <a:spLocks noGrp="1"/>
          </p:cNvSpPr>
          <p:nvPr>
            <p:ph type="sldNum" sz="quarter" idx="5"/>
          </p:nvPr>
        </p:nvSpPr>
        <p:spPr/>
        <p:txBody>
          <a:bodyPr/>
          <a:lstStyle/>
          <a:p>
            <a:fld id="{F8505084-C8FE-4CFE-8751-3A1553B02A56}" type="slidenum">
              <a:rPr kumimoji="1" lang="ja-JP" altLang="en-US" smtClean="0"/>
              <a:t>24</a:t>
            </a:fld>
            <a:endParaRPr kumimoji="1" lang="ja-JP" altLang="en-US"/>
          </a:p>
        </p:txBody>
      </p:sp>
      <p:sp>
        <p:nvSpPr>
          <p:cNvPr id="5" name="ヘッダー プレースホルダー 4">
            <a:extLst>
              <a:ext uri="{FF2B5EF4-FFF2-40B4-BE49-F238E27FC236}">
                <a16:creationId xmlns:a16="http://schemas.microsoft.com/office/drawing/2014/main" id="{2655194B-D98A-7742-4F55-6CD55FD99B6D}"/>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132429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r>
              <a:rPr lang="ja-JP" altLang="en-US" dirty="0"/>
              <a:t>ロータリーを退会しようとしていた会員が、米山に関わったことで「もう一度頑張ってみようと思えた。」そんな声もあります。</a:t>
            </a:r>
            <a:br>
              <a:rPr lang="en-US" altLang="ja-JP" dirty="0"/>
            </a:br>
            <a:r>
              <a:rPr lang="ja-JP" altLang="en-US" dirty="0"/>
              <a:t>米山は、ロータリアンにもう一度奉仕のやりがいを思い出させてくれる、身近なプロジェクトなのです。</a:t>
            </a:r>
            <a:endParaRPr lang="en-US" altLang="ja-JP" dirty="0"/>
          </a:p>
          <a:p>
            <a:r>
              <a:rPr lang="ja-JP" altLang="en-US" dirty="0"/>
              <a:t>この事業を今後も大切にするために、危機管理やその他知っておいていただきたい点についてお話しします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25</a:t>
            </a:fld>
            <a:endParaRPr kumimoji="1" lang="ja-JP" altLang="en-US"/>
          </a:p>
        </p:txBody>
      </p:sp>
      <p:sp>
        <p:nvSpPr>
          <p:cNvPr id="5" name="ヘッダー プレースホルダー 4">
            <a:extLst>
              <a:ext uri="{FF2B5EF4-FFF2-40B4-BE49-F238E27FC236}">
                <a16:creationId xmlns:a16="http://schemas.microsoft.com/office/drawing/2014/main" id="{92F35F36-FEFC-22E2-33BC-3018732597D5}"/>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1287291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r>
              <a:rPr kumimoji="1" lang="ja-JP" altLang="en-US" dirty="0"/>
              <a:t>★豆辞典</a:t>
            </a:r>
            <a:r>
              <a:rPr kumimoji="1" lang="en-US" altLang="ja-JP" dirty="0"/>
              <a:t>p10</a:t>
            </a:r>
            <a:br>
              <a:rPr kumimoji="1" lang="en-US" altLang="ja-JP" dirty="0"/>
            </a:br>
            <a:br>
              <a:rPr kumimoji="1" lang="en-US" altLang="ja-JP" dirty="0"/>
            </a:br>
            <a:r>
              <a:rPr kumimoji="1" lang="ja-JP" altLang="en-US" dirty="0"/>
              <a:t>米山奨学生は、ほとんどが成人しているとはいえ、外国から来て勉学に励む学生です。彼ら</a:t>
            </a:r>
            <a:r>
              <a:rPr kumimoji="1" lang="en-US" altLang="ja-JP" dirty="0"/>
              <a:t>/</a:t>
            </a:r>
            <a:r>
              <a:rPr kumimoji="1" lang="ja-JP" altLang="en-US" dirty="0"/>
              <a:t>彼女らの安全について、常に気にかけてくださいますようお願いします。</a:t>
            </a:r>
            <a:endParaRPr kumimoji="1" lang="en-US" altLang="ja-JP" dirty="0"/>
          </a:p>
          <a:p>
            <a:endParaRPr kumimoji="1" lang="en-US" altLang="ja-JP" dirty="0"/>
          </a:p>
          <a:p>
            <a:r>
              <a:rPr kumimoji="1" lang="ja-JP" altLang="en-US" dirty="0"/>
              <a:t>①自然災害の場合</a:t>
            </a:r>
            <a:endParaRPr kumimoji="1" lang="en-US" altLang="ja-JP" dirty="0"/>
          </a:p>
          <a:p>
            <a:r>
              <a:rPr kumimoji="1" lang="ja-JP" altLang="en-US" dirty="0"/>
              <a:t>有事の際には、奨学生と関係者を含めた</a:t>
            </a:r>
            <a:r>
              <a:rPr kumimoji="1" lang="en-US" altLang="ja-JP" dirty="0"/>
              <a:t>SNS</a:t>
            </a:r>
            <a:r>
              <a:rPr kumimoji="1" lang="ja-JP" altLang="en-US" dirty="0"/>
              <a:t>グループを作っておくと、いざというときに迅速に確認を取ることができます。</a:t>
            </a:r>
            <a:endParaRPr kumimoji="1" lang="en-US" altLang="ja-JP" dirty="0"/>
          </a:p>
          <a:p>
            <a:endParaRPr kumimoji="1" lang="en-US" altLang="ja-JP" dirty="0"/>
          </a:p>
          <a:p>
            <a:r>
              <a:rPr kumimoji="1" lang="ja-JP" altLang="en-US" dirty="0"/>
              <a:t>②病気や事故の場合</a:t>
            </a:r>
            <a:endParaRPr kumimoji="1" lang="en-US" altLang="ja-JP" dirty="0"/>
          </a:p>
          <a:p>
            <a:r>
              <a:rPr kumimoji="1" lang="ja-JP" altLang="en-US" dirty="0"/>
              <a:t>留学生は国民健康保険に加入が義務付けられており、医療費は</a:t>
            </a:r>
            <a:r>
              <a:rPr kumimoji="1" lang="en-US" altLang="ja-JP" dirty="0"/>
              <a:t>3</a:t>
            </a:r>
            <a:r>
              <a:rPr kumimoji="1" lang="ja-JP" altLang="en-US" dirty="0"/>
              <a:t>割負担となっています。</a:t>
            </a:r>
            <a:endParaRPr kumimoji="1" lang="en-US" altLang="ja-JP" dirty="0"/>
          </a:p>
          <a:p>
            <a:r>
              <a:rPr kumimoji="1" lang="ja-JP" altLang="en-US" dirty="0"/>
              <a:t>米山記念奨学会では、現役奨学生に対する傷害保険に加入しており、「例会出席」「新規奨学生オリエンテーション」「奨学期間終了式」に際して適応されますので、何かあれば相談してください。</a:t>
            </a:r>
            <a:endParaRPr kumimoji="1" lang="en-US" altLang="ja-JP" dirty="0"/>
          </a:p>
          <a:p>
            <a:endParaRPr kumimoji="1" lang="en-US" altLang="ja-JP" dirty="0"/>
          </a:p>
          <a:p>
            <a:r>
              <a:rPr kumimoji="1" lang="ja-JP" altLang="en-US" dirty="0"/>
              <a:t>③ハラスメントについて</a:t>
            </a:r>
            <a:endParaRPr kumimoji="1" lang="en-US" altLang="ja-JP" dirty="0"/>
          </a:p>
          <a:p>
            <a:r>
              <a:rPr kumimoji="1" lang="ja-JP" altLang="en-US" dirty="0"/>
              <a:t>セクハラ・パワハラに巻き込まれないために、できるだけ奨学生と接しないようにしたい</a:t>
            </a:r>
            <a:r>
              <a:rPr kumimoji="1" lang="en-US" altLang="ja-JP" dirty="0"/>
              <a:t>…</a:t>
            </a:r>
            <a:r>
              <a:rPr kumimoji="1" lang="ja-JP" altLang="en-US" dirty="0"/>
              <a:t>と思う方もいらっしゃるかもしれませんが、米山奨学金の最大の価値は「交流」にあります。奨学生はロータリー会員との交流を通じて、日本社会を学び、国を超えた信頼関係を築いていくからです。</a:t>
            </a:r>
          </a:p>
          <a:p>
            <a:r>
              <a:rPr kumimoji="1" lang="ja-JP" altLang="en-US" dirty="0"/>
              <a:t>しかし一方、外国人である米山奨学生とは、文化や習慣、年代の違いもあります。相手の気持ちを考え、尊重する気持ちを持って接するようにお願いします。何か問題が発生した場合は、まずは地区米山奨学委員会へ報告・相談をしてください。</a:t>
            </a:r>
          </a:p>
          <a:p>
            <a:pPr algn="l"/>
            <a:endParaRPr lang="en-US" altLang="ja-JP" sz="1100" dirty="0"/>
          </a:p>
          <a:p>
            <a:pPr algn="l"/>
            <a:r>
              <a:rPr lang="en-US" altLang="ja-JP" sz="1100" dirty="0"/>
              <a:t>【</a:t>
            </a:r>
            <a:r>
              <a:rPr lang="ja-JP" altLang="en-US" sz="1100" dirty="0"/>
              <a:t>参考</a:t>
            </a:r>
            <a:r>
              <a:rPr lang="en-US" altLang="ja-JP" sz="1100" dirty="0"/>
              <a:t>】</a:t>
            </a:r>
          </a:p>
          <a:p>
            <a:pPr algn="l"/>
            <a:r>
              <a:rPr lang="en-US" altLang="ja-JP" sz="1100" dirty="0"/>
              <a:t>『</a:t>
            </a:r>
            <a:r>
              <a:rPr lang="ja-JP" altLang="en-US" sz="1100" dirty="0"/>
              <a:t>カウンセラー・</a:t>
            </a:r>
            <a:r>
              <a:rPr lang="ja-JP" altLang="en-US" sz="1100" b="0" dirty="0"/>
              <a:t>ハンドブック </a:t>
            </a:r>
            <a:r>
              <a:rPr lang="en-US" altLang="ja-JP" sz="1100" b="0" dirty="0"/>
              <a:t>2025</a:t>
            </a:r>
            <a:r>
              <a:rPr lang="ja-JP" altLang="en-US" sz="1100" b="0" dirty="0"/>
              <a:t>学年度</a:t>
            </a:r>
            <a:r>
              <a:rPr lang="en-US" altLang="ja-JP" sz="1100" dirty="0"/>
              <a:t>』 p21-23</a:t>
            </a:r>
          </a:p>
          <a:p>
            <a:r>
              <a:rPr kumimoji="1" lang="en-US" altLang="ja-JP" dirty="0"/>
              <a:t>『</a:t>
            </a:r>
            <a:r>
              <a:rPr kumimoji="1" lang="ja-JP" altLang="en-US" dirty="0"/>
              <a:t>奨学事業ハンドブック</a:t>
            </a:r>
            <a:r>
              <a:rPr kumimoji="1" lang="en-US" altLang="ja-JP" dirty="0"/>
              <a:t>2025-26</a:t>
            </a:r>
            <a:r>
              <a:rPr kumimoji="1" lang="ja-JP" altLang="en-US" dirty="0"/>
              <a:t>年度</a:t>
            </a:r>
            <a:r>
              <a:rPr kumimoji="1" lang="en-US" altLang="ja-JP" dirty="0"/>
              <a:t>』p.87-92</a:t>
            </a:r>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26</a:t>
            </a:fld>
            <a:endParaRPr kumimoji="1" lang="ja-JP" altLang="en-US"/>
          </a:p>
        </p:txBody>
      </p:sp>
      <p:sp>
        <p:nvSpPr>
          <p:cNvPr id="5" name="ヘッダー プレースホルダー 4">
            <a:extLst>
              <a:ext uri="{FF2B5EF4-FFF2-40B4-BE49-F238E27FC236}">
                <a16:creationId xmlns:a16="http://schemas.microsoft.com/office/drawing/2014/main" id="{2ADC6499-605A-9B5E-9E06-0D5C4A96E06D}"/>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638382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r>
              <a:rPr lang="ja-JP" altLang="en-US" dirty="0"/>
              <a:t>★豆辞典に対応記載なし</a:t>
            </a:r>
            <a:endParaRPr lang="en-US" altLang="ja-JP" dirty="0"/>
          </a:p>
          <a:p>
            <a:endParaRPr lang="en-US" altLang="ja-JP" dirty="0"/>
          </a:p>
          <a:p>
            <a:r>
              <a:rPr lang="ja-JP" altLang="en-US" dirty="0"/>
              <a:t>公益財団法人ロータリー米山記念奨学会は、実際の奨学生の選考、お世話などの業務を、地区・ガバナー・世話クラブへ「委託」する形となっています。これまではその点を明文化することなく運営してきましたが、内閣府からの指摘により、「業務委託に関する規程」を整備しました。</a:t>
            </a:r>
            <a:endParaRPr lang="en-US" altLang="ja-JP" dirty="0"/>
          </a:p>
          <a:p>
            <a:endParaRPr lang="en-US" altLang="ja-JP" dirty="0"/>
          </a:p>
          <a:p>
            <a:r>
              <a:rPr lang="ja-JP" altLang="en-US" b="1" dirty="0"/>
              <a:t>クリック！</a:t>
            </a:r>
            <a:r>
              <a:rPr lang="ja-JP" altLang="en-US" dirty="0"/>
              <a:t>（左図がまず表示され、自動的に右図が表示されます）</a:t>
            </a:r>
            <a:endParaRPr lang="en-US" altLang="ja-JP" dirty="0"/>
          </a:p>
          <a:p>
            <a:endParaRPr lang="en-US" altLang="ja-JP" dirty="0"/>
          </a:p>
          <a:p>
            <a:r>
              <a:rPr lang="ja-JP" altLang="en-US" dirty="0"/>
              <a:t>まず、「米山奨学会」と「地区」との間で覚書を交わし、続いて「地区」と「世話クラブ」との間で覚書を締結していただいています。これは、</a:t>
            </a:r>
            <a:r>
              <a:rPr lang="en-US" altLang="ja-JP" dirty="0"/>
              <a:t>1</a:t>
            </a:r>
            <a:r>
              <a:rPr lang="ja-JP" altLang="en-US" dirty="0"/>
              <a:t>回限りではなく、毎年実施するものです。</a:t>
            </a:r>
            <a:endParaRPr lang="en-US" altLang="ja-JP" dirty="0"/>
          </a:p>
          <a:p>
            <a:r>
              <a:rPr lang="ja-JP" altLang="en-US" dirty="0"/>
              <a:t>奨学生に関して行っていただく内容は、これまでと変わりありません。</a:t>
            </a:r>
            <a:endParaRPr lang="en-US" altLang="ja-JP" dirty="0"/>
          </a:p>
          <a:p>
            <a:r>
              <a:rPr lang="ja-JP" altLang="en-US" dirty="0"/>
              <a:t>今年も</a:t>
            </a:r>
            <a:r>
              <a:rPr lang="en-US" altLang="ja-JP" dirty="0"/>
              <a:t>1</a:t>
            </a:r>
            <a:r>
              <a:rPr lang="ja-JP" altLang="en-US" dirty="0"/>
              <a:t>月頃から奨学会とガバナー・ガバナーエレクトとの間で覚書を交わし、来年</a:t>
            </a:r>
            <a:r>
              <a:rPr lang="en-US" altLang="ja-JP" dirty="0"/>
              <a:t>2</a:t>
            </a:r>
            <a:r>
              <a:rPr lang="ja-JP" altLang="en-US" dirty="0"/>
              <a:t>月頃から、地区と、世話クラブ会長・会長エレクトとの間で覚書を交わしていただきます。</a:t>
            </a:r>
            <a:endParaRPr lang="en-US" altLang="ja-JP" dirty="0"/>
          </a:p>
          <a:p>
            <a:r>
              <a:rPr lang="ja-JP" altLang="en-US" dirty="0"/>
              <a:t>どうぞよろしくお願いいたします。</a:t>
            </a:r>
            <a:endParaRPr lang="en-US" altLang="ja-JP" dirty="0"/>
          </a:p>
          <a:p>
            <a:endParaRPr lang="en-US" altLang="ja-JP" dirty="0"/>
          </a:p>
          <a:p>
            <a:endParaRPr lang="en-US" altLang="ja-JP" dirty="0"/>
          </a:p>
          <a:p>
            <a:r>
              <a:rPr lang="en-US" altLang="ja-JP" dirty="0"/>
              <a:t>【</a:t>
            </a:r>
            <a:r>
              <a:rPr lang="ja-JP" altLang="en-US" dirty="0"/>
              <a:t>参考</a:t>
            </a:r>
            <a:r>
              <a:rPr lang="en-US" altLang="ja-JP" dirty="0"/>
              <a:t>】</a:t>
            </a:r>
          </a:p>
          <a:p>
            <a:r>
              <a:rPr lang="ja-JP" altLang="en-US" dirty="0"/>
              <a:t>ロータリー年度（</a:t>
            </a:r>
            <a:r>
              <a:rPr lang="en-US" altLang="ja-JP" dirty="0"/>
              <a:t>7~6</a:t>
            </a:r>
            <a:r>
              <a:rPr lang="ja-JP" altLang="en-US" dirty="0"/>
              <a:t>月）と奨学生の学年度（</a:t>
            </a:r>
            <a:r>
              <a:rPr lang="en-US" altLang="ja-JP" dirty="0"/>
              <a:t>4~3</a:t>
            </a:r>
            <a:r>
              <a:rPr lang="ja-JP" altLang="en-US" dirty="0"/>
              <a:t>月）が異なるため、地区においてはガバナーとガバナーエレクトの連名、世話クラブにおいては会長と会長エレクトの連名による署名が必要です。</a:t>
            </a:r>
            <a:endParaRPr lang="en-US" altLang="ja-JP" dirty="0"/>
          </a:p>
          <a:p>
            <a:r>
              <a:rPr lang="ja-JP" altLang="en-US" dirty="0"/>
              <a:t>地区では</a:t>
            </a:r>
            <a:r>
              <a:rPr lang="en-US" altLang="ja-JP" dirty="0"/>
              <a:t>2026</a:t>
            </a:r>
            <a:r>
              <a:rPr lang="ja-JP" altLang="en-US" dirty="0"/>
              <a:t>学年度奨学生の世話クラブが決定次第、正式採用までの間に、世話クラブとの覚書締結を行っていただくことになります。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27</a:t>
            </a:fld>
            <a:endParaRPr kumimoji="1" lang="ja-JP" altLang="en-US"/>
          </a:p>
        </p:txBody>
      </p:sp>
      <p:sp>
        <p:nvSpPr>
          <p:cNvPr id="5" name="ヘッダー プレースホルダー 4">
            <a:extLst>
              <a:ext uri="{FF2B5EF4-FFF2-40B4-BE49-F238E27FC236}">
                <a16:creationId xmlns:a16="http://schemas.microsoft.com/office/drawing/2014/main" id="{F4078890-E56C-E295-2800-24C686F9B412}"/>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231192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lvl="1" defTabSz="922196">
              <a:defRPr/>
            </a:pPr>
            <a:r>
              <a:rPr lang="ja-JP" altLang="en-US" dirty="0">
                <a:latin typeface="游ゴシック" panose="020B0400000000000000" pitchFamily="50" charset="-128"/>
                <a:ea typeface="+mn-ea"/>
              </a:rPr>
              <a:t>★豆辞典</a:t>
            </a:r>
            <a:r>
              <a:rPr lang="en-US" altLang="ja-JP" b="0" dirty="0">
                <a:solidFill>
                  <a:schemeClr val="tx1"/>
                </a:solidFill>
                <a:latin typeface="游ゴシック" panose="020B0400000000000000" pitchFamily="50" charset="-128"/>
                <a:ea typeface="+mn-ea"/>
              </a:rPr>
              <a:t>p4-6</a:t>
            </a:r>
            <a:r>
              <a:rPr lang="ja-JP" altLang="en-US" b="0" dirty="0">
                <a:latin typeface="游ゴシック" panose="020B0400000000000000" pitchFamily="50" charset="-128"/>
                <a:ea typeface="+mn-ea"/>
              </a:rPr>
              <a:t>に対応</a:t>
            </a:r>
            <a:endParaRPr lang="en-US" altLang="ja-JP" b="0" dirty="0">
              <a:latin typeface="游ゴシック" panose="020B0400000000000000" pitchFamily="50" charset="-128"/>
              <a:ea typeface="+mn-ea"/>
            </a:endParaRPr>
          </a:p>
          <a:p>
            <a:endParaRPr lang="en-US" altLang="ja-JP" dirty="0">
              <a:latin typeface="游ゴシック" panose="020B0400000000000000" pitchFamily="50" charset="-128"/>
              <a:ea typeface="+mn-ea"/>
            </a:endParaRPr>
          </a:p>
          <a:p>
            <a:r>
              <a:rPr lang="ja-JP" altLang="en-US" dirty="0">
                <a:latin typeface="游ゴシック" panose="020B0400000000000000" pitchFamily="50" charset="-128"/>
                <a:ea typeface="+mn-ea"/>
              </a:rPr>
              <a:t>まずは概要を説明します。</a:t>
            </a:r>
            <a:endParaRPr lang="en-US" altLang="ja-JP" dirty="0">
              <a:latin typeface="游ゴシック" panose="020B0400000000000000" pitchFamily="50" charset="-128"/>
              <a:ea typeface="+mn-ea"/>
            </a:endParaRPr>
          </a:p>
          <a:p>
            <a:r>
              <a:rPr lang="ja-JP" altLang="en-US" dirty="0">
                <a:latin typeface="游ゴシック" panose="020B0400000000000000" pitchFamily="50" charset="-128"/>
                <a:ea typeface="+mn-ea"/>
              </a:rPr>
              <a:t>ロータリー米山記念奨学事業は、</a:t>
            </a:r>
            <a:r>
              <a:rPr kumimoji="1" lang="ja-JP" altLang="en-US" dirty="0">
                <a:latin typeface="游ゴシック" panose="020B0400000000000000" pitchFamily="50" charset="-128"/>
                <a:ea typeface="+mn-ea"/>
              </a:rPr>
              <a:t>日本のロータリーが作り育てた独自の事業で、</a:t>
            </a:r>
            <a:r>
              <a:rPr kumimoji="1" lang="en-US" altLang="ja-JP" dirty="0">
                <a:latin typeface="游ゴシック" panose="020B0400000000000000" pitchFamily="50" charset="-128"/>
                <a:ea typeface="+mn-ea"/>
              </a:rPr>
              <a:t>34</a:t>
            </a:r>
            <a:r>
              <a:rPr kumimoji="1" lang="ja-JP" altLang="en-US" dirty="0">
                <a:latin typeface="游ゴシック" panose="020B0400000000000000" pitchFamily="50" charset="-128"/>
                <a:ea typeface="+mn-ea"/>
              </a:rPr>
              <a:t>地区、全地区が参加する多地区合同活動です。</a:t>
            </a:r>
            <a:endParaRPr kumimoji="1" lang="en-US" altLang="ja-JP" dirty="0">
              <a:latin typeface="游ゴシック" panose="020B0400000000000000" pitchFamily="50" charset="-128"/>
              <a:ea typeface="+mn-ea"/>
            </a:endParaRPr>
          </a:p>
          <a:p>
            <a:endParaRPr lang="en-US" altLang="ja-JP" dirty="0">
              <a:latin typeface="游ゴシック" panose="020B0400000000000000" pitchFamily="50" charset="-128"/>
              <a:ea typeface="+mn-ea"/>
            </a:endParaRPr>
          </a:p>
          <a:p>
            <a:r>
              <a:rPr lang="en-US" altLang="ja-JP" dirty="0">
                <a:latin typeface="游ゴシック" panose="020B0400000000000000" pitchFamily="50" charset="-128"/>
                <a:ea typeface="+mn-ea"/>
              </a:rPr>
              <a:t>1952</a:t>
            </a:r>
            <a:r>
              <a:rPr lang="ja-JP" altLang="en-US" dirty="0">
                <a:latin typeface="游ゴシック" panose="020B0400000000000000" pitchFamily="50" charset="-128"/>
                <a:ea typeface="+mn-ea"/>
              </a:rPr>
              <a:t>年に事業が始まって以来、一貫して、日本で学ぶ外国人留学生を支援しています。</a:t>
            </a:r>
            <a:endParaRPr lang="en-US" altLang="ja-JP" dirty="0">
              <a:latin typeface="游ゴシック" panose="020B0400000000000000" pitchFamily="50" charset="-128"/>
              <a:ea typeface="+mn-ea"/>
            </a:endParaRPr>
          </a:p>
          <a:p>
            <a:r>
              <a:rPr kumimoji="1" lang="ja-JP" altLang="en-US" b="0" dirty="0">
                <a:latin typeface="游ゴシック" panose="020B0400000000000000" pitchFamily="50" charset="-128"/>
                <a:ea typeface="+mn-ea"/>
              </a:rPr>
              <a:t>「公益財団法人ロータリー米山記念奨学会」というのは、この事業をおこなうために、日本のロータリーが協同して運営する奨学</a:t>
            </a:r>
            <a:r>
              <a:rPr lang="ja-JP" altLang="en-US" dirty="0">
                <a:latin typeface="游ゴシック" panose="020B0400000000000000" pitchFamily="50" charset="-128"/>
                <a:ea typeface="+mn-ea"/>
              </a:rPr>
              <a:t>財団</a:t>
            </a:r>
            <a:r>
              <a:rPr kumimoji="1" lang="ja-JP" altLang="en-US" b="0" dirty="0">
                <a:latin typeface="游ゴシック" panose="020B0400000000000000" pitchFamily="50" charset="-128"/>
                <a:ea typeface="+mn-ea"/>
              </a:rPr>
              <a:t>で、財源はすべてみなさんからのご寄付で成り立っています。</a:t>
            </a:r>
            <a:endParaRPr kumimoji="1" lang="en-US" altLang="ja-JP" b="0" dirty="0">
              <a:latin typeface="游ゴシック" panose="020B0400000000000000" pitchFamily="50" charset="-128"/>
              <a:ea typeface="+mn-ea"/>
            </a:endParaRPr>
          </a:p>
          <a:p>
            <a:endParaRPr kumimoji="1" lang="en-US" altLang="ja-JP" b="1" dirty="0">
              <a:latin typeface="游ゴシック" panose="020B0400000000000000" pitchFamily="50" charset="-128"/>
              <a:ea typeface="+mn-ea"/>
            </a:endParaRPr>
          </a:p>
          <a:p>
            <a:r>
              <a:rPr kumimoji="1" lang="ja-JP" altLang="en-US" b="0" dirty="0">
                <a:solidFill>
                  <a:schemeClr val="tx1"/>
                </a:solidFill>
                <a:latin typeface="游ゴシック" panose="020B0400000000000000" pitchFamily="50" charset="-128"/>
                <a:ea typeface="+mn-ea"/>
              </a:rPr>
              <a:t>この奨学金の最大の特長は「世話クラブ・カウンセラー制度」です。米山奨学生には世話クラブの例会や活動に参加してもらい、交流することを大切にしています。</a:t>
            </a:r>
            <a:endParaRPr kumimoji="1" lang="en-US" altLang="ja-JP" b="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solidFill>
                  <a:schemeClr val="tx1"/>
                </a:solidFill>
                <a:latin typeface="游ゴシック" panose="020B0400000000000000" pitchFamily="50" charset="-128"/>
                <a:ea typeface="+mn-ea"/>
              </a:rPr>
              <a:t>カウンセラーを経験した方からは、「</a:t>
            </a:r>
            <a:r>
              <a:rPr lang="ja-JP" altLang="en-US" b="0" dirty="0">
                <a:solidFill>
                  <a:schemeClr val="tx1"/>
                </a:solidFill>
              </a:rPr>
              <a:t>文化や言葉の違いなどを越えて交流ができて自分の人生が豊かになったと思う。</a:t>
            </a:r>
            <a:r>
              <a:rPr lang="ja-JP" altLang="en-US" b="0" dirty="0">
                <a:solidFill>
                  <a:schemeClr val="tx1"/>
                </a:solidFill>
                <a:latin typeface="游ゴシック" panose="020B0400000000000000" pitchFamily="50" charset="-128"/>
                <a:ea typeface="+mn-ea"/>
              </a:rPr>
              <a:t>」「</a:t>
            </a:r>
            <a:r>
              <a:rPr lang="ja-JP" altLang="en-US" sz="1200" b="0" dirty="0">
                <a:solidFill>
                  <a:schemeClr val="tx1"/>
                </a:solidFill>
                <a:latin typeface="游ゴシック" panose="020B0400000000000000" pitchFamily="50" charset="-128"/>
                <a:ea typeface="+mn-ea"/>
              </a:rPr>
              <a:t>家族が増えたような気持ちになり、国際交流の理解が深まった</a:t>
            </a:r>
            <a:r>
              <a:rPr lang="ja-JP" altLang="en-US" b="0" dirty="0">
                <a:solidFill>
                  <a:schemeClr val="tx1"/>
                </a:solidFill>
                <a:latin typeface="游ゴシック" panose="020B0400000000000000" pitchFamily="50" charset="-128"/>
                <a:ea typeface="+mn-ea"/>
              </a:rPr>
              <a:t>」など、肯定的意見が多く寄せられました。（</a:t>
            </a:r>
            <a:r>
              <a:rPr lang="en-US" altLang="ja-JP" b="0" dirty="0">
                <a:solidFill>
                  <a:schemeClr val="tx1"/>
                </a:solidFill>
                <a:latin typeface="游ゴシック" panose="020B0400000000000000" pitchFamily="50" charset="-128"/>
                <a:ea typeface="+mn-ea"/>
              </a:rPr>
              <a:t>2024</a:t>
            </a:r>
            <a:r>
              <a:rPr lang="ja-JP" altLang="en-US" b="0" dirty="0">
                <a:solidFill>
                  <a:schemeClr val="tx1"/>
                </a:solidFill>
                <a:latin typeface="游ゴシック" panose="020B0400000000000000" pitchFamily="50" charset="-128"/>
                <a:ea typeface="+mn-ea"/>
              </a:rPr>
              <a:t>学年度カウンセラーアンケートより）</a:t>
            </a:r>
            <a:endParaRPr lang="en-US" altLang="ja-JP" b="0" dirty="0">
              <a:solidFill>
                <a:schemeClr val="tx1"/>
              </a:solidFill>
              <a:latin typeface="游ゴシック" panose="020B0400000000000000" pitchFamily="50" charset="-128"/>
              <a:ea typeface="+mn-ea"/>
            </a:endParaRPr>
          </a:p>
          <a:p>
            <a:endParaRPr kumimoji="1" lang="ja-JP" altLang="en-US" dirty="0">
              <a:solidFill>
                <a:schemeClr val="tx1"/>
              </a:solidFill>
              <a:latin typeface="游ゴシック" panose="020B0400000000000000" pitchFamily="50" charset="-128"/>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3</a:t>
            </a:fld>
            <a:endParaRPr kumimoji="1" lang="ja-JP" altLang="en-US"/>
          </a:p>
        </p:txBody>
      </p:sp>
      <p:sp>
        <p:nvSpPr>
          <p:cNvPr id="5" name="ヘッダー プレースホルダー 4">
            <a:extLst>
              <a:ext uri="{FF2B5EF4-FFF2-40B4-BE49-F238E27FC236}">
                <a16:creationId xmlns:a16="http://schemas.microsoft.com/office/drawing/2014/main" id="{A0E043D3-1454-FFD3-F922-1B09A6442030}"/>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69220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lvl="1" defTabSz="922196">
              <a:defRPr/>
            </a:pPr>
            <a:r>
              <a:rPr lang="ja-JP" altLang="en-US" dirty="0">
                <a:latin typeface="游ゴシック" panose="020B0400000000000000" pitchFamily="50" charset="-128"/>
                <a:ea typeface="+mn-ea"/>
              </a:rPr>
              <a:t>★豆辞典</a:t>
            </a:r>
            <a:r>
              <a:rPr lang="en-US" altLang="ja-JP" b="0" dirty="0">
                <a:solidFill>
                  <a:schemeClr val="tx1"/>
                </a:solidFill>
                <a:latin typeface="游ゴシック" panose="020B0400000000000000" pitchFamily="50" charset="-128"/>
                <a:ea typeface="+mn-ea"/>
              </a:rPr>
              <a:t>p5</a:t>
            </a:r>
            <a:r>
              <a:rPr lang="ja-JP" altLang="en-US" dirty="0">
                <a:latin typeface="游ゴシック" panose="020B0400000000000000" pitchFamily="50" charset="-128"/>
                <a:ea typeface="+mn-ea"/>
              </a:rPr>
              <a:t>に対応</a:t>
            </a:r>
            <a:endParaRPr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ロータリー米山記念奨学金は、日本のロータリーの父、米山梅吉翁の名前を冠した事業です。</a:t>
            </a:r>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と言いましても、梅吉さんの財産で作られたものではありません。</a:t>
            </a:r>
            <a:endParaRPr kumimoji="1"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米山梅吉翁は</a:t>
            </a:r>
            <a:r>
              <a:rPr kumimoji="1" lang="en-US" altLang="ja-JP" dirty="0">
                <a:latin typeface="游ゴシック" panose="020B0400000000000000" pitchFamily="50" charset="-128"/>
                <a:ea typeface="+mn-ea"/>
              </a:rPr>
              <a:t>1868</a:t>
            </a:r>
            <a:r>
              <a:rPr kumimoji="1" lang="ja-JP" altLang="en-US" dirty="0">
                <a:latin typeface="游ゴシック" panose="020B0400000000000000" pitchFamily="50" charset="-128"/>
                <a:ea typeface="+mn-ea"/>
              </a:rPr>
              <a:t>年、ロータリーの創設者、ポール・ハリス氏と同じ年に生まれました。</a:t>
            </a:r>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遣米使節団の一員としてアメリカ滞在中、ダラスロータリークラブの会員となっていた日本人の福島喜三次（ふくしま きさじ）氏と出会い、</a:t>
            </a:r>
            <a:r>
              <a:rPr kumimoji="1" lang="en-US" altLang="ja-JP" dirty="0">
                <a:latin typeface="游ゴシック" panose="020B0400000000000000" pitchFamily="50" charset="-128"/>
                <a:ea typeface="+mn-ea"/>
              </a:rPr>
              <a:t>1920</a:t>
            </a:r>
            <a:r>
              <a:rPr kumimoji="1" lang="ja-JP" altLang="en-US" dirty="0">
                <a:latin typeface="游ゴシック" panose="020B0400000000000000" pitchFamily="50" charset="-128"/>
                <a:ea typeface="+mn-ea"/>
              </a:rPr>
              <a:t>年に日本で最初のロータリークラブ、東京ロータリークラブを設立しました。そのため、日本のロータリーの父と呼ばれています。</a:t>
            </a:r>
            <a:endParaRPr kumimoji="1"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r>
              <a:rPr kumimoji="1" lang="ja-JP" altLang="en-US" dirty="0">
                <a:latin typeface="游ゴシック" panose="020B0400000000000000" pitchFamily="50" charset="-128"/>
                <a:ea typeface="+mn-ea"/>
              </a:rPr>
              <a:t>梅吉さんは、日本で初めての信託会社、三井信託株式会社を設立したことで知られています。晩年は、三井報恩会を通じて、ハンセン病や結核の患者を救う助成事業を行い、</a:t>
            </a:r>
            <a:r>
              <a:rPr kumimoji="1" lang="ja-JP" altLang="en-US" dirty="0">
                <a:solidFill>
                  <a:schemeClr val="tx1"/>
                </a:solidFill>
                <a:latin typeface="游ゴシック" panose="020B0400000000000000" pitchFamily="50" charset="-128"/>
                <a:ea typeface="+mn-ea"/>
              </a:rPr>
              <a:t>私財を投じて小学校を設立するなど、人生を通じて</a:t>
            </a:r>
            <a:r>
              <a:rPr lang="ja-JP" altLang="en-US" b="0" i="0" dirty="0">
                <a:solidFill>
                  <a:schemeClr val="tx1"/>
                </a:solidFill>
                <a:effectLst/>
                <a:latin typeface="游ゴシック" panose="020B0400000000000000" pitchFamily="50" charset="-128"/>
                <a:ea typeface="+mn-ea"/>
              </a:rPr>
              <a:t>常に、奉仕に情熱を傾ける人物でありました。</a:t>
            </a:r>
            <a:endParaRPr lang="en-US" altLang="ja-JP" b="0" i="0" dirty="0">
              <a:solidFill>
                <a:schemeClr val="tx1"/>
              </a:solidFill>
              <a:effectLst/>
              <a:latin typeface="游ゴシック" panose="020B0400000000000000" pitchFamily="50" charset="-128"/>
              <a:ea typeface="+mn-ea"/>
            </a:endParaRPr>
          </a:p>
          <a:p>
            <a:endParaRPr kumimoji="1" lang="ja-JP" altLang="en-US" dirty="0">
              <a:latin typeface="游ゴシック" panose="020B0400000000000000" pitchFamily="50" charset="-128"/>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4</a:t>
            </a:fld>
            <a:endParaRPr kumimoji="1" lang="ja-JP" altLang="en-US"/>
          </a:p>
        </p:txBody>
      </p:sp>
      <p:sp>
        <p:nvSpPr>
          <p:cNvPr id="5" name="ヘッダー プレースホルダー 4">
            <a:extLst>
              <a:ext uri="{FF2B5EF4-FFF2-40B4-BE49-F238E27FC236}">
                <a16:creationId xmlns:a16="http://schemas.microsoft.com/office/drawing/2014/main" id="{DE3846A6-9713-2785-5825-399D82ADD967}"/>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100584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lvl="1">
              <a:defRPr/>
            </a:pPr>
            <a:r>
              <a:rPr lang="ja-JP" altLang="en-US" dirty="0">
                <a:latin typeface="游ゴシック" panose="020B0400000000000000" pitchFamily="50" charset="-128"/>
                <a:ea typeface="+mn-ea"/>
              </a:rPr>
              <a:t>★豆辞典</a:t>
            </a:r>
            <a:r>
              <a:rPr lang="en-US" altLang="ja-JP" dirty="0">
                <a:latin typeface="游ゴシック" panose="020B0400000000000000" pitchFamily="50" charset="-128"/>
                <a:ea typeface="+mn-ea"/>
              </a:rPr>
              <a:t>p1-2</a:t>
            </a:r>
            <a:r>
              <a:rPr lang="ja-JP" altLang="en-US" dirty="0">
                <a:latin typeface="游ゴシック" panose="020B0400000000000000" pitchFamily="50" charset="-128"/>
                <a:ea typeface="+mn-ea"/>
              </a:rPr>
              <a:t>（年表）に対応  </a:t>
            </a:r>
            <a:r>
              <a:rPr lang="en-US" altLang="ja-JP" dirty="0">
                <a:latin typeface="游ゴシック" panose="020B0400000000000000" pitchFamily="50" charset="-128"/>
                <a:ea typeface="+mn-ea"/>
              </a:rPr>
              <a:t>※</a:t>
            </a:r>
            <a:r>
              <a:rPr lang="ja-JP" altLang="en-US" dirty="0">
                <a:latin typeface="游ゴシック" panose="020B0400000000000000" pitchFamily="50" charset="-128"/>
                <a:ea typeface="+mn-ea"/>
              </a:rPr>
              <a:t>自動的に道程のみがアニメーションで表示されます</a:t>
            </a:r>
            <a:endParaRPr lang="en-US" altLang="ja-JP" dirty="0">
              <a:latin typeface="游ゴシック" panose="020B0400000000000000" pitchFamily="50" charset="-128"/>
              <a:ea typeface="+mn-ea"/>
            </a:endParaRPr>
          </a:p>
          <a:p>
            <a:pPr marL="0" lvl="1">
              <a:defRPr/>
            </a:pPr>
            <a:endParaRPr lang="en-US" altLang="ja-JP" dirty="0">
              <a:latin typeface="游ゴシック" panose="020B0400000000000000" pitchFamily="50" charset="-128"/>
              <a:ea typeface="+mn-ea"/>
            </a:endParaRPr>
          </a:p>
          <a:p>
            <a:pPr defTabSz="883106">
              <a:defRPr/>
            </a:pPr>
            <a:r>
              <a:rPr lang="ja-JP" altLang="en-US" b="1" dirty="0">
                <a:latin typeface="游ゴシック" panose="020B0400000000000000" pitchFamily="50" charset="-128"/>
                <a:ea typeface="+mn-ea"/>
              </a:rPr>
              <a:t>クリック！（年代のアニメーションが表示されます）</a:t>
            </a:r>
            <a:endParaRPr lang="en-US" altLang="ja-JP" b="1" dirty="0">
              <a:latin typeface="游ゴシック" panose="020B0400000000000000" pitchFamily="50" charset="-128"/>
              <a:ea typeface="+mn-ea"/>
            </a:endParaRPr>
          </a:p>
          <a:p>
            <a:pPr defTabSz="883106">
              <a:defRPr/>
            </a:pPr>
            <a:endParaRPr lang="en-US" altLang="ja-JP" dirty="0">
              <a:latin typeface="游ゴシック" panose="020B0400000000000000" pitchFamily="50" charset="-128"/>
              <a:ea typeface="+mn-ea"/>
            </a:endParaRPr>
          </a:p>
          <a:p>
            <a:pPr defTabSz="883106">
              <a:defRPr/>
            </a:pPr>
            <a:r>
              <a:rPr lang="ja-JP" altLang="en-US" dirty="0">
                <a:latin typeface="游ゴシック" panose="020B0400000000000000" pitchFamily="50" charset="-128"/>
                <a:ea typeface="+mn-ea"/>
              </a:rPr>
              <a:t>終戦翌年の</a:t>
            </a:r>
            <a:r>
              <a:rPr lang="en-US" altLang="ja-JP" dirty="0">
                <a:latin typeface="游ゴシック" panose="020B0400000000000000" pitchFamily="50" charset="-128"/>
                <a:ea typeface="+mn-ea"/>
              </a:rPr>
              <a:t>1946</a:t>
            </a:r>
            <a:r>
              <a:rPr lang="ja-JP" altLang="en-US" dirty="0">
                <a:latin typeface="游ゴシック" panose="020B0400000000000000" pitchFamily="50" charset="-128"/>
                <a:ea typeface="+mn-ea"/>
              </a:rPr>
              <a:t>年、米山梅吉さんが亡くなりました。</a:t>
            </a:r>
            <a:endParaRPr lang="en-US" altLang="ja-JP" dirty="0">
              <a:latin typeface="游ゴシック" panose="020B0400000000000000" pitchFamily="50" charset="-128"/>
              <a:ea typeface="+mn-ea"/>
            </a:endParaRPr>
          </a:p>
          <a:p>
            <a:pPr defTabSz="883106">
              <a:defRPr/>
            </a:pPr>
            <a:r>
              <a:rPr lang="en-US" altLang="ja-JP" dirty="0">
                <a:latin typeface="游ゴシック" panose="020B0400000000000000" pitchFamily="50" charset="-128"/>
                <a:ea typeface="+mn-ea"/>
              </a:rPr>
              <a:t>3</a:t>
            </a:r>
            <a:r>
              <a:rPr lang="ja-JP" altLang="en-US" dirty="0">
                <a:latin typeface="游ゴシック" panose="020B0400000000000000" pitchFamily="50" charset="-128"/>
                <a:ea typeface="+mn-ea"/>
              </a:rPr>
              <a:t>年後の</a:t>
            </a:r>
            <a:r>
              <a:rPr lang="en-US" altLang="ja-JP" dirty="0">
                <a:latin typeface="游ゴシック" panose="020B0400000000000000" pitchFamily="50" charset="-128"/>
                <a:ea typeface="+mn-ea"/>
              </a:rPr>
              <a:t>1949</a:t>
            </a:r>
            <a:r>
              <a:rPr lang="ja-JP" altLang="en-US" dirty="0">
                <a:latin typeface="游ゴシック" panose="020B0400000000000000" pitchFamily="50" charset="-128"/>
                <a:ea typeface="+mn-ea"/>
              </a:rPr>
              <a:t>年、戦争のため解散を余儀なくされていた日本のロータリーが、国際ロータリーへ復帰します。</a:t>
            </a:r>
            <a:endParaRPr lang="en-US" altLang="ja-JP" dirty="0">
              <a:latin typeface="游ゴシック" panose="020B0400000000000000" pitchFamily="50" charset="-128"/>
              <a:ea typeface="+mn-ea"/>
            </a:endParaRPr>
          </a:p>
          <a:p>
            <a:pPr defTabSz="883106">
              <a:defRPr/>
            </a:pPr>
            <a:r>
              <a:rPr lang="ja-JP" altLang="en-US" dirty="0">
                <a:latin typeface="游ゴシック" panose="020B0400000000000000" pitchFamily="50" charset="-128"/>
                <a:ea typeface="+mn-ea"/>
              </a:rPr>
              <a:t>戦後の落ち着きを取り戻すにつれ、梅吉さんの功績を永遠に偲ぶことができるような、何か有益な事業をやろうではないかという声が大きくなってきました。</a:t>
            </a:r>
            <a:endParaRPr lang="en-US" altLang="ja-JP" dirty="0">
              <a:latin typeface="游ゴシック" panose="020B0400000000000000" pitchFamily="50" charset="-128"/>
              <a:ea typeface="+mn-ea"/>
            </a:endParaRPr>
          </a:p>
          <a:p>
            <a:pPr defTabSz="883106">
              <a:defRPr/>
            </a:pPr>
            <a:r>
              <a:rPr lang="ja-JP" altLang="en-US" dirty="0">
                <a:latin typeface="游ゴシック" panose="020B0400000000000000" pitchFamily="50" charset="-128"/>
                <a:ea typeface="+mn-ea"/>
              </a:rPr>
              <a:t>当時の日本はまだ食糧事情もはかばかしくなく、会員たちは「クラブへ行けばお茶を入れてもらえる」と、弁当を持参し、ストーブを囲みながら熱心に議論をしていたそうです。（</a:t>
            </a:r>
            <a:r>
              <a:rPr lang="en-US" altLang="ja-JP" dirty="0">
                <a:latin typeface="游ゴシック" panose="020B0400000000000000" pitchFamily="50" charset="-128"/>
                <a:ea typeface="+mn-ea"/>
              </a:rPr>
              <a:t>『</a:t>
            </a:r>
            <a:r>
              <a:rPr lang="ja-JP" altLang="en-US" dirty="0">
                <a:latin typeface="游ゴシック" panose="020B0400000000000000" pitchFamily="50" charset="-128"/>
                <a:ea typeface="+mn-ea"/>
              </a:rPr>
              <a:t>ロータリー米山記念奨学会</a:t>
            </a:r>
            <a:r>
              <a:rPr lang="en-US" altLang="ja-JP" dirty="0">
                <a:latin typeface="游ゴシック" panose="020B0400000000000000" pitchFamily="50" charset="-128"/>
                <a:ea typeface="+mn-ea"/>
              </a:rPr>
              <a:t>25</a:t>
            </a:r>
            <a:r>
              <a:rPr lang="ja-JP" altLang="en-US" dirty="0">
                <a:latin typeface="游ゴシック" panose="020B0400000000000000" pitchFamily="50" charset="-128"/>
                <a:ea typeface="+mn-ea"/>
              </a:rPr>
              <a:t>年史</a:t>
            </a:r>
            <a:r>
              <a:rPr lang="en-US" altLang="ja-JP" dirty="0">
                <a:latin typeface="游ゴシック" panose="020B0400000000000000" pitchFamily="50" charset="-128"/>
                <a:ea typeface="+mn-ea"/>
              </a:rPr>
              <a:t>』</a:t>
            </a:r>
            <a:r>
              <a:rPr lang="ja-JP" altLang="en-US" dirty="0">
                <a:latin typeface="游ゴシック" panose="020B0400000000000000" pitchFamily="50" charset="-128"/>
                <a:ea typeface="+mn-ea"/>
              </a:rPr>
              <a:t>より）</a:t>
            </a:r>
            <a:endParaRPr lang="en-US" altLang="ja-JP" dirty="0">
              <a:latin typeface="游ゴシック" panose="020B0400000000000000" pitchFamily="50" charset="-128"/>
              <a:ea typeface="+mn-ea"/>
            </a:endParaRPr>
          </a:p>
          <a:p>
            <a:pPr defTabSz="883106">
              <a:defRPr/>
            </a:pPr>
            <a:endParaRPr lang="en-US" altLang="ja-JP" dirty="0">
              <a:latin typeface="游ゴシック" panose="020B0400000000000000" pitchFamily="50" charset="-128"/>
              <a:ea typeface="+mn-ea"/>
            </a:endParaRPr>
          </a:p>
          <a:p>
            <a:pPr defTabSz="883106">
              <a:defRPr/>
            </a:pPr>
            <a:r>
              <a:rPr lang="ja-JP" altLang="en-US" dirty="0">
                <a:latin typeface="游ゴシック" panose="020B0400000000000000" pitchFamily="50" charset="-128"/>
                <a:ea typeface="+mn-ea"/>
              </a:rPr>
              <a:t>そして</a:t>
            </a:r>
            <a:r>
              <a:rPr lang="en-US" altLang="ja-JP" dirty="0">
                <a:latin typeface="游ゴシック" panose="020B0400000000000000" pitchFamily="50" charset="-128"/>
                <a:ea typeface="+mn-ea"/>
              </a:rPr>
              <a:t>1952</a:t>
            </a:r>
            <a:r>
              <a:rPr lang="ja-JP" altLang="en-US" dirty="0">
                <a:latin typeface="游ゴシック" panose="020B0400000000000000" pitchFamily="50" charset="-128"/>
                <a:ea typeface="+mn-ea"/>
              </a:rPr>
              <a:t>年、東京</a:t>
            </a:r>
            <a:r>
              <a:rPr lang="en-US" altLang="ja-JP" dirty="0">
                <a:latin typeface="游ゴシック" panose="020B0400000000000000" pitchFamily="50" charset="-128"/>
                <a:ea typeface="+mn-ea"/>
              </a:rPr>
              <a:t>RC</a:t>
            </a:r>
            <a:r>
              <a:rPr lang="ja-JP" altLang="en-US" dirty="0">
                <a:latin typeface="游ゴシック" panose="020B0400000000000000" pitchFamily="50" charset="-128"/>
                <a:ea typeface="+mn-ea"/>
              </a:rPr>
              <a:t>が「米山基金」の構想を発表しました。これは、アジアから優秀な学生を招いて学費を援助するとともに、二度と戦争の悲劇を繰り返さないために“平和日本”を肌で感じてもらいたい、というものでした。</a:t>
            </a:r>
            <a:endParaRPr lang="en-US" altLang="ja-JP" dirty="0">
              <a:latin typeface="游ゴシック" panose="020B0400000000000000" pitchFamily="50" charset="-128"/>
              <a:ea typeface="+mn-ea"/>
            </a:endParaRPr>
          </a:p>
          <a:p>
            <a:pPr defTabSz="883106">
              <a:defRPr/>
            </a:pPr>
            <a:r>
              <a:rPr lang="ja-JP" altLang="en-US" dirty="0">
                <a:latin typeface="游ゴシック" panose="020B0400000000000000" pitchFamily="50" charset="-128"/>
                <a:ea typeface="+mn-ea"/>
              </a:rPr>
              <a:t>この「米山基金」が、わずか</a:t>
            </a:r>
            <a:r>
              <a:rPr lang="en-US" altLang="ja-JP" dirty="0">
                <a:latin typeface="游ゴシック" panose="020B0400000000000000" pitchFamily="50" charset="-128"/>
                <a:ea typeface="+mn-ea"/>
              </a:rPr>
              <a:t>5</a:t>
            </a:r>
            <a:r>
              <a:rPr lang="ja-JP" altLang="en-US" dirty="0">
                <a:latin typeface="游ゴシック" panose="020B0400000000000000" pitchFamily="50" charset="-128"/>
                <a:ea typeface="+mn-ea"/>
              </a:rPr>
              <a:t>年で日本の全ロータリークラブの共同事業となり、</a:t>
            </a:r>
            <a:r>
              <a:rPr lang="en-US" altLang="ja-JP" dirty="0">
                <a:latin typeface="游ゴシック" panose="020B0400000000000000" pitchFamily="50" charset="-128"/>
                <a:ea typeface="+mn-ea"/>
              </a:rPr>
              <a:t>1967</a:t>
            </a:r>
            <a:r>
              <a:rPr lang="ja-JP" altLang="en-US" dirty="0">
                <a:latin typeface="游ゴシック" panose="020B0400000000000000" pitchFamily="50" charset="-128"/>
                <a:ea typeface="+mn-ea"/>
              </a:rPr>
              <a:t>年には財団法人ロータリー米山記念奨学会が設立されました。</a:t>
            </a:r>
            <a:endParaRPr lang="en-US" altLang="ja-JP" dirty="0">
              <a:latin typeface="游ゴシック" panose="020B0400000000000000" pitchFamily="50" charset="-128"/>
              <a:ea typeface="+mn-ea"/>
            </a:endParaRPr>
          </a:p>
          <a:p>
            <a:pPr defTabSz="883106">
              <a:defRPr/>
            </a:pPr>
            <a:endParaRPr lang="en-US" altLang="ja-JP" dirty="0">
              <a:latin typeface="游ゴシック" panose="020B0400000000000000" pitchFamily="50" charset="-128"/>
              <a:ea typeface="+mn-ea"/>
            </a:endParaRPr>
          </a:p>
          <a:p>
            <a:pPr defTabSz="883106">
              <a:defRPr/>
            </a:pPr>
            <a:endParaRPr lang="en-US" altLang="ja-JP" dirty="0">
              <a:latin typeface="游ゴシック" panose="020B0400000000000000" pitchFamily="50" charset="-128"/>
              <a:ea typeface="+mn-ea"/>
            </a:endParaRPr>
          </a:p>
          <a:p>
            <a:pPr defTabSz="883106">
              <a:defRPr/>
            </a:pPr>
            <a:r>
              <a:rPr lang="en-US" altLang="ja-JP" sz="1100" dirty="0">
                <a:latin typeface="游ゴシック" panose="020B0400000000000000" pitchFamily="50" charset="-128"/>
                <a:ea typeface="+mn-ea"/>
              </a:rPr>
              <a:t>【</a:t>
            </a:r>
            <a:r>
              <a:rPr lang="ja-JP" altLang="en-US" sz="1100" dirty="0">
                <a:latin typeface="游ゴシック" panose="020B0400000000000000" pitchFamily="50" charset="-128"/>
                <a:ea typeface="+mn-ea"/>
              </a:rPr>
              <a:t>参考</a:t>
            </a:r>
            <a:r>
              <a:rPr lang="en-US" altLang="ja-JP" sz="1100" dirty="0">
                <a:latin typeface="游ゴシック" panose="020B0400000000000000" pitchFamily="50" charset="-128"/>
                <a:ea typeface="+mn-ea"/>
              </a:rPr>
              <a:t>】</a:t>
            </a:r>
          </a:p>
          <a:p>
            <a:pPr marL="171407" indent="-171407" defTabSz="883106">
              <a:buFont typeface="Arial" panose="020B0604020202020204" pitchFamily="34" charset="0"/>
              <a:buChar char="•"/>
              <a:defRPr/>
            </a:pPr>
            <a:r>
              <a:rPr lang="ja-JP" altLang="en-US" sz="1100" dirty="0">
                <a:latin typeface="游ゴシック" panose="020B0400000000000000" pitchFamily="50" charset="-128"/>
                <a:ea typeface="+mn-ea"/>
              </a:rPr>
              <a:t>写真は、米山梅吉翁（上）と、米山基金の構想を発表した古澤丈作氏（下）</a:t>
            </a:r>
            <a:endParaRPr lang="en-US" altLang="ja-JP" sz="1100" dirty="0">
              <a:latin typeface="游ゴシック" panose="020B0400000000000000" pitchFamily="50" charset="-128"/>
              <a:ea typeface="+mn-ea"/>
            </a:endParaRPr>
          </a:p>
          <a:p>
            <a:pPr marL="171407" indent="-171407" defTabSz="883106">
              <a:buFont typeface="Arial" panose="020B0604020202020204" pitchFamily="34" charset="0"/>
              <a:buChar char="•"/>
              <a:defRPr/>
            </a:pPr>
            <a:r>
              <a:rPr lang="ja-JP" altLang="en-US" sz="1100" dirty="0">
                <a:latin typeface="游ゴシック" panose="020B0400000000000000" pitchFamily="50" charset="-128"/>
                <a:ea typeface="+mn-ea"/>
              </a:rPr>
              <a:t>米山梅吉氏（</a:t>
            </a:r>
            <a:r>
              <a:rPr lang="en-US" altLang="ja-JP" sz="1100" dirty="0">
                <a:latin typeface="游ゴシック" panose="020B0400000000000000" pitchFamily="50" charset="-128"/>
                <a:ea typeface="+mn-ea"/>
              </a:rPr>
              <a:t>1868-1946</a:t>
            </a:r>
            <a:r>
              <a:rPr lang="ja-JP" altLang="en-US" sz="1100" dirty="0">
                <a:latin typeface="游ゴシック" panose="020B0400000000000000" pitchFamily="50" charset="-128"/>
                <a:ea typeface="+mn-ea"/>
              </a:rPr>
              <a:t>）</a:t>
            </a:r>
            <a:endParaRPr lang="en-US" altLang="ja-JP" sz="1100" dirty="0">
              <a:latin typeface="游ゴシック" panose="020B0400000000000000" pitchFamily="50" charset="-128"/>
              <a:ea typeface="+mn-ea"/>
            </a:endParaRPr>
          </a:p>
          <a:p>
            <a:pPr marL="171407" indent="-171407" defTabSz="883106">
              <a:buFont typeface="Arial" panose="020B0604020202020204" pitchFamily="34" charset="0"/>
              <a:buChar char="•"/>
              <a:defRPr/>
            </a:pPr>
            <a:r>
              <a:rPr lang="ja-JP" altLang="en-US" sz="1100" dirty="0">
                <a:latin typeface="游ゴシック" panose="020B0400000000000000" pitchFamily="50" charset="-128"/>
                <a:ea typeface="+mn-ea"/>
              </a:rPr>
              <a:t>古澤丈作氏（</a:t>
            </a:r>
            <a:r>
              <a:rPr lang="en-US" altLang="ja-JP" sz="1100" dirty="0">
                <a:latin typeface="游ゴシック" panose="020B0400000000000000" pitchFamily="50" charset="-128"/>
                <a:ea typeface="+mn-ea"/>
              </a:rPr>
              <a:t>1881-1955</a:t>
            </a:r>
            <a:r>
              <a:rPr lang="ja-JP" altLang="en-US" sz="1100" dirty="0">
                <a:latin typeface="游ゴシック" panose="020B0400000000000000" pitchFamily="50" charset="-128"/>
                <a:ea typeface="+mn-ea"/>
              </a:rPr>
              <a:t>）　</a:t>
            </a:r>
            <a:r>
              <a:rPr lang="en-US" altLang="ja-JP" sz="1100" dirty="0">
                <a:latin typeface="游ゴシック" panose="020B0400000000000000" pitchFamily="50" charset="-128"/>
                <a:ea typeface="+mn-ea"/>
              </a:rPr>
              <a:t>1928</a:t>
            </a:r>
            <a:r>
              <a:rPr lang="ja-JP" altLang="en-US" sz="1100" dirty="0">
                <a:latin typeface="游ゴシック" panose="020B0400000000000000" pitchFamily="50" charset="-128"/>
                <a:ea typeface="+mn-ea"/>
              </a:rPr>
              <a:t>年に大連宣言</a:t>
            </a:r>
            <a:endParaRPr lang="en-US" altLang="ja-JP" dirty="0">
              <a:latin typeface="游ゴシック" panose="020B0400000000000000" pitchFamily="50" charset="-128"/>
              <a:ea typeface="+mn-ea"/>
            </a:endParaRPr>
          </a:p>
          <a:p>
            <a:endParaRPr kumimoji="1" lang="ja-JP" altLang="en-US" dirty="0">
              <a:latin typeface="游ゴシック" panose="020B0400000000000000" pitchFamily="50" charset="-128"/>
              <a:ea typeface="+mn-ea"/>
            </a:endParaRPr>
          </a:p>
          <a:p>
            <a:endParaRPr kumimoji="1" lang="ja-JP" altLang="en-US" dirty="0">
              <a:latin typeface="游ゴシック" panose="020B0400000000000000" pitchFamily="50" charset="-128"/>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5</a:t>
            </a:fld>
            <a:endParaRPr kumimoji="1" lang="ja-JP" altLang="en-US"/>
          </a:p>
        </p:txBody>
      </p:sp>
      <p:sp>
        <p:nvSpPr>
          <p:cNvPr id="5" name="ヘッダー プレースホルダー 4">
            <a:extLst>
              <a:ext uri="{FF2B5EF4-FFF2-40B4-BE49-F238E27FC236}">
                <a16:creationId xmlns:a16="http://schemas.microsoft.com/office/drawing/2014/main" id="{E6A559DC-80BA-990E-7778-9BA6E252BB15}"/>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136514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游ゴシック" panose="020B0400000000000000" pitchFamily="50" charset="-128"/>
                <a:ea typeface="+mn-ea"/>
              </a:rPr>
              <a:t>続いて、奨学生の人数や選考プロセスについて説明します。</a:t>
            </a:r>
            <a:endParaRPr kumimoji="1" lang="en-US" altLang="ja-JP" dirty="0">
              <a:latin typeface="游ゴシック" panose="020B0400000000000000" pitchFamily="50" charset="-128"/>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6</a:t>
            </a:fld>
            <a:endParaRPr kumimoji="1" lang="ja-JP" altLang="en-US"/>
          </a:p>
        </p:txBody>
      </p:sp>
      <p:sp>
        <p:nvSpPr>
          <p:cNvPr id="5" name="ヘッダー プレースホルダー 4">
            <a:extLst>
              <a:ext uri="{FF2B5EF4-FFF2-40B4-BE49-F238E27FC236}">
                <a16:creationId xmlns:a16="http://schemas.microsoft.com/office/drawing/2014/main" id="{8EE4C933-E9D6-9595-7087-9B7FB19E78AE}"/>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424118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marL="0" lvl="1" defTabSz="922196">
              <a:defRPr/>
            </a:pPr>
            <a:r>
              <a:rPr lang="ja-JP" altLang="en-US" b="0" dirty="0">
                <a:latin typeface="游ゴシック" panose="020B0400000000000000" pitchFamily="50" charset="-128"/>
                <a:ea typeface="+mn-ea"/>
              </a:rPr>
              <a:t>★豆辞典</a:t>
            </a:r>
            <a:r>
              <a:rPr lang="en-US" altLang="ja-JP" b="0" dirty="0">
                <a:latin typeface="游ゴシック" panose="020B0400000000000000" pitchFamily="50" charset="-128"/>
                <a:ea typeface="+mn-ea"/>
              </a:rPr>
              <a:t>p6</a:t>
            </a:r>
            <a:r>
              <a:rPr lang="ja-JP" altLang="en-US" b="0" dirty="0">
                <a:latin typeface="游ゴシック" panose="020B0400000000000000" pitchFamily="50" charset="-128"/>
                <a:ea typeface="+mn-ea"/>
              </a:rPr>
              <a:t>、</a:t>
            </a:r>
            <a:r>
              <a:rPr lang="en-US" altLang="ja-JP" b="0" dirty="0">
                <a:latin typeface="游ゴシック" panose="020B0400000000000000" pitchFamily="50" charset="-128"/>
                <a:ea typeface="+mn-ea"/>
              </a:rPr>
              <a:t>p13</a:t>
            </a:r>
          </a:p>
          <a:p>
            <a:pPr>
              <a:defRPr/>
            </a:pPr>
            <a:endParaRPr lang="en-US" altLang="ja-JP" b="0" dirty="0">
              <a:latin typeface="游ゴシック" panose="020B0400000000000000" pitchFamily="50" charset="-128"/>
              <a:ea typeface="+mn-ea"/>
            </a:endParaRPr>
          </a:p>
          <a:p>
            <a:pPr>
              <a:defRPr/>
            </a:pPr>
            <a:r>
              <a:rPr lang="ja-JP" altLang="en-US" b="0" dirty="0">
                <a:latin typeface="游ゴシック" panose="020B0400000000000000" pitchFamily="50" charset="-128"/>
                <a:ea typeface="+mn-ea"/>
              </a:rPr>
              <a:t>米山は、外国人留学生を対象とする民間の奨学金では、国内最大規模です。</a:t>
            </a:r>
            <a:endParaRPr lang="en-US" altLang="ja-JP" b="0" dirty="0">
              <a:latin typeface="游ゴシック" panose="020B0400000000000000" pitchFamily="50" charset="-128"/>
              <a:ea typeface="+mn-ea"/>
            </a:endParaRPr>
          </a:p>
          <a:p>
            <a:pPr>
              <a:defRPr/>
            </a:pPr>
            <a:r>
              <a:rPr lang="en-US" altLang="ja-JP" b="0" dirty="0">
                <a:latin typeface="游ゴシック" panose="020B0400000000000000" pitchFamily="50" charset="-128"/>
                <a:ea typeface="+mn-ea"/>
              </a:rPr>
              <a:t>2025</a:t>
            </a:r>
            <a:r>
              <a:rPr lang="ja-JP" altLang="en-US" b="0" dirty="0">
                <a:latin typeface="游ゴシック" panose="020B0400000000000000" pitchFamily="50" charset="-128"/>
                <a:ea typeface="+mn-ea"/>
              </a:rPr>
              <a:t>学年度は、日本全国で</a:t>
            </a:r>
            <a:r>
              <a:rPr lang="en-US" altLang="ja-JP" b="0" dirty="0">
                <a:latin typeface="游ゴシック" panose="020B0400000000000000" pitchFamily="50" charset="-128"/>
                <a:ea typeface="+mn-ea"/>
              </a:rPr>
              <a:t>964</a:t>
            </a:r>
            <a:r>
              <a:rPr lang="ja-JP" altLang="en-US" b="0" dirty="0">
                <a:latin typeface="游ゴシック" panose="020B0400000000000000" pitchFamily="50" charset="-128"/>
                <a:ea typeface="+mn-ea"/>
              </a:rPr>
              <a:t>人（前年度</a:t>
            </a:r>
            <a:r>
              <a:rPr lang="en-US" altLang="ja-JP" b="0" dirty="0">
                <a:latin typeface="游ゴシック" panose="020B0400000000000000" pitchFamily="50" charset="-128"/>
                <a:ea typeface="+mn-ea"/>
              </a:rPr>
              <a:t>925</a:t>
            </a:r>
            <a:r>
              <a:rPr lang="ja-JP" altLang="en-US" b="0" dirty="0">
                <a:latin typeface="游ゴシック" panose="020B0400000000000000" pitchFamily="50" charset="-128"/>
                <a:ea typeface="+mn-ea"/>
              </a:rPr>
              <a:t>人）が採用され、各ロータリークラブでお世話をいただいています。累計では、今年</a:t>
            </a:r>
            <a:r>
              <a:rPr lang="en-US" altLang="ja-JP" b="0" dirty="0">
                <a:latin typeface="游ゴシック" panose="020B0400000000000000" pitchFamily="50" charset="-128"/>
                <a:ea typeface="+mn-ea"/>
              </a:rPr>
              <a:t>1</a:t>
            </a:r>
            <a:r>
              <a:rPr lang="ja-JP" altLang="en-US" b="0" dirty="0">
                <a:latin typeface="游ゴシック" panose="020B0400000000000000" pitchFamily="50" charset="-128"/>
                <a:ea typeface="+mn-ea"/>
              </a:rPr>
              <a:t>カ国</a:t>
            </a:r>
            <a:r>
              <a:rPr lang="en-US" altLang="ja-JP" b="0" baseline="30000" dirty="0">
                <a:latin typeface="游ゴシック" panose="020B0400000000000000" pitchFamily="50" charset="-128"/>
                <a:ea typeface="+mn-ea"/>
              </a:rPr>
              <a:t>※</a:t>
            </a:r>
            <a:r>
              <a:rPr lang="ja-JP" altLang="en-US" b="0" dirty="0">
                <a:latin typeface="游ゴシック" panose="020B0400000000000000" pitchFamily="50" charset="-128"/>
                <a:ea typeface="+mn-ea"/>
              </a:rPr>
              <a:t>増え、世界</a:t>
            </a:r>
            <a:r>
              <a:rPr lang="en-US" altLang="ja-JP" b="0" dirty="0">
                <a:latin typeface="游ゴシック" panose="020B0400000000000000" pitchFamily="50" charset="-128"/>
                <a:ea typeface="+mn-ea"/>
              </a:rPr>
              <a:t>134</a:t>
            </a:r>
            <a:r>
              <a:rPr lang="ja-JP" altLang="en-US" b="0" dirty="0">
                <a:latin typeface="游ゴシック" panose="020B0400000000000000" pitchFamily="50" charset="-128"/>
                <a:ea typeface="+mn-ea"/>
              </a:rPr>
              <a:t>の国と地域から</a:t>
            </a:r>
            <a:r>
              <a:rPr lang="en-US" altLang="ja-JP" b="0" dirty="0">
                <a:latin typeface="游ゴシック" panose="020B0400000000000000" pitchFamily="50" charset="-128"/>
                <a:ea typeface="+mn-ea"/>
              </a:rPr>
              <a:t>2</a:t>
            </a:r>
            <a:r>
              <a:rPr lang="ja-JP" altLang="en-US" b="0" dirty="0">
                <a:latin typeface="游ゴシック" panose="020B0400000000000000" pitchFamily="50" charset="-128"/>
                <a:ea typeface="+mn-ea"/>
              </a:rPr>
              <a:t>万</a:t>
            </a:r>
            <a:r>
              <a:rPr lang="en-US" altLang="ja-JP" b="0" dirty="0">
                <a:latin typeface="游ゴシック" panose="020B0400000000000000" pitchFamily="50" charset="-128"/>
                <a:ea typeface="+mn-ea"/>
              </a:rPr>
              <a:t>4,830</a:t>
            </a:r>
            <a:r>
              <a:rPr lang="ja-JP" altLang="en-US" b="0" dirty="0">
                <a:latin typeface="游ゴシック" panose="020B0400000000000000" pitchFamily="50" charset="-128"/>
                <a:ea typeface="+mn-ea"/>
              </a:rPr>
              <a:t>人を支援しています。</a:t>
            </a:r>
            <a:endParaRPr lang="en-US" altLang="ja-JP" b="0" dirty="0">
              <a:latin typeface="游ゴシック" panose="020B0400000000000000" pitchFamily="50" charset="-128"/>
              <a:ea typeface="+mn-ea"/>
            </a:endParaRPr>
          </a:p>
          <a:p>
            <a:endParaRPr kumimoji="1" lang="en-US" altLang="ja-JP" b="0" dirty="0">
              <a:latin typeface="游ゴシック" panose="020B0400000000000000" pitchFamily="50" charset="-128"/>
              <a:ea typeface="+mn-ea"/>
            </a:endParaRPr>
          </a:p>
          <a:p>
            <a:r>
              <a:rPr kumimoji="1" lang="en-US" altLang="ja-JP" b="0" dirty="0">
                <a:latin typeface="游ゴシック" panose="020B0400000000000000" pitchFamily="50" charset="-128"/>
                <a:ea typeface="+mn-ea"/>
              </a:rPr>
              <a:t>※</a:t>
            </a:r>
            <a:r>
              <a:rPr kumimoji="1" lang="ja-JP" altLang="en-US" b="0" dirty="0">
                <a:latin typeface="游ゴシック" panose="020B0400000000000000" pitchFamily="50" charset="-128"/>
                <a:ea typeface="+mn-ea"/>
              </a:rPr>
              <a:t>新たに採用されたのは「マラウイ共和国」です。</a:t>
            </a:r>
            <a:endParaRPr kumimoji="1" lang="en-US" altLang="ja-JP" b="0"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pPr defTabSz="914242">
              <a:defRPr/>
            </a:pPr>
            <a:r>
              <a:rPr lang="ja-JP" altLang="en-US" b="1" dirty="0">
                <a:latin typeface="游ゴシック" panose="020B0400000000000000" pitchFamily="50" charset="-128"/>
                <a:ea typeface="+mn-ea"/>
              </a:rPr>
              <a:t>クリック！（左の円グラフが表示）</a:t>
            </a:r>
            <a:endParaRPr lang="en-US" altLang="ja-JP" b="1" dirty="0">
              <a:latin typeface="游ゴシック" panose="020B0400000000000000" pitchFamily="50" charset="-128"/>
              <a:ea typeface="+mn-ea"/>
            </a:endParaRPr>
          </a:p>
          <a:p>
            <a:r>
              <a:rPr kumimoji="1" lang="ja-JP" altLang="en-US" dirty="0">
                <a:latin typeface="游ゴシック" panose="020B0400000000000000" pitchFamily="50" charset="-128"/>
                <a:ea typeface="+mn-ea"/>
              </a:rPr>
              <a:t>今年度の奨学生の国・地域別の割合はグラフのとおりです。</a:t>
            </a:r>
            <a:endParaRPr kumimoji="1" lang="en-US" altLang="ja-JP" dirty="0">
              <a:latin typeface="游ゴシック" panose="020B0400000000000000" pitchFamily="50" charset="-128"/>
              <a:ea typeface="+mn-ea"/>
            </a:endParaRPr>
          </a:p>
          <a:p>
            <a:pPr defTabSz="914242">
              <a:defRPr/>
            </a:pPr>
            <a:endParaRPr lang="en-US" altLang="ja-JP" dirty="0">
              <a:latin typeface="游ゴシック" panose="020B0400000000000000" pitchFamily="50" charset="-128"/>
              <a:ea typeface="+mn-ea"/>
            </a:endParaRPr>
          </a:p>
          <a:p>
            <a:pPr defTabSz="914242">
              <a:defRPr/>
            </a:pPr>
            <a:r>
              <a:rPr lang="ja-JP" altLang="en-US" b="1" dirty="0">
                <a:latin typeface="游ゴシック" panose="020B0400000000000000" pitchFamily="50" charset="-128"/>
                <a:ea typeface="+mn-ea"/>
              </a:rPr>
              <a:t>クリック！ （右の円グラフが表示）</a:t>
            </a:r>
            <a:endParaRPr lang="en-US" altLang="ja-JP" b="1" dirty="0">
              <a:latin typeface="游ゴシック" panose="020B0400000000000000" pitchFamily="50" charset="-128"/>
              <a:ea typeface="+mn-ea"/>
            </a:endParaRPr>
          </a:p>
          <a:p>
            <a:r>
              <a:rPr kumimoji="1" lang="ja-JP" altLang="en-US" dirty="0">
                <a:latin typeface="游ゴシック" panose="020B0400000000000000" pitchFamily="50" charset="-128"/>
                <a:ea typeface="+mn-ea"/>
              </a:rPr>
              <a:t>これまでの累計では中国、韓国、台湾が多いですが、ここ数年でベトナムからの留学生が急増しており、台湾に次いで多くを占めています。</a:t>
            </a:r>
            <a:endParaRPr kumimoji="1" lang="en-US" altLang="ja-JP" dirty="0">
              <a:latin typeface="游ゴシック" panose="020B0400000000000000" pitchFamily="50" charset="-128"/>
              <a:ea typeface="+mn-ea"/>
            </a:endParaRPr>
          </a:p>
          <a:p>
            <a:endParaRPr kumimoji="1" lang="en-US" altLang="ja-JP" dirty="0">
              <a:latin typeface="游ゴシック" panose="020B0400000000000000" pitchFamily="50" charset="-128"/>
              <a:ea typeface="+mn-ea"/>
            </a:endParaRPr>
          </a:p>
          <a:p>
            <a:pPr defTabSz="883106">
              <a:defRPr/>
            </a:pPr>
            <a:endParaRPr lang="en-US" altLang="ja-JP" dirty="0">
              <a:latin typeface="游ゴシック" panose="020B0400000000000000" pitchFamily="50" charset="-128"/>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7</a:t>
            </a:fld>
            <a:endParaRPr kumimoji="1" lang="ja-JP" altLang="en-US"/>
          </a:p>
        </p:txBody>
      </p:sp>
      <p:sp>
        <p:nvSpPr>
          <p:cNvPr id="5" name="ヘッダー プレースホルダー 4">
            <a:extLst>
              <a:ext uri="{FF2B5EF4-FFF2-40B4-BE49-F238E27FC236}">
                <a16:creationId xmlns:a16="http://schemas.microsoft.com/office/drawing/2014/main" id="{6EA22B4E-BAB8-6491-4085-2C63E155005F}"/>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256034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1BBB-F7A9-5ECA-1D93-7E31432160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476623-0345-7BD1-D9C3-8D2B9A345A30}"/>
              </a:ext>
            </a:extLst>
          </p:cNvPr>
          <p:cNvSpPr>
            <a:spLocks noGrp="1" noRot="1" noChangeAspect="1"/>
          </p:cNvSpPr>
          <p:nvPr>
            <p:ph type="sldImg"/>
          </p:nvPr>
        </p:nvSpPr>
        <p:spPr>
          <a:xfrm>
            <a:off x="450850" y="511175"/>
            <a:ext cx="5962650" cy="3354388"/>
          </a:xfrm>
        </p:spPr>
      </p:sp>
      <p:sp>
        <p:nvSpPr>
          <p:cNvPr id="3" name="ノート プレースホルダー 2">
            <a:extLst>
              <a:ext uri="{FF2B5EF4-FFF2-40B4-BE49-F238E27FC236}">
                <a16:creationId xmlns:a16="http://schemas.microsoft.com/office/drawing/2014/main" id="{6429BA0C-1530-0789-3602-827D2200BB19}"/>
              </a:ext>
            </a:extLst>
          </p:cNvPr>
          <p:cNvSpPr>
            <a:spLocks noGrp="1"/>
          </p:cNvSpPr>
          <p:nvPr>
            <p:ph type="body" idx="1"/>
          </p:nvPr>
        </p:nvSpPr>
        <p:spPr/>
        <p:txBody>
          <a:bodyPr/>
          <a:lstStyle/>
          <a:p>
            <a:r>
              <a:rPr lang="ja-JP" altLang="en-US" dirty="0"/>
              <a:t>（★豆辞典</a:t>
            </a:r>
            <a:r>
              <a:rPr lang="en-US" altLang="ja-JP" dirty="0"/>
              <a:t>p28</a:t>
            </a:r>
            <a:r>
              <a:rPr lang="ja-JP" altLang="en-US" dirty="0"/>
              <a:t>に</a:t>
            </a:r>
            <a:r>
              <a:rPr lang="en-US" altLang="ja-JP" dirty="0"/>
              <a:t>QA</a:t>
            </a:r>
            <a:r>
              <a:rPr lang="ja-JP" altLang="en-US" dirty="0"/>
              <a:t>あり）</a:t>
            </a:r>
            <a:endParaRPr lang="en-US" altLang="ja-JP" dirty="0"/>
          </a:p>
          <a:p>
            <a:r>
              <a:rPr lang="ja-JP" altLang="en-US" dirty="0"/>
              <a:t>前のスライドで見た通り、米山奨学生の国籍で、最も多くを占めるのは中国です。想像していたよりも多いな</a:t>
            </a:r>
            <a:r>
              <a:rPr lang="en-US" altLang="ja-JP" dirty="0"/>
              <a:t>…</a:t>
            </a:r>
            <a:r>
              <a:rPr lang="ja-JP" altLang="en-US" dirty="0"/>
              <a:t>、そんな印象を持たれる方もいらっしゃるかもしれません。</a:t>
            </a:r>
            <a:endParaRPr lang="en-US" altLang="ja-JP" dirty="0"/>
          </a:p>
          <a:p>
            <a:endParaRPr lang="en-US" altLang="ja-JP" dirty="0"/>
          </a:p>
          <a:p>
            <a:r>
              <a:rPr lang="ja-JP" altLang="en-US" b="1" dirty="0"/>
              <a:t>クリック！（１つ目が表示）</a:t>
            </a:r>
            <a:endParaRPr lang="en-US" altLang="ja-JP" b="1" dirty="0"/>
          </a:p>
          <a:p>
            <a:r>
              <a:rPr lang="ja-JP" altLang="en-US" dirty="0"/>
              <a:t>米山奨学生における中国国籍の割合は約</a:t>
            </a:r>
            <a:r>
              <a:rPr lang="en-US" altLang="ja-JP" dirty="0"/>
              <a:t>40</a:t>
            </a:r>
            <a:r>
              <a:rPr lang="ja-JP" altLang="en-US" dirty="0"/>
              <a:t>％で、この</a:t>
            </a:r>
            <a:r>
              <a:rPr lang="en-US" altLang="ja-JP" dirty="0"/>
              <a:t>10</a:t>
            </a:r>
            <a:r>
              <a:rPr lang="ja-JP" altLang="en-US" dirty="0"/>
              <a:t>年間大きな増減は見られません。</a:t>
            </a:r>
            <a:endParaRPr lang="en-US" altLang="ja-JP" dirty="0"/>
          </a:p>
          <a:p>
            <a:endParaRPr lang="en-US" altLang="ja-JP" b="1" dirty="0"/>
          </a:p>
          <a:p>
            <a:r>
              <a:rPr lang="ja-JP" altLang="en-US" b="1" dirty="0"/>
              <a:t>クリック！（２つ目が表示）</a:t>
            </a:r>
            <a:endParaRPr lang="en-US" altLang="ja-JP" b="1" dirty="0"/>
          </a:p>
          <a:p>
            <a:r>
              <a:rPr lang="ja-JP" altLang="en-US" dirty="0"/>
              <a:t>中国の学生が多い最も大きな理由は、日本の大学等の高等教育機関で学ぶ外国人留学生のうち</a:t>
            </a:r>
            <a:r>
              <a:rPr lang="en-US" altLang="ja-JP" dirty="0"/>
              <a:t>41.2</a:t>
            </a:r>
            <a:r>
              <a:rPr lang="ja-JP" altLang="en-US" dirty="0"/>
              <a:t>％が中国人であるためです。</a:t>
            </a:r>
            <a:endParaRPr lang="en-US" altLang="ja-JP" dirty="0"/>
          </a:p>
          <a:p>
            <a:endParaRPr lang="en-US" altLang="ja-JP" dirty="0"/>
          </a:p>
          <a:p>
            <a:pPr lvl="0"/>
            <a:r>
              <a:rPr lang="ja-JP" altLang="en-US" b="1" dirty="0"/>
              <a:t>クリック！（３つ目が表示）</a:t>
            </a:r>
            <a:endParaRPr lang="en-US" altLang="ja-JP" b="1" dirty="0"/>
          </a:p>
          <a:p>
            <a:r>
              <a:rPr lang="ja-JP" altLang="en-US" dirty="0"/>
              <a:t>米山は、各地区が選定する「指定校」から、米山奨学生としてふさわしい留学生を推薦してもらい、そこから地区の選考試験を経て、採用されます。</a:t>
            </a:r>
            <a:endParaRPr lang="en-US" altLang="ja-JP" dirty="0"/>
          </a:p>
          <a:p>
            <a:r>
              <a:rPr lang="en-US" altLang="ja-JP" dirty="0"/>
              <a:t>2025</a:t>
            </a:r>
            <a:r>
              <a:rPr lang="ja-JP" altLang="en-US" dirty="0"/>
              <a:t>学年度は応募時の</a:t>
            </a:r>
            <a:r>
              <a:rPr lang="en-US" altLang="ja-JP" dirty="0"/>
              <a:t>62.7%</a:t>
            </a:r>
            <a:r>
              <a:rPr lang="ja-JP" altLang="en-US" dirty="0"/>
              <a:t>中国籍留学生の割合が採用時には</a:t>
            </a:r>
            <a:r>
              <a:rPr lang="en-US" altLang="ja-JP" dirty="0"/>
              <a:t>40.7</a:t>
            </a:r>
            <a:r>
              <a:rPr lang="ja-JP" altLang="en-US" dirty="0"/>
              <a:t>％となっています。</a:t>
            </a:r>
            <a:endParaRPr lang="en-US" altLang="ja-JP" dirty="0"/>
          </a:p>
          <a:p>
            <a:endParaRPr lang="en-US" altLang="ja-JP" dirty="0"/>
          </a:p>
          <a:p>
            <a:pPr lvl="0"/>
            <a:r>
              <a:rPr lang="ja-JP" altLang="en-US" b="1" dirty="0"/>
              <a:t>クリック！（４つ目が表示）</a:t>
            </a:r>
            <a:endParaRPr lang="en-US" altLang="ja-JP" b="1" dirty="0"/>
          </a:p>
          <a:p>
            <a:r>
              <a:rPr lang="ja-JP" altLang="en-US" dirty="0"/>
              <a:t>各地区では、指定校に対し「推薦者は</a:t>
            </a:r>
            <a:r>
              <a:rPr lang="en-US" altLang="ja-JP" dirty="0"/>
              <a:t>1</a:t>
            </a:r>
            <a:r>
              <a:rPr lang="ja-JP" altLang="en-US" dirty="0"/>
              <a:t>カ国に偏らないように」といった要望を出し、多様な国から採用できるよう工夫しています。</a:t>
            </a:r>
            <a:br>
              <a:rPr lang="ja-JP" altLang="en-US" dirty="0"/>
            </a:br>
            <a:r>
              <a:rPr lang="ja-JP" altLang="en-US" dirty="0"/>
              <a:t>また、選考においては優秀性を重視しつつ、同じ中国出身でも内モンゴル自治区など多様な地域から選ばれるよう配慮しています。</a:t>
            </a:r>
            <a:endParaRPr lang="en-US" altLang="ja-JP" dirty="0"/>
          </a:p>
          <a:p>
            <a:r>
              <a:rPr lang="ja-JP" altLang="en-US" dirty="0"/>
              <a:t>このように、一つの国に偏ることなく、様々な国の留学生を支援できるように各地区共に努めております。</a:t>
            </a:r>
            <a:endParaRPr lang="en-US" altLang="ja-JP" dirty="0"/>
          </a:p>
        </p:txBody>
      </p:sp>
      <p:sp>
        <p:nvSpPr>
          <p:cNvPr id="4" name="スライド番号プレースホルダー 3">
            <a:extLst>
              <a:ext uri="{FF2B5EF4-FFF2-40B4-BE49-F238E27FC236}">
                <a16:creationId xmlns:a16="http://schemas.microsoft.com/office/drawing/2014/main" id="{23E36805-B663-729D-E378-572CE50CA7A3}"/>
              </a:ext>
            </a:extLst>
          </p:cNvPr>
          <p:cNvSpPr>
            <a:spLocks noGrp="1"/>
          </p:cNvSpPr>
          <p:nvPr>
            <p:ph type="sldNum" sz="quarter" idx="5"/>
          </p:nvPr>
        </p:nvSpPr>
        <p:spPr/>
        <p:txBody>
          <a:bodyPr/>
          <a:lstStyle/>
          <a:p>
            <a:fld id="{F8505084-C8FE-4CFE-8751-3A1553B02A56}" type="slidenum">
              <a:rPr kumimoji="1" lang="ja-JP" altLang="en-US" smtClean="0"/>
              <a:t>8</a:t>
            </a:fld>
            <a:endParaRPr kumimoji="1" lang="ja-JP" altLang="en-US"/>
          </a:p>
        </p:txBody>
      </p:sp>
      <p:sp>
        <p:nvSpPr>
          <p:cNvPr id="5" name="ヘッダー プレースホルダー 4">
            <a:extLst>
              <a:ext uri="{FF2B5EF4-FFF2-40B4-BE49-F238E27FC236}">
                <a16:creationId xmlns:a16="http://schemas.microsoft.com/office/drawing/2014/main" id="{5C7F5C8A-7FDB-41EA-FBF1-5744A0D93B1C}"/>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00245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0850" y="511175"/>
            <a:ext cx="5962650" cy="3354388"/>
          </a:xfrm>
        </p:spPr>
      </p:sp>
      <p:sp>
        <p:nvSpPr>
          <p:cNvPr id="3" name="ノート プレースホルダー 2"/>
          <p:cNvSpPr>
            <a:spLocks noGrp="1"/>
          </p:cNvSpPr>
          <p:nvPr>
            <p:ph type="body" idx="1"/>
          </p:nvPr>
        </p:nvSpPr>
        <p:spPr/>
        <p:txBody>
          <a:bodyPr/>
          <a:lstStyle/>
          <a:p>
            <a:pPr defTabSz="922196"/>
            <a:r>
              <a:rPr lang="ja-JP" altLang="en-US" dirty="0">
                <a:latin typeface="+mn-lt"/>
              </a:rPr>
              <a:t>★豆</a:t>
            </a:r>
            <a:r>
              <a:rPr lang="ja-JP" altLang="en-US" b="0" dirty="0">
                <a:latin typeface="+mn-lt"/>
              </a:rPr>
              <a:t>辞典</a:t>
            </a:r>
            <a:r>
              <a:rPr lang="en-US" altLang="ja-JP" b="0" dirty="0">
                <a:latin typeface="+mn-lt"/>
              </a:rPr>
              <a:t>p12</a:t>
            </a:r>
          </a:p>
          <a:p>
            <a:r>
              <a:rPr kumimoji="1" lang="en-US" altLang="ja-JP" dirty="0">
                <a:latin typeface="+mn-lt"/>
              </a:rPr>
              <a:t>※</a:t>
            </a:r>
            <a:r>
              <a:rPr kumimoji="1" lang="ja-JP" altLang="en-US" dirty="0">
                <a:latin typeface="+mn-lt"/>
              </a:rPr>
              <a:t>自動的に、採用基準項目が黄色く強調されます</a:t>
            </a:r>
            <a:endParaRPr kumimoji="1" lang="en-US" altLang="ja-JP" dirty="0">
              <a:latin typeface="+mn-lt"/>
            </a:endParaRPr>
          </a:p>
          <a:p>
            <a:endParaRPr kumimoji="1" lang="en-US" altLang="ja-JP" dirty="0">
              <a:latin typeface="+mn-lt"/>
            </a:endParaRPr>
          </a:p>
          <a:p>
            <a:pPr defTabSz="922196">
              <a:defRPr/>
            </a:pPr>
            <a:r>
              <a:rPr kumimoji="1" lang="ja-JP" altLang="en-US" dirty="0">
                <a:latin typeface="+mn-lt"/>
              </a:rPr>
              <a:t>さて、米山奨学生の採用は、全国統一の基準があります。</a:t>
            </a:r>
            <a:endParaRPr kumimoji="1" lang="en-US" altLang="ja-JP" dirty="0">
              <a:latin typeface="+mn-lt"/>
            </a:endParaRPr>
          </a:p>
          <a:p>
            <a:endParaRPr kumimoji="1" lang="en-US" altLang="ja-JP" dirty="0">
              <a:latin typeface="+mn-lt"/>
            </a:endParaRPr>
          </a:p>
          <a:p>
            <a:r>
              <a:rPr kumimoji="1" lang="ja-JP" altLang="en-US" dirty="0">
                <a:latin typeface="+mn-lt"/>
              </a:rPr>
              <a:t>「将来の目標・留学の目的がきちんとしているかどうか」</a:t>
            </a:r>
            <a:endParaRPr kumimoji="1" lang="en-US" altLang="ja-JP" dirty="0">
              <a:latin typeface="+mn-lt"/>
            </a:endParaRPr>
          </a:p>
          <a:p>
            <a:r>
              <a:rPr kumimoji="1" lang="ja-JP" altLang="en-US" dirty="0">
                <a:latin typeface="+mn-lt"/>
              </a:rPr>
              <a:t>「交流への熱意があるかどうか」</a:t>
            </a:r>
            <a:endParaRPr kumimoji="1" lang="en-US" altLang="ja-JP" dirty="0">
              <a:latin typeface="+mn-lt"/>
            </a:endParaRPr>
          </a:p>
          <a:p>
            <a:r>
              <a:rPr kumimoji="1" lang="ja-JP" altLang="en-US" dirty="0">
                <a:latin typeface="+mn-lt"/>
              </a:rPr>
              <a:t>「人柄の良さ」</a:t>
            </a:r>
            <a:endParaRPr kumimoji="1" lang="en-US" altLang="ja-JP" dirty="0">
              <a:latin typeface="+mn-lt"/>
            </a:endParaRPr>
          </a:p>
          <a:p>
            <a:r>
              <a:rPr kumimoji="1" lang="ja-JP" altLang="en-US" dirty="0">
                <a:latin typeface="+mn-lt"/>
              </a:rPr>
              <a:t>「コミュニケーション能力の高さ」</a:t>
            </a:r>
            <a:endParaRPr kumimoji="1" lang="en-US" altLang="ja-JP" dirty="0">
              <a:latin typeface="+mn-lt"/>
            </a:endParaRPr>
          </a:p>
          <a:p>
            <a:pPr defTabSz="922196">
              <a:defRPr/>
            </a:pPr>
            <a:br>
              <a:rPr lang="en-US" altLang="ja-JP" dirty="0">
                <a:latin typeface="+mn-lt"/>
              </a:rPr>
            </a:br>
            <a:r>
              <a:rPr lang="ja-JP" altLang="en-US" dirty="0">
                <a:latin typeface="+mn-lt"/>
              </a:rPr>
              <a:t>詳しい評価項目は公表していませんが、全国統一の評価</a:t>
            </a:r>
            <a:r>
              <a:rPr kumimoji="1" lang="ja-JP" altLang="en-US" dirty="0">
                <a:latin typeface="+mn-lt"/>
              </a:rPr>
              <a:t>項目を使って、各地区の選考委員会が面接選考をしています。もちろん、応募書類の審査もしています。</a:t>
            </a:r>
            <a:endParaRPr kumimoji="1" lang="en-US" altLang="ja-JP" dirty="0">
              <a:latin typeface="+mn-lt"/>
            </a:endParaRPr>
          </a:p>
          <a:p>
            <a:endParaRPr kumimoji="1" lang="en-US" altLang="ja-JP" dirty="0">
              <a:latin typeface="+mn-lt"/>
            </a:endParaRPr>
          </a:p>
          <a:p>
            <a:r>
              <a:rPr kumimoji="1" lang="ja-JP" altLang="en-US" dirty="0">
                <a:latin typeface="+mn-lt"/>
              </a:rPr>
              <a:t>ロータリー米山記念奨学会は</a:t>
            </a:r>
            <a:r>
              <a:rPr kumimoji="1" lang="en-US" altLang="ja-JP" dirty="0">
                <a:latin typeface="+mn-lt"/>
              </a:rPr>
              <a:t>2012</a:t>
            </a:r>
            <a:r>
              <a:rPr kumimoji="1" lang="ja-JP" altLang="en-US" dirty="0">
                <a:latin typeface="+mn-lt"/>
              </a:rPr>
              <a:t>年に公益財団法人となり、より一層の公平性・透明性を確保するため、このように全地区共通の選考基準で選考をしています。</a:t>
            </a:r>
            <a:endParaRPr kumimoji="1" lang="en-US" altLang="ja-JP" dirty="0">
              <a:latin typeface="+mn-lt"/>
            </a:endParaRPr>
          </a:p>
          <a:p>
            <a:pPr defTabSz="922196">
              <a:defRPr/>
            </a:pPr>
            <a:endParaRPr kumimoji="1" lang="en-US" altLang="ja-JP" dirty="0">
              <a:latin typeface="+mn-lt"/>
            </a:endParaRPr>
          </a:p>
          <a:p>
            <a:pPr marL="0" marR="0" lvl="0" indent="0" algn="l" defTabSz="922196" rtl="0" eaLnBrk="1" fontAlgn="auto" latinLnBrk="0" hangingPunct="1">
              <a:lnSpc>
                <a:spcPct val="100000"/>
              </a:lnSpc>
              <a:spcBef>
                <a:spcPts val="0"/>
              </a:spcBef>
              <a:spcAft>
                <a:spcPts val="0"/>
              </a:spcAft>
              <a:buClrTx/>
              <a:buSzTx/>
              <a:buFontTx/>
              <a:buNone/>
              <a:tabLst/>
              <a:defRPr/>
            </a:pPr>
            <a:r>
              <a:rPr kumimoji="1" lang="ja-JP" altLang="en-US" b="1" dirty="0">
                <a:latin typeface="+mn-lt"/>
              </a:rPr>
              <a:t>クリック！</a:t>
            </a:r>
            <a:r>
              <a:rPr kumimoji="1" lang="ja-JP" altLang="en-US" dirty="0">
                <a:latin typeface="+mn-lt"/>
              </a:rPr>
              <a:t>（＋「地区裁量」が表示されます）</a:t>
            </a:r>
            <a:endParaRPr kumimoji="1" lang="en-US" altLang="ja-JP" dirty="0">
              <a:latin typeface="+mn-lt"/>
            </a:endParaRPr>
          </a:p>
          <a:p>
            <a:pPr defTabSz="922196">
              <a:defRPr/>
            </a:pPr>
            <a:endParaRPr kumimoji="1" lang="en-US" altLang="ja-JP" dirty="0">
              <a:latin typeface="+mn-lt"/>
            </a:endParaRPr>
          </a:p>
          <a:p>
            <a:pPr defTabSz="922196">
              <a:defRPr/>
            </a:pPr>
            <a:r>
              <a:rPr kumimoji="1" lang="ja-JP" altLang="en-US" dirty="0">
                <a:latin typeface="+mn-lt"/>
              </a:rPr>
              <a:t>そのうえで、例えば「国籍や県別割合の調整」「地区独自に実施するグループディスカッションの評価」など、地区の裁量を加えて良いことになっています。</a:t>
            </a:r>
            <a:endParaRPr kumimoji="1" lang="en-US" altLang="ja-JP" dirty="0">
              <a:latin typeface="+mn-lt"/>
            </a:endParaRPr>
          </a:p>
          <a:p>
            <a:endParaRPr kumimoji="1" lang="en-US" altLang="ja-JP" dirty="0">
              <a:latin typeface="+mn-lt"/>
            </a:endParaRPr>
          </a:p>
          <a:p>
            <a:r>
              <a:rPr kumimoji="1" lang="ja-JP" altLang="en-US" dirty="0">
                <a:latin typeface="+mn-lt"/>
              </a:rPr>
              <a:t>米山奨学金はお金に困っている留学生の経済支援ではありません。</a:t>
            </a:r>
          </a:p>
          <a:p>
            <a:r>
              <a:rPr kumimoji="1" lang="ja-JP" altLang="en-US" dirty="0">
                <a:latin typeface="+mn-lt"/>
              </a:rPr>
              <a:t>珍しい国だから、生活に困っているから、あるいは、学校の成績が優秀だから･･･。ただそれだけでは米山奨学生に合格しないのです。</a:t>
            </a:r>
            <a:endParaRPr kumimoji="1" lang="en-US" altLang="ja-JP" dirty="0">
              <a:latin typeface="+mn-lt"/>
            </a:endParaRPr>
          </a:p>
          <a:p>
            <a:r>
              <a:rPr lang="ja-JP" altLang="en-US" dirty="0">
                <a:latin typeface="+mn-lt"/>
              </a:rPr>
              <a:t>将来、日本と世界とを結ぶ架け橋となって国際社会で活躍し、ロータリーの良き理解者となる人材を育てる事業なのです。</a:t>
            </a:r>
            <a:endParaRPr kumimoji="1" lang="ja-JP" altLang="en-US" dirty="0">
              <a:latin typeface="+mn-lt"/>
            </a:endParaRPr>
          </a:p>
          <a:p>
            <a:endParaRPr kumimoji="1" lang="ja-JP" altLang="en-US" dirty="0">
              <a:latin typeface="+mn-l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8505084-C8FE-4CFE-8751-3A1553B02A56}" type="slidenum">
              <a:rPr kumimoji="1" lang="ja-JP" altLang="en-US" smtClean="0"/>
              <a:t>9</a:t>
            </a:fld>
            <a:endParaRPr kumimoji="1" lang="ja-JP" altLang="en-US"/>
          </a:p>
        </p:txBody>
      </p:sp>
      <p:sp>
        <p:nvSpPr>
          <p:cNvPr id="5" name="ヘッダー プレースホルダー 4">
            <a:extLst>
              <a:ext uri="{FF2B5EF4-FFF2-40B4-BE49-F238E27FC236}">
                <a16:creationId xmlns:a16="http://schemas.microsoft.com/office/drawing/2014/main" id="{253DFD99-2F70-C609-5F7C-D7D1512475B8}"/>
              </a:ext>
            </a:extLst>
          </p:cNvPr>
          <p:cNvSpPr>
            <a:spLocks noGrp="1"/>
          </p:cNvSpPr>
          <p:nvPr>
            <p:ph type="hdr" sz="quarter"/>
          </p:nvPr>
        </p:nvSpPr>
        <p:spPr/>
        <p:txBody>
          <a:bodyPr/>
          <a:lstStyle/>
          <a:p>
            <a:r>
              <a:rPr kumimoji="1" lang="en-US" altLang="ja-JP"/>
              <a:t>2025-26</a:t>
            </a:r>
            <a:r>
              <a:rPr kumimoji="1" lang="ja-JP" altLang="en-US"/>
              <a:t>年度豆辞典</a:t>
            </a:r>
            <a:r>
              <a:rPr kumimoji="1" lang="en-US" altLang="ja-JP"/>
              <a:t>PPT</a:t>
            </a:r>
            <a:endParaRPr kumimoji="1" lang="ja-JP" altLang="en-US"/>
          </a:p>
        </p:txBody>
      </p:sp>
    </p:spTree>
    <p:extLst>
      <p:ext uri="{BB962C8B-B14F-4D97-AF65-F5344CB8AC3E}">
        <p14:creationId xmlns:p14="http://schemas.microsoft.com/office/powerpoint/2010/main" val="310866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a:p>
        </p:txBody>
      </p:sp>
      <p:sp>
        <p:nvSpPr>
          <p:cNvPr id="11" name="フリーフォーム: 図形 10">
            <a:extLst>
              <a:ext uri="{FF2B5EF4-FFF2-40B4-BE49-F238E27FC236}">
                <a16:creationId xmlns:a16="http://schemas.microsoft.com/office/drawing/2014/main" id="{B1AFB1E1-188D-9EC0-462C-50ABA1428374}"/>
              </a:ext>
            </a:extLst>
          </p:cNvPr>
          <p:cNvSpPr/>
          <p:nvPr userDrawn="1"/>
        </p:nvSpPr>
        <p:spPr>
          <a:xfrm flipV="1">
            <a:off x="499401" y="0"/>
            <a:ext cx="856309" cy="420762"/>
          </a:xfrm>
          <a:custGeom>
            <a:avLst/>
            <a:gdLst>
              <a:gd name="connsiteX0" fmla="*/ 428155 w 856309"/>
              <a:gd name="connsiteY0" fmla="*/ 0 h 420762"/>
              <a:gd name="connsiteX1" fmla="*/ 848423 w 856309"/>
              <a:gd name="connsiteY1" fmla="*/ 342528 h 420762"/>
              <a:gd name="connsiteX2" fmla="*/ 856309 w 856309"/>
              <a:gd name="connsiteY2" fmla="*/ 420762 h 420762"/>
              <a:gd name="connsiteX3" fmla="*/ 0 w 856309"/>
              <a:gd name="connsiteY3" fmla="*/ 420762 h 420762"/>
              <a:gd name="connsiteX4" fmla="*/ 7886 w 856309"/>
              <a:gd name="connsiteY4" fmla="*/ 342528 h 420762"/>
              <a:gd name="connsiteX5" fmla="*/ 428155 w 856309"/>
              <a:gd name="connsiteY5" fmla="*/ 0 h 42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309" h="420762">
                <a:moveTo>
                  <a:pt x="428155" y="0"/>
                </a:moveTo>
                <a:cubicBezTo>
                  <a:pt x="635461" y="0"/>
                  <a:pt x="808422" y="147047"/>
                  <a:pt x="848423" y="342528"/>
                </a:cubicBezTo>
                <a:lnTo>
                  <a:pt x="856309" y="420762"/>
                </a:lnTo>
                <a:lnTo>
                  <a:pt x="0" y="420762"/>
                </a:lnTo>
                <a:lnTo>
                  <a:pt x="7886" y="342528"/>
                </a:lnTo>
                <a:cubicBezTo>
                  <a:pt x="47887" y="147047"/>
                  <a:pt x="220848" y="0"/>
                  <a:pt x="428155" y="0"/>
                </a:cubicBezTo>
                <a:close/>
              </a:path>
            </a:pathLst>
          </a:custGeom>
          <a:solidFill>
            <a:srgbClr val="145D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フリーフォーム: 図形 20">
            <a:extLst>
              <a:ext uri="{FF2B5EF4-FFF2-40B4-BE49-F238E27FC236}">
                <a16:creationId xmlns:a16="http://schemas.microsoft.com/office/drawing/2014/main" id="{2D573760-CC1E-A91E-0B6C-054B01FD7F9A}"/>
              </a:ext>
            </a:extLst>
          </p:cNvPr>
          <p:cNvSpPr/>
          <p:nvPr userDrawn="1"/>
        </p:nvSpPr>
        <p:spPr>
          <a:xfrm>
            <a:off x="5638800" y="4876800"/>
            <a:ext cx="6553200" cy="1991892"/>
          </a:xfrm>
          <a:custGeom>
            <a:avLst/>
            <a:gdLst>
              <a:gd name="connsiteX0" fmla="*/ 3831236 w 6553200"/>
              <a:gd name="connsiteY0" fmla="*/ 0 h 1991892"/>
              <a:gd name="connsiteX1" fmla="*/ 6528812 w 6553200"/>
              <a:gd name="connsiteY1" fmla="*/ 850776 h 1991892"/>
              <a:gd name="connsiteX2" fmla="*/ 6553200 w 6553200"/>
              <a:gd name="connsiteY2" fmla="*/ 868900 h 1991892"/>
              <a:gd name="connsiteX3" fmla="*/ 6553200 w 6553200"/>
              <a:gd name="connsiteY3" fmla="*/ 1991892 h 1991892"/>
              <a:gd name="connsiteX4" fmla="*/ 0 w 6553200"/>
              <a:gd name="connsiteY4" fmla="*/ 1991892 h 1991892"/>
              <a:gd name="connsiteX5" fmla="*/ 0 w 6553200"/>
              <a:gd name="connsiteY5" fmla="*/ 1983948 h 1991892"/>
              <a:gd name="connsiteX6" fmla="*/ 204637 w 6553200"/>
              <a:gd name="connsiteY6" fmla="*/ 1710291 h 1991892"/>
              <a:gd name="connsiteX7" fmla="*/ 3831236 w 6553200"/>
              <a:gd name="connsiteY7" fmla="*/ 0 h 19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3200" h="1991892">
                <a:moveTo>
                  <a:pt x="3831236" y="0"/>
                </a:moveTo>
                <a:cubicBezTo>
                  <a:pt x="4835018" y="0"/>
                  <a:pt x="5765299" y="314682"/>
                  <a:pt x="6528812" y="850776"/>
                </a:cubicBezTo>
                <a:lnTo>
                  <a:pt x="6553200" y="868900"/>
                </a:lnTo>
                <a:lnTo>
                  <a:pt x="6553200" y="1991892"/>
                </a:lnTo>
                <a:lnTo>
                  <a:pt x="0" y="1991892"/>
                </a:lnTo>
                <a:lnTo>
                  <a:pt x="0" y="1983948"/>
                </a:lnTo>
                <a:lnTo>
                  <a:pt x="204637" y="1710291"/>
                </a:lnTo>
                <a:cubicBezTo>
                  <a:pt x="1066649" y="665773"/>
                  <a:pt x="2371191" y="0"/>
                  <a:pt x="3831236" y="0"/>
                </a:cubicBezTo>
                <a:close/>
              </a:path>
            </a:pathLst>
          </a:custGeom>
          <a:solidFill>
            <a:srgbClr val="145D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9" name="フリーフォーム: 図形 28">
            <a:extLst>
              <a:ext uri="{FF2B5EF4-FFF2-40B4-BE49-F238E27FC236}">
                <a16:creationId xmlns:a16="http://schemas.microsoft.com/office/drawing/2014/main" id="{A7FFA1B8-AAB2-C895-34C1-200DA02BEFFC}"/>
              </a:ext>
            </a:extLst>
          </p:cNvPr>
          <p:cNvSpPr/>
          <p:nvPr userDrawn="1"/>
        </p:nvSpPr>
        <p:spPr>
          <a:xfrm>
            <a:off x="4100" y="5595323"/>
            <a:ext cx="1200124" cy="1306241"/>
          </a:xfrm>
          <a:custGeom>
            <a:avLst/>
            <a:gdLst>
              <a:gd name="connsiteX0" fmla="*/ 0 w 1200124"/>
              <a:gd name="connsiteY0" fmla="*/ 0 h 1306241"/>
              <a:gd name="connsiteX1" fmla="*/ 82259 w 1200124"/>
              <a:gd name="connsiteY1" fmla="*/ 4154 h 1306241"/>
              <a:gd name="connsiteX2" fmla="*/ 1200124 w 1200124"/>
              <a:gd name="connsiteY2" fmla="*/ 1242902 h 1306241"/>
              <a:gd name="connsiteX3" fmla="*/ 1196926 w 1200124"/>
              <a:gd name="connsiteY3" fmla="*/ 1306241 h 1306241"/>
              <a:gd name="connsiteX4" fmla="*/ 0 w 1200124"/>
              <a:gd name="connsiteY4" fmla="*/ 1306241 h 1306241"/>
              <a:gd name="connsiteX5" fmla="*/ 0 w 1200124"/>
              <a:gd name="connsiteY5" fmla="*/ 0 h 130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24" h="1306241">
                <a:moveTo>
                  <a:pt x="0" y="0"/>
                </a:moveTo>
                <a:lnTo>
                  <a:pt x="82259" y="4154"/>
                </a:lnTo>
                <a:cubicBezTo>
                  <a:pt x="710149" y="67919"/>
                  <a:pt x="1200124" y="598189"/>
                  <a:pt x="1200124" y="1242902"/>
                </a:cubicBezTo>
                <a:lnTo>
                  <a:pt x="1196926" y="1306241"/>
                </a:lnTo>
                <a:lnTo>
                  <a:pt x="0" y="1306241"/>
                </a:lnTo>
                <a:lnTo>
                  <a:pt x="0" y="0"/>
                </a:lnTo>
                <a:close/>
              </a:path>
            </a:pathLst>
          </a:custGeom>
          <a:solidFill>
            <a:srgbClr val="145D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フリーフォーム: 図形 2">
            <a:extLst>
              <a:ext uri="{FF2B5EF4-FFF2-40B4-BE49-F238E27FC236}">
                <a16:creationId xmlns:a16="http://schemas.microsoft.com/office/drawing/2014/main" id="{9402D4B4-C663-BAD8-8EF0-4428EF43CECE}"/>
              </a:ext>
            </a:extLst>
          </p:cNvPr>
          <p:cNvSpPr/>
          <p:nvPr/>
        </p:nvSpPr>
        <p:spPr>
          <a:xfrm>
            <a:off x="-204700" y="8469"/>
            <a:ext cx="5249385" cy="6901565"/>
          </a:xfrm>
          <a:custGeom>
            <a:avLst/>
            <a:gdLst>
              <a:gd name="connsiteX0" fmla="*/ 0 w 5249385"/>
              <a:gd name="connsiteY0" fmla="*/ 0 h 6901565"/>
              <a:gd name="connsiteX1" fmla="*/ 3729012 w 5249385"/>
              <a:gd name="connsiteY1" fmla="*/ 0 h 6901565"/>
              <a:gd name="connsiteX2" fmla="*/ 3733377 w 5249385"/>
              <a:gd name="connsiteY2" fmla="*/ 3782 h 6901565"/>
              <a:gd name="connsiteX3" fmla="*/ 5249385 w 5249385"/>
              <a:gd name="connsiteY3" fmla="*/ 3429000 h 6901565"/>
              <a:gd name="connsiteX4" fmla="*/ 3733377 w 5249385"/>
              <a:gd name="connsiteY4" fmla="*/ 6854218 h 6901565"/>
              <a:gd name="connsiteX5" fmla="*/ 3678718 w 5249385"/>
              <a:gd name="connsiteY5" fmla="*/ 6901565 h 6901565"/>
              <a:gd name="connsiteX6" fmla="*/ 0 w 5249385"/>
              <a:gd name="connsiteY6" fmla="*/ 6901565 h 690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9385" h="6901565">
                <a:moveTo>
                  <a:pt x="0" y="0"/>
                </a:moveTo>
                <a:lnTo>
                  <a:pt x="3729012" y="0"/>
                </a:lnTo>
                <a:lnTo>
                  <a:pt x="3733377" y="3782"/>
                </a:lnTo>
                <a:cubicBezTo>
                  <a:pt x="4664694" y="850244"/>
                  <a:pt x="5249385" y="2071339"/>
                  <a:pt x="5249385" y="3429000"/>
                </a:cubicBezTo>
                <a:cubicBezTo>
                  <a:pt x="5249385" y="4786660"/>
                  <a:pt x="4664694" y="6007755"/>
                  <a:pt x="3733377" y="6854218"/>
                </a:cubicBezTo>
                <a:lnTo>
                  <a:pt x="3678718" y="6901565"/>
                </a:lnTo>
                <a:lnTo>
                  <a:pt x="0" y="6901565"/>
                </a:lnTo>
                <a:close/>
              </a:path>
            </a:pathLst>
          </a:custGeom>
          <a:solidFill>
            <a:srgbClr val="145DA0"/>
          </a:solidFill>
        </p:spPr>
        <p:txBody>
          <a:bodyPr wrap="square">
            <a:noAutofit/>
          </a:bodyPr>
          <a:lstStyle/>
          <a:p>
            <a:endParaRPr lang="ja-JP" altLang="en-US" sz="800"/>
          </a:p>
        </p:txBody>
      </p:sp>
      <p:sp>
        <p:nvSpPr>
          <p:cNvPr id="27" name="Slide Number Placeholder 5">
            <a:extLst>
              <a:ext uri="{FF2B5EF4-FFF2-40B4-BE49-F238E27FC236}">
                <a16:creationId xmlns:a16="http://schemas.microsoft.com/office/drawing/2014/main" id="{FACF49FD-B888-99C0-C1C4-42AE6FBCABC1}"/>
              </a:ext>
            </a:extLst>
          </p:cNvPr>
          <p:cNvSpPr>
            <a:spLocks noGrp="1"/>
          </p:cNvSpPr>
          <p:nvPr userDrawn="1">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28204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DFB9562F-00DA-C7AE-832B-75FE93BCCB27}"/>
              </a:ext>
            </a:extLst>
          </p:cNvPr>
          <p:cNvSpPr/>
          <p:nvPr/>
        </p:nvSpPr>
        <p:spPr>
          <a:xfrm>
            <a:off x="685801" y="703685"/>
            <a:ext cx="3573996" cy="1645195"/>
          </a:xfrm>
          <a:custGeom>
            <a:avLst/>
            <a:gdLst/>
            <a:ahLst/>
            <a:cxnLst/>
            <a:rect l="l" t="t" r="r" b="b"/>
            <a:pathLst>
              <a:path w="2106826" h="2113092">
                <a:moveTo>
                  <a:pt x="0" y="0"/>
                </a:moveTo>
                <a:lnTo>
                  <a:pt x="2106826" y="0"/>
                </a:lnTo>
                <a:lnTo>
                  <a:pt x="2106826" y="2113092"/>
                </a:lnTo>
                <a:lnTo>
                  <a:pt x="0" y="2113092"/>
                </a:lnTo>
                <a:close/>
              </a:path>
            </a:pathLst>
          </a:custGeom>
          <a:solidFill>
            <a:srgbClr val="145DA0">
              <a:alpha val="95686"/>
            </a:srgbClr>
          </a:solidFill>
          <a:ln cap="sq">
            <a:noFill/>
            <a:prstDash val="solid"/>
            <a:miter/>
          </a:ln>
        </p:spPr>
        <p:txBody>
          <a:bodyPr/>
          <a:lstStyle/>
          <a:p>
            <a:endParaRPr lang="ja-JP" altLang="en-US" sz="800" dirty="0"/>
          </a:p>
        </p:txBody>
      </p:sp>
      <p:sp>
        <p:nvSpPr>
          <p:cNvPr id="12" name="Freeform 17">
            <a:extLst>
              <a:ext uri="{FF2B5EF4-FFF2-40B4-BE49-F238E27FC236}">
                <a16:creationId xmlns:a16="http://schemas.microsoft.com/office/drawing/2014/main" id="{6D9EC9F8-C68C-8423-B700-6AC369CE6E56}"/>
              </a:ext>
            </a:extLst>
          </p:cNvPr>
          <p:cNvSpPr/>
          <p:nvPr userDrawn="1"/>
        </p:nvSpPr>
        <p:spPr>
          <a:xfrm>
            <a:off x="685801" y="2348880"/>
            <a:ext cx="3573996" cy="324035"/>
          </a:xfrm>
          <a:custGeom>
            <a:avLst/>
            <a:gdLst/>
            <a:ahLst/>
            <a:cxnLst/>
            <a:rect l="l" t="t" r="r" b="b"/>
            <a:pathLst>
              <a:path w="2106826" h="120127">
                <a:moveTo>
                  <a:pt x="0" y="0"/>
                </a:moveTo>
                <a:lnTo>
                  <a:pt x="2106826" y="0"/>
                </a:lnTo>
                <a:lnTo>
                  <a:pt x="2106826" y="120127"/>
                </a:lnTo>
                <a:lnTo>
                  <a:pt x="0" y="120127"/>
                </a:lnTo>
                <a:close/>
              </a:path>
            </a:pathLst>
          </a:custGeom>
          <a:solidFill>
            <a:srgbClr val="145DA0">
              <a:alpha val="48627"/>
            </a:srgbClr>
          </a:solidFill>
          <a:ln cap="sq">
            <a:noFill/>
            <a:prstDash val="solid"/>
            <a:miter/>
          </a:ln>
        </p:spPr>
        <p:txBody>
          <a:bodyPr/>
          <a:lstStyle/>
          <a:p>
            <a:endParaRPr lang="ja-JP" altLang="en-US" sz="800"/>
          </a:p>
        </p:txBody>
      </p:sp>
      <p:sp>
        <p:nvSpPr>
          <p:cNvPr id="5" name="フリーフォーム: 図形 4">
            <a:extLst>
              <a:ext uri="{FF2B5EF4-FFF2-40B4-BE49-F238E27FC236}">
                <a16:creationId xmlns:a16="http://schemas.microsoft.com/office/drawing/2014/main" id="{13410AE5-4897-86D0-2BE3-BBD00D860D0B}"/>
              </a:ext>
            </a:extLst>
          </p:cNvPr>
          <p:cNvSpPr/>
          <p:nvPr userDrawn="1"/>
        </p:nvSpPr>
        <p:spPr>
          <a:xfrm>
            <a:off x="10452478" y="5573306"/>
            <a:ext cx="1739522" cy="1284694"/>
          </a:xfrm>
          <a:custGeom>
            <a:avLst/>
            <a:gdLst>
              <a:gd name="connsiteX0" fmla="*/ 1739522 w 1739522"/>
              <a:gd name="connsiteY0" fmla="*/ 0 h 1284694"/>
              <a:gd name="connsiteX1" fmla="*/ 1739522 w 1739522"/>
              <a:gd name="connsiteY1" fmla="*/ 1284694 h 1284694"/>
              <a:gd name="connsiteX2" fmla="*/ 0 w 1739522"/>
              <a:gd name="connsiteY2" fmla="*/ 1284694 h 1284694"/>
              <a:gd name="connsiteX3" fmla="*/ 8884 w 1739522"/>
              <a:gd name="connsiteY3" fmla="*/ 1266253 h 1284694"/>
              <a:gd name="connsiteX4" fmla="*/ 1708682 w 1739522"/>
              <a:gd name="connsiteY4" fmla="*/ 4706 h 128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522" h="1284694">
                <a:moveTo>
                  <a:pt x="1739522" y="0"/>
                </a:moveTo>
                <a:lnTo>
                  <a:pt x="1739522" y="1284694"/>
                </a:lnTo>
                <a:lnTo>
                  <a:pt x="0" y="1284694"/>
                </a:lnTo>
                <a:lnTo>
                  <a:pt x="8884" y="1266253"/>
                </a:lnTo>
                <a:cubicBezTo>
                  <a:pt x="356357" y="626611"/>
                  <a:pt x="974011" y="155041"/>
                  <a:pt x="1708682" y="4706"/>
                </a:cubicBezTo>
                <a:close/>
              </a:path>
            </a:pathLst>
          </a:custGeom>
          <a:solidFill>
            <a:srgbClr val="145DA0">
              <a:alpha val="95686"/>
            </a:srgbClr>
          </a:solidFill>
          <a:ln cap="sq">
            <a:noFill/>
            <a:prstDash val="solid"/>
            <a:miter/>
          </a:ln>
        </p:spPr>
        <p:txBody>
          <a:bodyPr wrap="square">
            <a:noAutofit/>
          </a:bodyPr>
          <a:lstStyle/>
          <a:p>
            <a:endParaRPr lang="ja-JP" altLang="en-US" sz="800"/>
          </a:p>
        </p:txBody>
      </p:sp>
      <p:sp>
        <p:nvSpPr>
          <p:cNvPr id="20" name="Slide Number Placeholder 5">
            <a:extLst>
              <a:ext uri="{FF2B5EF4-FFF2-40B4-BE49-F238E27FC236}">
                <a16:creationId xmlns:a16="http://schemas.microsoft.com/office/drawing/2014/main" id="{48524BB5-85D0-1243-595B-F3C3B8129AF9}"/>
              </a:ext>
            </a:extLst>
          </p:cNvPr>
          <p:cNvSpPr>
            <a:spLocks noGrp="1"/>
          </p:cNvSpPr>
          <p:nvPr userDrawn="1">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
        <p:nvSpPr>
          <p:cNvPr id="3" name="フリーフォーム: 図形 2">
            <a:extLst>
              <a:ext uri="{FF2B5EF4-FFF2-40B4-BE49-F238E27FC236}">
                <a16:creationId xmlns:a16="http://schemas.microsoft.com/office/drawing/2014/main" id="{94227E2E-89F9-C270-7B3F-19EA8CC7AC2D}"/>
              </a:ext>
            </a:extLst>
          </p:cNvPr>
          <p:cNvSpPr/>
          <p:nvPr userDrawn="1"/>
        </p:nvSpPr>
        <p:spPr>
          <a:xfrm>
            <a:off x="0" y="1"/>
            <a:ext cx="1174442" cy="876133"/>
          </a:xfrm>
          <a:custGeom>
            <a:avLst/>
            <a:gdLst>
              <a:gd name="connsiteX0" fmla="*/ 0 w 1174442"/>
              <a:gd name="connsiteY0" fmla="*/ 0 h 876133"/>
              <a:gd name="connsiteX1" fmla="*/ 1174442 w 1174442"/>
              <a:gd name="connsiteY1" fmla="*/ 0 h 876133"/>
              <a:gd name="connsiteX2" fmla="*/ 1129576 w 1174442"/>
              <a:gd name="connsiteY2" fmla="*/ 73852 h 876133"/>
              <a:gd name="connsiteX3" fmla="*/ 79270 w 1174442"/>
              <a:gd name="connsiteY3" fmla="*/ 855751 h 876133"/>
              <a:gd name="connsiteX4" fmla="*/ 0 w 1174442"/>
              <a:gd name="connsiteY4" fmla="*/ 876133 h 876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42" h="876133">
                <a:moveTo>
                  <a:pt x="0" y="0"/>
                </a:moveTo>
                <a:lnTo>
                  <a:pt x="1174442" y="0"/>
                </a:lnTo>
                <a:lnTo>
                  <a:pt x="1129576" y="73852"/>
                </a:lnTo>
                <a:cubicBezTo>
                  <a:pt x="881152" y="441568"/>
                  <a:pt x="512135" y="721116"/>
                  <a:pt x="79270" y="855751"/>
                </a:cubicBezTo>
                <a:lnTo>
                  <a:pt x="0" y="876133"/>
                </a:lnTo>
                <a:close/>
              </a:path>
            </a:pathLst>
          </a:custGeom>
          <a:solidFill>
            <a:srgbClr val="145D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48524BB5-85D0-1243-595B-F3C3B8129AF9}"/>
              </a:ext>
            </a:extLst>
          </p:cNvPr>
          <p:cNvSpPr>
            <a:spLocks noGrp="1"/>
          </p:cNvSpPr>
          <p:nvPr>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
        <p:nvSpPr>
          <p:cNvPr id="2" name="フリーフォーム: 図形 1">
            <a:extLst>
              <a:ext uri="{FF2B5EF4-FFF2-40B4-BE49-F238E27FC236}">
                <a16:creationId xmlns:a16="http://schemas.microsoft.com/office/drawing/2014/main" id="{58B152B4-42B3-68B1-0F08-EBD5DD5D65BD}"/>
              </a:ext>
            </a:extLst>
          </p:cNvPr>
          <p:cNvSpPr/>
          <p:nvPr userDrawn="1"/>
        </p:nvSpPr>
        <p:spPr>
          <a:xfrm>
            <a:off x="10452478" y="5573306"/>
            <a:ext cx="1739522" cy="1284694"/>
          </a:xfrm>
          <a:custGeom>
            <a:avLst/>
            <a:gdLst>
              <a:gd name="connsiteX0" fmla="*/ 1739522 w 1739522"/>
              <a:gd name="connsiteY0" fmla="*/ 0 h 1284694"/>
              <a:gd name="connsiteX1" fmla="*/ 1739522 w 1739522"/>
              <a:gd name="connsiteY1" fmla="*/ 1284694 h 1284694"/>
              <a:gd name="connsiteX2" fmla="*/ 0 w 1739522"/>
              <a:gd name="connsiteY2" fmla="*/ 1284694 h 1284694"/>
              <a:gd name="connsiteX3" fmla="*/ 8884 w 1739522"/>
              <a:gd name="connsiteY3" fmla="*/ 1266253 h 1284694"/>
              <a:gd name="connsiteX4" fmla="*/ 1708682 w 1739522"/>
              <a:gd name="connsiteY4" fmla="*/ 4706 h 128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522" h="1284694">
                <a:moveTo>
                  <a:pt x="1739522" y="0"/>
                </a:moveTo>
                <a:lnTo>
                  <a:pt x="1739522" y="1284694"/>
                </a:lnTo>
                <a:lnTo>
                  <a:pt x="0" y="1284694"/>
                </a:lnTo>
                <a:lnTo>
                  <a:pt x="8884" y="1266253"/>
                </a:lnTo>
                <a:cubicBezTo>
                  <a:pt x="356357" y="626611"/>
                  <a:pt x="974011" y="155041"/>
                  <a:pt x="1708682" y="4706"/>
                </a:cubicBezTo>
                <a:close/>
              </a:path>
            </a:pathLst>
          </a:custGeom>
          <a:solidFill>
            <a:srgbClr val="145DA0">
              <a:alpha val="95686"/>
            </a:srgbClr>
          </a:solidFill>
          <a:ln cap="sq">
            <a:noFill/>
            <a:prstDash val="solid"/>
            <a:miter/>
          </a:ln>
        </p:spPr>
        <p:txBody>
          <a:bodyPr wrap="square">
            <a:noAutofit/>
          </a:bodyPr>
          <a:lstStyle/>
          <a:p>
            <a:endParaRPr lang="ja-JP" altLang="en-US" sz="800"/>
          </a:p>
        </p:txBody>
      </p:sp>
      <p:sp>
        <p:nvSpPr>
          <p:cNvPr id="3" name="フリーフォーム: 図形 2">
            <a:extLst>
              <a:ext uri="{FF2B5EF4-FFF2-40B4-BE49-F238E27FC236}">
                <a16:creationId xmlns:a16="http://schemas.microsoft.com/office/drawing/2014/main" id="{4BE5C8BA-AE47-362A-A1FE-E02A4D674B93}"/>
              </a:ext>
            </a:extLst>
          </p:cNvPr>
          <p:cNvSpPr/>
          <p:nvPr userDrawn="1"/>
        </p:nvSpPr>
        <p:spPr>
          <a:xfrm>
            <a:off x="0" y="1"/>
            <a:ext cx="1174442" cy="876133"/>
          </a:xfrm>
          <a:custGeom>
            <a:avLst/>
            <a:gdLst>
              <a:gd name="connsiteX0" fmla="*/ 0 w 1174442"/>
              <a:gd name="connsiteY0" fmla="*/ 0 h 876133"/>
              <a:gd name="connsiteX1" fmla="*/ 1174442 w 1174442"/>
              <a:gd name="connsiteY1" fmla="*/ 0 h 876133"/>
              <a:gd name="connsiteX2" fmla="*/ 1129576 w 1174442"/>
              <a:gd name="connsiteY2" fmla="*/ 73852 h 876133"/>
              <a:gd name="connsiteX3" fmla="*/ 79270 w 1174442"/>
              <a:gd name="connsiteY3" fmla="*/ 855751 h 876133"/>
              <a:gd name="connsiteX4" fmla="*/ 0 w 1174442"/>
              <a:gd name="connsiteY4" fmla="*/ 876133 h 876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42" h="876133">
                <a:moveTo>
                  <a:pt x="0" y="0"/>
                </a:moveTo>
                <a:lnTo>
                  <a:pt x="1174442" y="0"/>
                </a:lnTo>
                <a:lnTo>
                  <a:pt x="1129576" y="73852"/>
                </a:lnTo>
                <a:cubicBezTo>
                  <a:pt x="881152" y="441568"/>
                  <a:pt x="512135" y="721116"/>
                  <a:pt x="79270" y="855751"/>
                </a:cubicBezTo>
                <a:lnTo>
                  <a:pt x="0" y="876133"/>
                </a:lnTo>
                <a:close/>
              </a:path>
            </a:pathLst>
          </a:custGeom>
          <a:solidFill>
            <a:srgbClr val="145D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extLst>
      <p:ext uri="{BB962C8B-B14F-4D97-AF65-F5344CB8AC3E}">
        <p14:creationId xmlns:p14="http://schemas.microsoft.com/office/powerpoint/2010/main" val="2440468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48524BB5-85D0-1243-595B-F3C3B8129AF9}"/>
              </a:ext>
            </a:extLst>
          </p:cNvPr>
          <p:cNvSpPr>
            <a:spLocks noGrp="1"/>
          </p:cNvSpPr>
          <p:nvPr>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
        <p:nvSpPr>
          <p:cNvPr id="2" name="フリーフォーム: 図形 1">
            <a:extLst>
              <a:ext uri="{FF2B5EF4-FFF2-40B4-BE49-F238E27FC236}">
                <a16:creationId xmlns:a16="http://schemas.microsoft.com/office/drawing/2014/main" id="{9EDF269F-DE53-C66B-866D-DFE2C59013CC}"/>
              </a:ext>
            </a:extLst>
          </p:cNvPr>
          <p:cNvSpPr/>
          <p:nvPr userDrawn="1"/>
        </p:nvSpPr>
        <p:spPr>
          <a:xfrm>
            <a:off x="0" y="1"/>
            <a:ext cx="1174442" cy="876133"/>
          </a:xfrm>
          <a:custGeom>
            <a:avLst/>
            <a:gdLst>
              <a:gd name="connsiteX0" fmla="*/ 0 w 1174442"/>
              <a:gd name="connsiteY0" fmla="*/ 0 h 876133"/>
              <a:gd name="connsiteX1" fmla="*/ 1174442 w 1174442"/>
              <a:gd name="connsiteY1" fmla="*/ 0 h 876133"/>
              <a:gd name="connsiteX2" fmla="*/ 1129576 w 1174442"/>
              <a:gd name="connsiteY2" fmla="*/ 73852 h 876133"/>
              <a:gd name="connsiteX3" fmla="*/ 79270 w 1174442"/>
              <a:gd name="connsiteY3" fmla="*/ 855751 h 876133"/>
              <a:gd name="connsiteX4" fmla="*/ 0 w 1174442"/>
              <a:gd name="connsiteY4" fmla="*/ 876133 h 876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42" h="876133">
                <a:moveTo>
                  <a:pt x="0" y="0"/>
                </a:moveTo>
                <a:lnTo>
                  <a:pt x="1174442" y="0"/>
                </a:lnTo>
                <a:lnTo>
                  <a:pt x="1129576" y="73852"/>
                </a:lnTo>
                <a:cubicBezTo>
                  <a:pt x="881152" y="441568"/>
                  <a:pt x="512135" y="721116"/>
                  <a:pt x="79270" y="855751"/>
                </a:cubicBezTo>
                <a:lnTo>
                  <a:pt x="0" y="876133"/>
                </a:lnTo>
                <a:close/>
              </a:path>
            </a:pathLst>
          </a:custGeom>
          <a:solidFill>
            <a:srgbClr val="145D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extLst>
      <p:ext uri="{BB962C8B-B14F-4D97-AF65-F5344CB8AC3E}">
        <p14:creationId xmlns:p14="http://schemas.microsoft.com/office/powerpoint/2010/main" val="339030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8" name="Group 33">
            <a:extLst>
              <a:ext uri="{FF2B5EF4-FFF2-40B4-BE49-F238E27FC236}">
                <a16:creationId xmlns:a16="http://schemas.microsoft.com/office/drawing/2014/main" id="{E387F722-70D4-BFD1-90DE-CC9CEE3A759D}"/>
              </a:ext>
            </a:extLst>
          </p:cNvPr>
          <p:cNvGrpSpPr/>
          <p:nvPr userDrawn="1"/>
        </p:nvGrpSpPr>
        <p:grpSpPr>
          <a:xfrm>
            <a:off x="-1177663" y="6226784"/>
            <a:ext cx="14547325" cy="631217"/>
            <a:chOff x="0" y="0"/>
            <a:chExt cx="6110362" cy="265132"/>
          </a:xfrm>
        </p:grpSpPr>
        <p:sp>
          <p:nvSpPr>
            <p:cNvPr id="9" name="Freeform 34">
              <a:extLst>
                <a:ext uri="{FF2B5EF4-FFF2-40B4-BE49-F238E27FC236}">
                  <a16:creationId xmlns:a16="http://schemas.microsoft.com/office/drawing/2014/main" id="{91126C49-997D-BD67-4121-AF9213483A32}"/>
                </a:ext>
              </a:extLst>
            </p:cNvPr>
            <p:cNvSpPr/>
            <p:nvPr/>
          </p:nvSpPr>
          <p:spPr>
            <a:xfrm>
              <a:off x="0" y="0"/>
              <a:ext cx="6110362" cy="265132"/>
            </a:xfrm>
            <a:custGeom>
              <a:avLst/>
              <a:gdLst/>
              <a:ahLst/>
              <a:cxnLst/>
              <a:rect l="l" t="t" r="r" b="b"/>
              <a:pathLst>
                <a:path w="6110362" h="265132">
                  <a:moveTo>
                    <a:pt x="0" y="0"/>
                  </a:moveTo>
                  <a:lnTo>
                    <a:pt x="6110362" y="0"/>
                  </a:lnTo>
                  <a:lnTo>
                    <a:pt x="6110362" y="265132"/>
                  </a:lnTo>
                  <a:lnTo>
                    <a:pt x="0" y="265132"/>
                  </a:lnTo>
                  <a:close/>
                </a:path>
              </a:pathLst>
            </a:custGeom>
            <a:solidFill>
              <a:srgbClr val="145DA0"/>
            </a:solidFill>
            <a:ln cap="sq">
              <a:noFill/>
              <a:prstDash val="solid"/>
              <a:miter/>
            </a:ln>
          </p:spPr>
          <p:txBody>
            <a:bodyPr/>
            <a:lstStyle/>
            <a:p>
              <a:endParaRPr lang="ja-JP" altLang="en-US" sz="800"/>
            </a:p>
          </p:txBody>
        </p:sp>
        <p:sp>
          <p:nvSpPr>
            <p:cNvPr id="10" name="TextBox 35">
              <a:extLst>
                <a:ext uri="{FF2B5EF4-FFF2-40B4-BE49-F238E27FC236}">
                  <a16:creationId xmlns:a16="http://schemas.microsoft.com/office/drawing/2014/main" id="{29C1DF3A-AE74-6AA3-3F37-DF8D4B1E9F6A}"/>
                </a:ext>
              </a:extLst>
            </p:cNvPr>
            <p:cNvSpPr txBox="1"/>
            <p:nvPr/>
          </p:nvSpPr>
          <p:spPr>
            <a:xfrm>
              <a:off x="0" y="-38100"/>
              <a:ext cx="6110362" cy="303232"/>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11" name="Group 36">
            <a:extLst>
              <a:ext uri="{FF2B5EF4-FFF2-40B4-BE49-F238E27FC236}">
                <a16:creationId xmlns:a16="http://schemas.microsoft.com/office/drawing/2014/main" id="{2745EB0C-203C-28C0-E6B9-87F862A36819}"/>
              </a:ext>
            </a:extLst>
          </p:cNvPr>
          <p:cNvGrpSpPr/>
          <p:nvPr userDrawn="1"/>
        </p:nvGrpSpPr>
        <p:grpSpPr>
          <a:xfrm>
            <a:off x="-1177663" y="-544051"/>
            <a:ext cx="14547325" cy="1175267"/>
            <a:chOff x="0" y="0"/>
            <a:chExt cx="6110362" cy="493651"/>
          </a:xfrm>
        </p:grpSpPr>
        <p:sp>
          <p:nvSpPr>
            <p:cNvPr id="12" name="Freeform 37">
              <a:extLst>
                <a:ext uri="{FF2B5EF4-FFF2-40B4-BE49-F238E27FC236}">
                  <a16:creationId xmlns:a16="http://schemas.microsoft.com/office/drawing/2014/main" id="{1733605F-1846-F090-412D-CF37222DB340}"/>
                </a:ext>
              </a:extLst>
            </p:cNvPr>
            <p:cNvSpPr/>
            <p:nvPr/>
          </p:nvSpPr>
          <p:spPr>
            <a:xfrm>
              <a:off x="0" y="0"/>
              <a:ext cx="6110362" cy="493651"/>
            </a:xfrm>
            <a:custGeom>
              <a:avLst/>
              <a:gdLst/>
              <a:ahLst/>
              <a:cxnLst/>
              <a:rect l="l" t="t" r="r" b="b"/>
              <a:pathLst>
                <a:path w="6110362" h="493651">
                  <a:moveTo>
                    <a:pt x="0" y="0"/>
                  </a:moveTo>
                  <a:lnTo>
                    <a:pt x="6110362" y="0"/>
                  </a:lnTo>
                  <a:lnTo>
                    <a:pt x="6110362" y="493651"/>
                  </a:lnTo>
                  <a:lnTo>
                    <a:pt x="0" y="493651"/>
                  </a:lnTo>
                  <a:close/>
                </a:path>
              </a:pathLst>
            </a:custGeom>
            <a:solidFill>
              <a:srgbClr val="145DA0"/>
            </a:solidFill>
            <a:ln cap="sq">
              <a:noFill/>
              <a:prstDash val="solid"/>
              <a:miter/>
            </a:ln>
          </p:spPr>
          <p:txBody>
            <a:bodyPr/>
            <a:lstStyle/>
            <a:p>
              <a:endParaRPr lang="ja-JP" altLang="en-US" sz="800"/>
            </a:p>
          </p:txBody>
        </p:sp>
        <p:sp>
          <p:nvSpPr>
            <p:cNvPr id="13" name="TextBox 38">
              <a:extLst>
                <a:ext uri="{FF2B5EF4-FFF2-40B4-BE49-F238E27FC236}">
                  <a16:creationId xmlns:a16="http://schemas.microsoft.com/office/drawing/2014/main" id="{30BD3E20-8A53-AE71-D702-3ADD3BB75840}"/>
                </a:ext>
              </a:extLst>
            </p:cNvPr>
            <p:cNvSpPr txBox="1"/>
            <p:nvPr/>
          </p:nvSpPr>
          <p:spPr>
            <a:xfrm>
              <a:off x="0" y="-38100"/>
              <a:ext cx="6110362" cy="531751"/>
            </a:xfrm>
            <a:prstGeom prst="rect">
              <a:avLst/>
            </a:prstGeom>
          </p:spPr>
          <p:txBody>
            <a:bodyPr lIns="33867" tIns="33867" rIns="33867" bIns="33867" rtlCol="0" anchor="ctr"/>
            <a:lstStyle/>
            <a:p>
              <a:pPr algn="ctr">
                <a:lnSpc>
                  <a:spcPts val="1773"/>
                </a:lnSpc>
                <a:spcBef>
                  <a:spcPct val="0"/>
                </a:spcBef>
              </a:pPr>
              <a:endParaRPr sz="800"/>
            </a:p>
          </p:txBody>
        </p:sp>
      </p:grpSp>
      <p:sp>
        <p:nvSpPr>
          <p:cNvPr id="14" name="Slide Number Placeholder 5">
            <a:extLst>
              <a:ext uri="{FF2B5EF4-FFF2-40B4-BE49-F238E27FC236}">
                <a16:creationId xmlns:a16="http://schemas.microsoft.com/office/drawing/2014/main" id="{FD805727-5ACB-686C-2DF8-4E68E55FBCD2}"/>
              </a:ext>
            </a:extLst>
          </p:cNvPr>
          <p:cNvSpPr>
            <a:spLocks noGrp="1"/>
          </p:cNvSpPr>
          <p:nvPr>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9F6FDB26-E23F-10E6-B132-7AFF6A9E05DE}"/>
              </a:ext>
            </a:extLst>
          </p:cNvPr>
          <p:cNvGrpSpPr/>
          <p:nvPr userDrawn="1"/>
        </p:nvGrpSpPr>
        <p:grpSpPr>
          <a:xfrm>
            <a:off x="164829" y="161530"/>
            <a:ext cx="11862343" cy="6534941"/>
            <a:chOff x="0" y="0"/>
            <a:chExt cx="4982580" cy="2744893"/>
          </a:xfrm>
        </p:grpSpPr>
        <p:sp>
          <p:nvSpPr>
            <p:cNvPr id="7" name="Freeform 3">
              <a:extLst>
                <a:ext uri="{FF2B5EF4-FFF2-40B4-BE49-F238E27FC236}">
                  <a16:creationId xmlns:a16="http://schemas.microsoft.com/office/drawing/2014/main" id="{650770E6-2EF2-1455-CFAD-D2391BA0137D}"/>
                </a:ext>
              </a:extLst>
            </p:cNvPr>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000000">
                <a:alpha val="0"/>
              </a:srgbClr>
            </a:solidFill>
            <a:ln w="228600" cap="sq">
              <a:solidFill>
                <a:srgbClr val="145DA0"/>
              </a:solidFill>
              <a:prstDash val="solid"/>
              <a:miter/>
            </a:ln>
          </p:spPr>
          <p:txBody>
            <a:bodyPr/>
            <a:lstStyle/>
            <a:p>
              <a:endParaRPr lang="ja-JP" altLang="en-US" sz="800"/>
            </a:p>
          </p:txBody>
        </p:sp>
        <p:sp>
          <p:nvSpPr>
            <p:cNvPr id="8" name="TextBox 4">
              <a:extLst>
                <a:ext uri="{FF2B5EF4-FFF2-40B4-BE49-F238E27FC236}">
                  <a16:creationId xmlns:a16="http://schemas.microsoft.com/office/drawing/2014/main" id="{B73E7ECE-3F34-D410-2B03-B669E5D3F970}"/>
                </a:ext>
              </a:extLst>
            </p:cNvPr>
            <p:cNvSpPr txBox="1"/>
            <p:nvPr/>
          </p:nvSpPr>
          <p:spPr>
            <a:xfrm>
              <a:off x="0" y="-38100"/>
              <a:ext cx="4982580" cy="2782993"/>
            </a:xfrm>
            <a:prstGeom prst="rect">
              <a:avLst/>
            </a:prstGeom>
          </p:spPr>
          <p:txBody>
            <a:bodyPr lIns="33867" tIns="33867" rIns="33867" bIns="33867" rtlCol="0" anchor="ctr"/>
            <a:lstStyle/>
            <a:p>
              <a:pPr algn="ctr">
                <a:lnSpc>
                  <a:spcPts val="1773"/>
                </a:lnSpc>
                <a:spcBef>
                  <a:spcPct val="0"/>
                </a:spcBef>
              </a:pPr>
              <a:endParaRPr sz="800"/>
            </a:p>
          </p:txBody>
        </p:sp>
      </p:grpSp>
      <p:sp>
        <p:nvSpPr>
          <p:cNvPr id="9" name="Slide Number Placeholder 5">
            <a:extLst>
              <a:ext uri="{FF2B5EF4-FFF2-40B4-BE49-F238E27FC236}">
                <a16:creationId xmlns:a16="http://schemas.microsoft.com/office/drawing/2014/main" id="{420BEB9F-9B9D-6B06-FE9B-3B9679E002EF}"/>
              </a:ext>
            </a:extLst>
          </p:cNvPr>
          <p:cNvSpPr>
            <a:spLocks noGrp="1"/>
          </p:cNvSpPr>
          <p:nvPr>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6277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pSp>
        <p:nvGrpSpPr>
          <p:cNvPr id="7" name="Group 15">
            <a:extLst>
              <a:ext uri="{FF2B5EF4-FFF2-40B4-BE49-F238E27FC236}">
                <a16:creationId xmlns:a16="http://schemas.microsoft.com/office/drawing/2014/main" id="{9E69CBB7-3255-4C1A-5E02-7A46AECE7DC5}"/>
              </a:ext>
            </a:extLst>
          </p:cNvPr>
          <p:cNvGrpSpPr/>
          <p:nvPr userDrawn="1"/>
        </p:nvGrpSpPr>
        <p:grpSpPr>
          <a:xfrm>
            <a:off x="8265941" y="1"/>
            <a:ext cx="3926059" cy="504639"/>
            <a:chOff x="0" y="0"/>
            <a:chExt cx="1551036" cy="199364"/>
          </a:xfrm>
        </p:grpSpPr>
        <p:sp>
          <p:nvSpPr>
            <p:cNvPr id="8" name="Freeform 16">
              <a:extLst>
                <a:ext uri="{FF2B5EF4-FFF2-40B4-BE49-F238E27FC236}">
                  <a16:creationId xmlns:a16="http://schemas.microsoft.com/office/drawing/2014/main" id="{769C0AC7-02E7-62BA-EEBD-BA3F93FF65C9}"/>
                </a:ext>
              </a:extLst>
            </p:cNvPr>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5B98BA"/>
            </a:solidFill>
            <a:ln cap="sq">
              <a:noFill/>
              <a:prstDash val="solid"/>
              <a:miter/>
            </a:ln>
          </p:spPr>
          <p:txBody>
            <a:bodyPr/>
            <a:lstStyle/>
            <a:p>
              <a:endParaRPr lang="ja-JP" altLang="en-US" sz="800"/>
            </a:p>
          </p:txBody>
        </p:sp>
        <p:sp>
          <p:nvSpPr>
            <p:cNvPr id="9" name="TextBox 17">
              <a:extLst>
                <a:ext uri="{FF2B5EF4-FFF2-40B4-BE49-F238E27FC236}">
                  <a16:creationId xmlns:a16="http://schemas.microsoft.com/office/drawing/2014/main" id="{A89504F9-3AB9-50F9-AE3A-54EC83B11510}"/>
                </a:ext>
              </a:extLst>
            </p:cNvPr>
            <p:cNvSpPr txBox="1"/>
            <p:nvPr/>
          </p:nvSpPr>
          <p:spPr>
            <a:xfrm>
              <a:off x="0" y="-38100"/>
              <a:ext cx="1551036" cy="237464"/>
            </a:xfrm>
            <a:prstGeom prst="rect">
              <a:avLst/>
            </a:prstGeom>
          </p:spPr>
          <p:txBody>
            <a:bodyPr lIns="33867" tIns="33867" rIns="33867" bIns="33867" rtlCol="0" anchor="ctr"/>
            <a:lstStyle/>
            <a:p>
              <a:pPr algn="ctr">
                <a:lnSpc>
                  <a:spcPts val="1773"/>
                </a:lnSpc>
              </a:pPr>
              <a:endParaRPr sz="800"/>
            </a:p>
          </p:txBody>
        </p:sp>
      </p:grpSp>
      <p:grpSp>
        <p:nvGrpSpPr>
          <p:cNvPr id="10" name="Group 18">
            <a:extLst>
              <a:ext uri="{FF2B5EF4-FFF2-40B4-BE49-F238E27FC236}">
                <a16:creationId xmlns:a16="http://schemas.microsoft.com/office/drawing/2014/main" id="{E9C8190D-82F4-F27B-DEAC-48675322D199}"/>
              </a:ext>
            </a:extLst>
          </p:cNvPr>
          <p:cNvGrpSpPr/>
          <p:nvPr userDrawn="1"/>
        </p:nvGrpSpPr>
        <p:grpSpPr>
          <a:xfrm>
            <a:off x="8265941" y="6353361"/>
            <a:ext cx="3926059" cy="504639"/>
            <a:chOff x="0" y="0"/>
            <a:chExt cx="1551036" cy="199364"/>
          </a:xfrm>
        </p:grpSpPr>
        <p:sp>
          <p:nvSpPr>
            <p:cNvPr id="11" name="Freeform 19">
              <a:extLst>
                <a:ext uri="{FF2B5EF4-FFF2-40B4-BE49-F238E27FC236}">
                  <a16:creationId xmlns:a16="http://schemas.microsoft.com/office/drawing/2014/main" id="{A9AE576C-F83B-6A57-F829-048DCC6B0575}"/>
                </a:ext>
              </a:extLst>
            </p:cNvPr>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5B98BA"/>
            </a:solidFill>
            <a:ln cap="sq">
              <a:noFill/>
              <a:prstDash val="solid"/>
              <a:miter/>
            </a:ln>
          </p:spPr>
          <p:txBody>
            <a:bodyPr/>
            <a:lstStyle/>
            <a:p>
              <a:endParaRPr lang="ja-JP" altLang="en-US" sz="800"/>
            </a:p>
          </p:txBody>
        </p:sp>
        <p:sp>
          <p:nvSpPr>
            <p:cNvPr id="12" name="TextBox 20">
              <a:extLst>
                <a:ext uri="{FF2B5EF4-FFF2-40B4-BE49-F238E27FC236}">
                  <a16:creationId xmlns:a16="http://schemas.microsoft.com/office/drawing/2014/main" id="{BCB208B7-1371-9C5F-0658-BC1925B36DD3}"/>
                </a:ext>
              </a:extLst>
            </p:cNvPr>
            <p:cNvSpPr txBox="1"/>
            <p:nvPr/>
          </p:nvSpPr>
          <p:spPr>
            <a:xfrm>
              <a:off x="0" y="-38100"/>
              <a:ext cx="1551036" cy="237464"/>
            </a:xfrm>
            <a:prstGeom prst="rect">
              <a:avLst/>
            </a:prstGeom>
          </p:spPr>
          <p:txBody>
            <a:bodyPr lIns="33867" tIns="33867" rIns="33867" bIns="33867" rtlCol="0" anchor="ctr"/>
            <a:lstStyle/>
            <a:p>
              <a:pPr algn="ctr">
                <a:lnSpc>
                  <a:spcPts val="1773"/>
                </a:lnSpc>
              </a:pPr>
              <a:endParaRPr sz="800"/>
            </a:p>
          </p:txBody>
        </p:sp>
      </p:grpSp>
      <p:sp>
        <p:nvSpPr>
          <p:cNvPr id="13" name="Slide Number Placeholder 5">
            <a:extLst>
              <a:ext uri="{FF2B5EF4-FFF2-40B4-BE49-F238E27FC236}">
                <a16:creationId xmlns:a16="http://schemas.microsoft.com/office/drawing/2014/main" id="{C52C6E73-1649-E2A5-BEC8-7F5568294FF4}"/>
              </a:ext>
            </a:extLst>
          </p:cNvPr>
          <p:cNvSpPr>
            <a:spLocks noGrp="1"/>
          </p:cNvSpPr>
          <p:nvPr>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フリーフォーム: 図形 1">
            <a:extLst>
              <a:ext uri="{FF2B5EF4-FFF2-40B4-BE49-F238E27FC236}">
                <a16:creationId xmlns:a16="http://schemas.microsoft.com/office/drawing/2014/main" id="{1A6CB7F7-5BBA-1E06-26DA-D8CABD2E44E1}"/>
              </a:ext>
            </a:extLst>
          </p:cNvPr>
          <p:cNvSpPr/>
          <p:nvPr userDrawn="1"/>
        </p:nvSpPr>
        <p:spPr>
          <a:xfrm flipH="1">
            <a:off x="6967295" y="8469"/>
            <a:ext cx="5249385" cy="6901565"/>
          </a:xfrm>
          <a:custGeom>
            <a:avLst/>
            <a:gdLst>
              <a:gd name="connsiteX0" fmla="*/ 0 w 5249385"/>
              <a:gd name="connsiteY0" fmla="*/ 0 h 6901565"/>
              <a:gd name="connsiteX1" fmla="*/ 3729012 w 5249385"/>
              <a:gd name="connsiteY1" fmla="*/ 0 h 6901565"/>
              <a:gd name="connsiteX2" fmla="*/ 3733377 w 5249385"/>
              <a:gd name="connsiteY2" fmla="*/ 3782 h 6901565"/>
              <a:gd name="connsiteX3" fmla="*/ 5249385 w 5249385"/>
              <a:gd name="connsiteY3" fmla="*/ 3429000 h 6901565"/>
              <a:gd name="connsiteX4" fmla="*/ 3733377 w 5249385"/>
              <a:gd name="connsiteY4" fmla="*/ 6854218 h 6901565"/>
              <a:gd name="connsiteX5" fmla="*/ 3678718 w 5249385"/>
              <a:gd name="connsiteY5" fmla="*/ 6901565 h 6901565"/>
              <a:gd name="connsiteX6" fmla="*/ 0 w 5249385"/>
              <a:gd name="connsiteY6" fmla="*/ 6901565 h 690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9385" h="6901565">
                <a:moveTo>
                  <a:pt x="0" y="0"/>
                </a:moveTo>
                <a:lnTo>
                  <a:pt x="3729012" y="0"/>
                </a:lnTo>
                <a:lnTo>
                  <a:pt x="3733377" y="3782"/>
                </a:lnTo>
                <a:cubicBezTo>
                  <a:pt x="4664694" y="850244"/>
                  <a:pt x="5249385" y="2071339"/>
                  <a:pt x="5249385" y="3429000"/>
                </a:cubicBezTo>
                <a:cubicBezTo>
                  <a:pt x="5249385" y="4786660"/>
                  <a:pt x="4664694" y="6007755"/>
                  <a:pt x="3733377" y="6854218"/>
                </a:cubicBezTo>
                <a:lnTo>
                  <a:pt x="3678718" y="6901565"/>
                </a:lnTo>
                <a:lnTo>
                  <a:pt x="0" y="6901565"/>
                </a:lnTo>
                <a:close/>
              </a:path>
            </a:pathLst>
          </a:custGeom>
          <a:solidFill>
            <a:srgbClr val="145DA0"/>
          </a:solidFill>
        </p:spPr>
        <p:txBody>
          <a:bodyPr wrap="square">
            <a:noAutofit/>
          </a:bodyPr>
          <a:lstStyle/>
          <a:p>
            <a:endParaRPr lang="ja-JP" altLang="en-US" sz="800"/>
          </a:p>
        </p:txBody>
      </p:sp>
      <p:sp>
        <p:nvSpPr>
          <p:cNvPr id="6" name="Slide Number Placeholder 5"/>
          <p:cNvSpPr>
            <a:spLocks noGrp="1"/>
          </p:cNvSpPr>
          <p:nvPr userDrawn="1">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a:p>
        </p:txBody>
      </p:sp>
      <p:sp>
        <p:nvSpPr>
          <p:cNvPr id="11" name="フリーフォーム: 図形 10">
            <a:extLst>
              <a:ext uri="{FF2B5EF4-FFF2-40B4-BE49-F238E27FC236}">
                <a16:creationId xmlns:a16="http://schemas.microsoft.com/office/drawing/2014/main" id="{B1AFB1E1-188D-9EC0-462C-50ABA1428374}"/>
              </a:ext>
            </a:extLst>
          </p:cNvPr>
          <p:cNvSpPr/>
          <p:nvPr userDrawn="1"/>
        </p:nvSpPr>
        <p:spPr>
          <a:xfrm flipV="1">
            <a:off x="499401" y="0"/>
            <a:ext cx="856309" cy="420762"/>
          </a:xfrm>
          <a:custGeom>
            <a:avLst/>
            <a:gdLst>
              <a:gd name="connsiteX0" fmla="*/ 428155 w 856309"/>
              <a:gd name="connsiteY0" fmla="*/ 0 h 420762"/>
              <a:gd name="connsiteX1" fmla="*/ 848423 w 856309"/>
              <a:gd name="connsiteY1" fmla="*/ 342528 h 420762"/>
              <a:gd name="connsiteX2" fmla="*/ 856309 w 856309"/>
              <a:gd name="connsiteY2" fmla="*/ 420762 h 420762"/>
              <a:gd name="connsiteX3" fmla="*/ 0 w 856309"/>
              <a:gd name="connsiteY3" fmla="*/ 420762 h 420762"/>
              <a:gd name="connsiteX4" fmla="*/ 7886 w 856309"/>
              <a:gd name="connsiteY4" fmla="*/ 342528 h 420762"/>
              <a:gd name="connsiteX5" fmla="*/ 428155 w 856309"/>
              <a:gd name="connsiteY5" fmla="*/ 0 h 42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309" h="420762">
                <a:moveTo>
                  <a:pt x="428155" y="0"/>
                </a:moveTo>
                <a:cubicBezTo>
                  <a:pt x="635461" y="0"/>
                  <a:pt x="808422" y="147047"/>
                  <a:pt x="848423" y="342528"/>
                </a:cubicBezTo>
                <a:lnTo>
                  <a:pt x="856309" y="420762"/>
                </a:lnTo>
                <a:lnTo>
                  <a:pt x="0" y="420762"/>
                </a:lnTo>
                <a:lnTo>
                  <a:pt x="7886" y="342528"/>
                </a:lnTo>
                <a:cubicBezTo>
                  <a:pt x="47887" y="147047"/>
                  <a:pt x="220848" y="0"/>
                  <a:pt x="428155" y="0"/>
                </a:cubicBezTo>
                <a:close/>
              </a:path>
            </a:pathLst>
          </a:custGeom>
          <a:solidFill>
            <a:srgbClr val="145D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9" name="フリーフォーム: 図形 28">
            <a:extLst>
              <a:ext uri="{FF2B5EF4-FFF2-40B4-BE49-F238E27FC236}">
                <a16:creationId xmlns:a16="http://schemas.microsoft.com/office/drawing/2014/main" id="{A7FFA1B8-AAB2-C895-34C1-200DA02BEFFC}"/>
              </a:ext>
            </a:extLst>
          </p:cNvPr>
          <p:cNvSpPr/>
          <p:nvPr userDrawn="1"/>
        </p:nvSpPr>
        <p:spPr>
          <a:xfrm>
            <a:off x="4100" y="5595323"/>
            <a:ext cx="1200124" cy="1306241"/>
          </a:xfrm>
          <a:custGeom>
            <a:avLst/>
            <a:gdLst>
              <a:gd name="connsiteX0" fmla="*/ 0 w 1200124"/>
              <a:gd name="connsiteY0" fmla="*/ 0 h 1306241"/>
              <a:gd name="connsiteX1" fmla="*/ 82259 w 1200124"/>
              <a:gd name="connsiteY1" fmla="*/ 4154 h 1306241"/>
              <a:gd name="connsiteX2" fmla="*/ 1200124 w 1200124"/>
              <a:gd name="connsiteY2" fmla="*/ 1242902 h 1306241"/>
              <a:gd name="connsiteX3" fmla="*/ 1196926 w 1200124"/>
              <a:gd name="connsiteY3" fmla="*/ 1306241 h 1306241"/>
              <a:gd name="connsiteX4" fmla="*/ 0 w 1200124"/>
              <a:gd name="connsiteY4" fmla="*/ 1306241 h 1306241"/>
              <a:gd name="connsiteX5" fmla="*/ 0 w 1200124"/>
              <a:gd name="connsiteY5" fmla="*/ 0 h 130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24" h="1306241">
                <a:moveTo>
                  <a:pt x="0" y="0"/>
                </a:moveTo>
                <a:lnTo>
                  <a:pt x="82259" y="4154"/>
                </a:lnTo>
                <a:cubicBezTo>
                  <a:pt x="710149" y="67919"/>
                  <a:pt x="1200124" y="598189"/>
                  <a:pt x="1200124" y="1242902"/>
                </a:cubicBezTo>
                <a:lnTo>
                  <a:pt x="1196926" y="1306241"/>
                </a:lnTo>
                <a:lnTo>
                  <a:pt x="0" y="1306241"/>
                </a:lnTo>
                <a:lnTo>
                  <a:pt x="0" y="0"/>
                </a:lnTo>
                <a:close/>
              </a:path>
            </a:pathLst>
          </a:custGeom>
          <a:solidFill>
            <a:srgbClr val="145D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extLst>
      <p:ext uri="{BB962C8B-B14F-4D97-AF65-F5344CB8AC3E}">
        <p14:creationId xmlns:p14="http://schemas.microsoft.com/office/powerpoint/2010/main" val="2306857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F2177859-A691-CAFD-F1AF-76BDCC5F7866}"/>
              </a:ext>
            </a:extLst>
          </p:cNvPr>
          <p:cNvSpPr/>
          <p:nvPr/>
        </p:nvSpPr>
        <p:spPr>
          <a:xfrm>
            <a:off x="9372601" y="0"/>
            <a:ext cx="2819400" cy="6858000"/>
          </a:xfrm>
          <a:custGeom>
            <a:avLst/>
            <a:gdLst/>
            <a:ahLst/>
            <a:cxnLst/>
            <a:rect l="l" t="t" r="r" b="b"/>
            <a:pathLst>
              <a:path w="1044090" h="2875472">
                <a:moveTo>
                  <a:pt x="0" y="0"/>
                </a:moveTo>
                <a:lnTo>
                  <a:pt x="1044090" y="0"/>
                </a:lnTo>
                <a:lnTo>
                  <a:pt x="1044090" y="2875472"/>
                </a:lnTo>
                <a:lnTo>
                  <a:pt x="0" y="2875472"/>
                </a:lnTo>
                <a:close/>
              </a:path>
            </a:pathLst>
          </a:custGeom>
          <a:solidFill>
            <a:srgbClr val="145DA0"/>
          </a:solidFill>
          <a:ln cap="sq">
            <a:noFill/>
            <a:prstDash val="solid"/>
            <a:miter/>
          </a:ln>
        </p:spPr>
        <p:txBody>
          <a:bodyPr/>
          <a:lstStyle/>
          <a:p>
            <a:endParaRPr lang="ja-JP" altLang="en-US" sz="800" dirty="0"/>
          </a:p>
        </p:txBody>
      </p:sp>
      <p:sp>
        <p:nvSpPr>
          <p:cNvPr id="13" name="Slide Number Placeholder 5">
            <a:extLst>
              <a:ext uri="{FF2B5EF4-FFF2-40B4-BE49-F238E27FC236}">
                <a16:creationId xmlns:a16="http://schemas.microsoft.com/office/drawing/2014/main" id="{9757D11B-A358-36DB-0646-BE921C7B8456}"/>
              </a:ext>
            </a:extLst>
          </p:cNvPr>
          <p:cNvSpPr>
            <a:spLocks noGrp="1"/>
          </p:cNvSpPr>
          <p:nvPr userDrawn="1">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a:p>
        </p:txBody>
      </p:sp>
      <p:sp>
        <p:nvSpPr>
          <p:cNvPr id="6" name="フリーフォーム: 図形 5">
            <a:extLst>
              <a:ext uri="{FF2B5EF4-FFF2-40B4-BE49-F238E27FC236}">
                <a16:creationId xmlns:a16="http://schemas.microsoft.com/office/drawing/2014/main" id="{15921FDB-AF03-A257-7770-DA204FE7F9CD}"/>
              </a:ext>
            </a:extLst>
          </p:cNvPr>
          <p:cNvSpPr/>
          <p:nvPr userDrawn="1"/>
        </p:nvSpPr>
        <p:spPr>
          <a:xfrm>
            <a:off x="2" y="16632"/>
            <a:ext cx="1245177" cy="1397578"/>
          </a:xfrm>
          <a:custGeom>
            <a:avLst/>
            <a:gdLst>
              <a:gd name="connsiteX0" fmla="*/ 746696 w 1245177"/>
              <a:gd name="connsiteY0" fmla="*/ 0 h 1397578"/>
              <a:gd name="connsiteX1" fmla="*/ 1234919 w 1245177"/>
              <a:gd name="connsiteY1" fmla="*/ 0 h 1397578"/>
              <a:gd name="connsiteX2" fmla="*/ 1238748 w 1245177"/>
              <a:gd name="connsiteY2" fmla="*/ 25089 h 1397578"/>
              <a:gd name="connsiteX3" fmla="*/ 1245177 w 1245177"/>
              <a:gd name="connsiteY3" fmla="*/ 152401 h 1397578"/>
              <a:gd name="connsiteX4" fmla="*/ 0 w 1245177"/>
              <a:gd name="connsiteY4" fmla="*/ 1397578 h 1397578"/>
              <a:gd name="connsiteX5" fmla="*/ 0 w 1245177"/>
              <a:gd name="connsiteY5" fmla="*/ 914401 h 1397578"/>
              <a:gd name="connsiteX6" fmla="*/ 77909 w 1245177"/>
              <a:gd name="connsiteY6" fmla="*/ 910467 h 1397578"/>
              <a:gd name="connsiteX7" fmla="*/ 761999 w 1245177"/>
              <a:gd name="connsiteY7" fmla="*/ 152401 h 1397578"/>
              <a:gd name="connsiteX8" fmla="*/ 758065 w 1245177"/>
              <a:gd name="connsiteY8" fmla="*/ 74491 h 1397578"/>
              <a:gd name="connsiteX9" fmla="*/ 746696 w 1245177"/>
              <a:gd name="connsiteY9" fmla="*/ 0 h 13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177" h="1397578">
                <a:moveTo>
                  <a:pt x="746696" y="0"/>
                </a:moveTo>
                <a:lnTo>
                  <a:pt x="1234919" y="0"/>
                </a:lnTo>
                <a:lnTo>
                  <a:pt x="1238748" y="25089"/>
                </a:lnTo>
                <a:cubicBezTo>
                  <a:pt x="1242999" y="66948"/>
                  <a:pt x="1245177" y="109420"/>
                  <a:pt x="1245177" y="152401"/>
                </a:cubicBezTo>
                <a:cubicBezTo>
                  <a:pt x="1245177" y="840095"/>
                  <a:pt x="687694" y="1397578"/>
                  <a:pt x="0" y="1397578"/>
                </a:cubicBezTo>
                <a:lnTo>
                  <a:pt x="0" y="914401"/>
                </a:lnTo>
                <a:lnTo>
                  <a:pt x="77909" y="910467"/>
                </a:lnTo>
                <a:cubicBezTo>
                  <a:pt x="462152" y="871445"/>
                  <a:pt x="761999" y="546939"/>
                  <a:pt x="761999" y="152401"/>
                </a:cubicBezTo>
                <a:cubicBezTo>
                  <a:pt x="761999" y="126098"/>
                  <a:pt x="760666" y="100107"/>
                  <a:pt x="758065" y="74491"/>
                </a:cubicBezTo>
                <a:lnTo>
                  <a:pt x="746696" y="0"/>
                </a:lnTo>
                <a:close/>
              </a:path>
            </a:pathLst>
          </a:custGeom>
          <a:solidFill>
            <a:srgbClr val="145DA0"/>
          </a:solidFill>
          <a:ln>
            <a:solidFill>
              <a:srgbClr val="145DA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436882C-CE51-ABE8-808C-A6E3BF7080E2}"/>
              </a:ext>
            </a:extLst>
          </p:cNvPr>
          <p:cNvGrpSpPr/>
          <p:nvPr userDrawn="1"/>
        </p:nvGrpSpPr>
        <p:grpSpPr>
          <a:xfrm>
            <a:off x="-125478" y="6172200"/>
            <a:ext cx="12317478" cy="685800"/>
            <a:chOff x="0" y="0"/>
            <a:chExt cx="4866164" cy="270933"/>
          </a:xfrm>
        </p:grpSpPr>
        <p:sp>
          <p:nvSpPr>
            <p:cNvPr id="8" name="Freeform 4">
              <a:extLst>
                <a:ext uri="{FF2B5EF4-FFF2-40B4-BE49-F238E27FC236}">
                  <a16:creationId xmlns:a16="http://schemas.microsoft.com/office/drawing/2014/main" id="{14289331-5C69-F194-A45A-7FFA3D300ADA}"/>
                </a:ext>
              </a:extLst>
            </p:cNvPr>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5B98BA"/>
            </a:solidFill>
            <a:ln cap="sq">
              <a:noFill/>
              <a:prstDash val="solid"/>
              <a:miter/>
            </a:ln>
          </p:spPr>
          <p:txBody>
            <a:bodyPr/>
            <a:lstStyle/>
            <a:p>
              <a:endParaRPr lang="ja-JP" altLang="en-US" sz="800"/>
            </a:p>
          </p:txBody>
        </p:sp>
        <p:sp>
          <p:nvSpPr>
            <p:cNvPr id="9" name="TextBox 5">
              <a:extLst>
                <a:ext uri="{FF2B5EF4-FFF2-40B4-BE49-F238E27FC236}">
                  <a16:creationId xmlns:a16="http://schemas.microsoft.com/office/drawing/2014/main" id="{97694FB0-CECD-CB04-5FC6-4C3BC11A4845}"/>
                </a:ext>
              </a:extLst>
            </p:cNvPr>
            <p:cNvSpPr txBox="1"/>
            <p:nvPr/>
          </p:nvSpPr>
          <p:spPr>
            <a:xfrm>
              <a:off x="0" y="-38100"/>
              <a:ext cx="4866164" cy="309033"/>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10" name="Group 6">
            <a:extLst>
              <a:ext uri="{FF2B5EF4-FFF2-40B4-BE49-F238E27FC236}">
                <a16:creationId xmlns:a16="http://schemas.microsoft.com/office/drawing/2014/main" id="{BEB8D961-8B5A-37F5-8002-8B6393ED8BA4}"/>
              </a:ext>
            </a:extLst>
          </p:cNvPr>
          <p:cNvGrpSpPr/>
          <p:nvPr userDrawn="1"/>
        </p:nvGrpSpPr>
        <p:grpSpPr>
          <a:xfrm>
            <a:off x="2245039" y="1727038"/>
            <a:ext cx="7701923" cy="3403925"/>
            <a:chOff x="0" y="0"/>
            <a:chExt cx="3042735" cy="1344760"/>
          </a:xfrm>
        </p:grpSpPr>
        <p:sp>
          <p:nvSpPr>
            <p:cNvPr id="11" name="Freeform 7">
              <a:extLst>
                <a:ext uri="{FF2B5EF4-FFF2-40B4-BE49-F238E27FC236}">
                  <a16:creationId xmlns:a16="http://schemas.microsoft.com/office/drawing/2014/main" id="{FBA9ECBB-2DEA-7914-C08D-97A041BC2638}"/>
                </a:ext>
              </a:extLst>
            </p:cNvPr>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145DA0"/>
            </a:solidFill>
            <a:ln cap="sq">
              <a:noFill/>
              <a:prstDash val="solid"/>
              <a:miter/>
            </a:ln>
          </p:spPr>
          <p:txBody>
            <a:bodyPr/>
            <a:lstStyle/>
            <a:p>
              <a:endParaRPr lang="ja-JP" altLang="en-US" sz="800"/>
            </a:p>
          </p:txBody>
        </p:sp>
        <p:sp>
          <p:nvSpPr>
            <p:cNvPr id="12" name="TextBox 8">
              <a:extLst>
                <a:ext uri="{FF2B5EF4-FFF2-40B4-BE49-F238E27FC236}">
                  <a16:creationId xmlns:a16="http://schemas.microsoft.com/office/drawing/2014/main" id="{B0B415C1-11D6-E492-BACE-76CF8E21EF6C}"/>
                </a:ext>
              </a:extLst>
            </p:cNvPr>
            <p:cNvSpPr txBox="1"/>
            <p:nvPr/>
          </p:nvSpPr>
          <p:spPr>
            <a:xfrm>
              <a:off x="0" y="-38100"/>
              <a:ext cx="3042735" cy="1382860"/>
            </a:xfrm>
            <a:prstGeom prst="rect">
              <a:avLst/>
            </a:prstGeom>
          </p:spPr>
          <p:txBody>
            <a:bodyPr lIns="33867" tIns="33867" rIns="33867" bIns="33867" rtlCol="0" anchor="ctr"/>
            <a:lstStyle/>
            <a:p>
              <a:pPr algn="ctr">
                <a:lnSpc>
                  <a:spcPts val="1773"/>
                </a:lnSpc>
                <a:spcBef>
                  <a:spcPct val="0"/>
                </a:spcBef>
              </a:pPr>
              <a:endParaRPr sz="800"/>
            </a:p>
          </p:txBody>
        </p:sp>
      </p:grpSp>
      <p:sp>
        <p:nvSpPr>
          <p:cNvPr id="13" name="Slide Number Placeholder 5">
            <a:extLst>
              <a:ext uri="{FF2B5EF4-FFF2-40B4-BE49-F238E27FC236}">
                <a16:creationId xmlns:a16="http://schemas.microsoft.com/office/drawing/2014/main" id="{EFFD786F-D674-1C77-FEE0-247D6DA211B9}"/>
              </a:ext>
            </a:extLst>
          </p:cNvPr>
          <p:cNvSpPr>
            <a:spLocks noGrp="1"/>
          </p:cNvSpPr>
          <p:nvPr>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2206431-26BD-8CE9-FBF6-52BAECE8252B}"/>
              </a:ext>
            </a:extLst>
          </p:cNvPr>
          <p:cNvSpPr>
            <a:spLocks noGrp="1"/>
          </p:cNvSpPr>
          <p:nvPr userDrawn="1">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a:p>
        </p:txBody>
      </p:sp>
      <p:sp>
        <p:nvSpPr>
          <p:cNvPr id="18" name="フリーフォーム: 図形 17">
            <a:extLst>
              <a:ext uri="{FF2B5EF4-FFF2-40B4-BE49-F238E27FC236}">
                <a16:creationId xmlns:a16="http://schemas.microsoft.com/office/drawing/2014/main" id="{FA250376-2D4A-6F6C-8D97-C58E814007BD}"/>
              </a:ext>
            </a:extLst>
          </p:cNvPr>
          <p:cNvSpPr/>
          <p:nvPr userDrawn="1"/>
        </p:nvSpPr>
        <p:spPr>
          <a:xfrm>
            <a:off x="0" y="-7258"/>
            <a:ext cx="1712772" cy="1571606"/>
          </a:xfrm>
          <a:custGeom>
            <a:avLst/>
            <a:gdLst>
              <a:gd name="connsiteX0" fmla="*/ 1237020 w 1712772"/>
              <a:gd name="connsiteY0" fmla="*/ 0 h 1571606"/>
              <a:gd name="connsiteX1" fmla="*/ 1712406 w 1712772"/>
              <a:gd name="connsiteY1" fmla="*/ 0 h 1571606"/>
              <a:gd name="connsiteX2" fmla="*/ 1712772 w 1712772"/>
              <a:gd name="connsiteY2" fmla="*/ 7258 h 1571606"/>
              <a:gd name="connsiteX3" fmla="*/ 148424 w 1712772"/>
              <a:gd name="connsiteY3" fmla="*/ 1571606 h 1571606"/>
              <a:gd name="connsiteX4" fmla="*/ 0 w 1712772"/>
              <a:gd name="connsiteY4" fmla="*/ 1564111 h 1571606"/>
              <a:gd name="connsiteX5" fmla="*/ 0 w 1712772"/>
              <a:gd name="connsiteY5" fmla="*/ 1084938 h 1571606"/>
              <a:gd name="connsiteX6" fmla="*/ 37083 w 1712772"/>
              <a:gd name="connsiteY6" fmla="*/ 1090598 h 1571606"/>
              <a:gd name="connsiteX7" fmla="*/ 148423 w 1712772"/>
              <a:gd name="connsiteY7" fmla="*/ 1096220 h 1571606"/>
              <a:gd name="connsiteX8" fmla="*/ 1237386 w 1712772"/>
              <a:gd name="connsiteY8" fmla="*/ 7257 h 1571606"/>
              <a:gd name="connsiteX9" fmla="*/ 1237020 w 1712772"/>
              <a:gd name="connsiteY9" fmla="*/ 0 h 15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2772" h="1571606">
                <a:moveTo>
                  <a:pt x="1237020" y="0"/>
                </a:moveTo>
                <a:lnTo>
                  <a:pt x="1712406" y="0"/>
                </a:lnTo>
                <a:lnTo>
                  <a:pt x="1712772" y="7258"/>
                </a:lnTo>
                <a:cubicBezTo>
                  <a:pt x="1712772" y="871225"/>
                  <a:pt x="1012391" y="1571606"/>
                  <a:pt x="148424" y="1571606"/>
                </a:cubicBezTo>
                <a:lnTo>
                  <a:pt x="0" y="1564111"/>
                </a:lnTo>
                <a:lnTo>
                  <a:pt x="0" y="1084938"/>
                </a:lnTo>
                <a:lnTo>
                  <a:pt x="37083" y="1090598"/>
                </a:lnTo>
                <a:cubicBezTo>
                  <a:pt x="73691" y="1094316"/>
                  <a:pt x="110834" y="1096220"/>
                  <a:pt x="148423" y="1096220"/>
                </a:cubicBezTo>
                <a:cubicBezTo>
                  <a:pt x="749841" y="1096220"/>
                  <a:pt x="1237386" y="608675"/>
                  <a:pt x="1237386" y="7257"/>
                </a:cubicBezTo>
                <a:lnTo>
                  <a:pt x="1237020" y="0"/>
                </a:lnTo>
                <a:close/>
              </a:path>
            </a:pathLst>
          </a:custGeom>
          <a:solidFill>
            <a:srgbClr val="145DA0"/>
          </a:solidFill>
          <a:ln>
            <a:solidFill>
              <a:srgbClr val="145DA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2206431-26BD-8CE9-FBF6-52BAECE8252B}"/>
              </a:ext>
            </a:extLst>
          </p:cNvPr>
          <p:cNvSpPr>
            <a:spLocks noGrp="1"/>
          </p:cNvSpPr>
          <p:nvPr userDrawn="1">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a:p>
        </p:txBody>
      </p:sp>
      <p:sp>
        <p:nvSpPr>
          <p:cNvPr id="7" name="フリーフォーム: 図形 6">
            <a:extLst>
              <a:ext uri="{FF2B5EF4-FFF2-40B4-BE49-F238E27FC236}">
                <a16:creationId xmlns:a16="http://schemas.microsoft.com/office/drawing/2014/main" id="{7283B628-50A1-09F8-4F44-DBAEA7A27B37}"/>
              </a:ext>
            </a:extLst>
          </p:cNvPr>
          <p:cNvSpPr/>
          <p:nvPr userDrawn="1"/>
        </p:nvSpPr>
        <p:spPr>
          <a:xfrm>
            <a:off x="10687531" y="5559914"/>
            <a:ext cx="1504470" cy="1298086"/>
          </a:xfrm>
          <a:custGeom>
            <a:avLst/>
            <a:gdLst>
              <a:gd name="connsiteX0" fmla="*/ 1504471 w 1504471"/>
              <a:gd name="connsiteY0" fmla="*/ 0 h 1298086"/>
              <a:gd name="connsiteX1" fmla="*/ 1504471 w 1504471"/>
              <a:gd name="connsiteY1" fmla="*/ 461803 h 1298086"/>
              <a:gd name="connsiteX2" fmla="*/ 1429473 w 1504471"/>
              <a:gd name="connsiteY2" fmla="*/ 465590 h 1298086"/>
              <a:gd name="connsiteX3" fmla="*/ 487338 w 1504471"/>
              <a:gd name="connsiteY3" fmla="*/ 1236123 h 1298086"/>
              <a:gd name="connsiteX4" fmla="*/ 471406 w 1504471"/>
              <a:gd name="connsiteY4" fmla="*/ 1298086 h 1298086"/>
              <a:gd name="connsiteX5" fmla="*/ 0 w 1504471"/>
              <a:gd name="connsiteY5" fmla="*/ 1298086 h 1298086"/>
              <a:gd name="connsiteX6" fmla="*/ 7756 w 1504471"/>
              <a:gd name="connsiteY6" fmla="*/ 1247267 h 1298086"/>
              <a:gd name="connsiteX7" fmla="*/ 1380377 w 1504471"/>
              <a:gd name="connsiteY7" fmla="*/ 6266 h 1298086"/>
              <a:gd name="connsiteX8" fmla="*/ 1504471 w 1504471"/>
              <a:gd name="connsiteY8" fmla="*/ 0 h 129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471" h="1298086">
                <a:moveTo>
                  <a:pt x="1504471" y="0"/>
                </a:moveTo>
                <a:lnTo>
                  <a:pt x="1504471" y="461803"/>
                </a:lnTo>
                <a:lnTo>
                  <a:pt x="1429473" y="465590"/>
                </a:lnTo>
                <a:cubicBezTo>
                  <a:pt x="983808" y="510850"/>
                  <a:pt x="616453" y="821004"/>
                  <a:pt x="487338" y="1236123"/>
                </a:cubicBezTo>
                <a:lnTo>
                  <a:pt x="471406" y="1298086"/>
                </a:lnTo>
                <a:lnTo>
                  <a:pt x="0" y="1298086"/>
                </a:lnTo>
                <a:lnTo>
                  <a:pt x="7756" y="1247267"/>
                </a:lnTo>
                <a:cubicBezTo>
                  <a:pt x="143206" y="585336"/>
                  <a:pt x="696721" y="75695"/>
                  <a:pt x="1380377" y="6266"/>
                </a:cubicBezTo>
                <a:lnTo>
                  <a:pt x="1504471" y="0"/>
                </a:lnTo>
                <a:close/>
              </a:path>
            </a:pathLst>
          </a:custGeom>
          <a:solidFill>
            <a:srgbClr val="145DA0"/>
          </a:solidFill>
          <a:ln>
            <a:solidFill>
              <a:srgbClr val="145DA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extLst>
      <p:ext uri="{BB962C8B-B14F-4D97-AF65-F5344CB8AC3E}">
        <p14:creationId xmlns:p14="http://schemas.microsoft.com/office/powerpoint/2010/main" val="359337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380BA3EC-1230-4113-CB24-FE73822A31A0}"/>
              </a:ext>
            </a:extLst>
          </p:cNvPr>
          <p:cNvGrpSpPr/>
          <p:nvPr userDrawn="1"/>
        </p:nvGrpSpPr>
        <p:grpSpPr>
          <a:xfrm>
            <a:off x="8844553" y="0"/>
            <a:ext cx="3347447" cy="6858000"/>
            <a:chOff x="0" y="0"/>
            <a:chExt cx="1322448" cy="2709333"/>
          </a:xfrm>
        </p:grpSpPr>
        <p:sp>
          <p:nvSpPr>
            <p:cNvPr id="11" name="Freeform 3">
              <a:extLst>
                <a:ext uri="{FF2B5EF4-FFF2-40B4-BE49-F238E27FC236}">
                  <a16:creationId xmlns:a16="http://schemas.microsoft.com/office/drawing/2014/main" id="{09154F47-947E-AFFD-F587-8AB03F6B637B}"/>
                </a:ext>
              </a:extLst>
            </p:cNvPr>
            <p:cNvSpPr/>
            <p:nvPr/>
          </p:nvSpPr>
          <p:spPr>
            <a:xfrm>
              <a:off x="0" y="0"/>
              <a:ext cx="1322448" cy="2709333"/>
            </a:xfrm>
            <a:custGeom>
              <a:avLst/>
              <a:gdLst/>
              <a:ahLst/>
              <a:cxnLst/>
              <a:rect l="l" t="t" r="r" b="b"/>
              <a:pathLst>
                <a:path w="1322448" h="2709333">
                  <a:moveTo>
                    <a:pt x="0" y="0"/>
                  </a:moveTo>
                  <a:lnTo>
                    <a:pt x="1322448" y="0"/>
                  </a:lnTo>
                  <a:lnTo>
                    <a:pt x="1322448" y="2709333"/>
                  </a:lnTo>
                  <a:lnTo>
                    <a:pt x="0" y="2709333"/>
                  </a:lnTo>
                  <a:close/>
                </a:path>
              </a:pathLst>
            </a:custGeom>
            <a:solidFill>
              <a:srgbClr val="051D40"/>
            </a:solidFill>
          </p:spPr>
          <p:txBody>
            <a:bodyPr/>
            <a:lstStyle/>
            <a:p>
              <a:endParaRPr lang="ja-JP" altLang="en-US" sz="800"/>
            </a:p>
          </p:txBody>
        </p:sp>
        <p:sp>
          <p:nvSpPr>
            <p:cNvPr id="12" name="TextBox 4">
              <a:extLst>
                <a:ext uri="{FF2B5EF4-FFF2-40B4-BE49-F238E27FC236}">
                  <a16:creationId xmlns:a16="http://schemas.microsoft.com/office/drawing/2014/main" id="{6CB1B9E9-8A8D-0215-7C13-BC6315F0A290}"/>
                </a:ext>
              </a:extLst>
            </p:cNvPr>
            <p:cNvSpPr txBox="1"/>
            <p:nvPr/>
          </p:nvSpPr>
          <p:spPr>
            <a:xfrm>
              <a:off x="0" y="-38100"/>
              <a:ext cx="1322448" cy="2747433"/>
            </a:xfrm>
            <a:prstGeom prst="rect">
              <a:avLst/>
            </a:prstGeom>
          </p:spPr>
          <p:txBody>
            <a:bodyPr lIns="33867" tIns="33867" rIns="33867" bIns="33867" rtlCol="0" anchor="ctr"/>
            <a:lstStyle/>
            <a:p>
              <a:pPr algn="ctr">
                <a:lnSpc>
                  <a:spcPts val="1773"/>
                </a:lnSpc>
              </a:pPr>
              <a:endParaRPr sz="800"/>
            </a:p>
          </p:txBody>
        </p:sp>
      </p:grpSp>
      <p:sp>
        <p:nvSpPr>
          <p:cNvPr id="16" name="Slide Number Placeholder 5">
            <a:extLst>
              <a:ext uri="{FF2B5EF4-FFF2-40B4-BE49-F238E27FC236}">
                <a16:creationId xmlns:a16="http://schemas.microsoft.com/office/drawing/2014/main" id="{F22BABB8-79CF-DDB2-A2F3-C3775D2535F9}"/>
              </a:ext>
            </a:extLst>
          </p:cNvPr>
          <p:cNvSpPr>
            <a:spLocks noGrp="1"/>
          </p:cNvSpPr>
          <p:nvPr userDrawn="1">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a:p>
        </p:txBody>
      </p:sp>
      <p:sp>
        <p:nvSpPr>
          <p:cNvPr id="21" name="フリーフォーム: 図形 20">
            <a:extLst>
              <a:ext uri="{FF2B5EF4-FFF2-40B4-BE49-F238E27FC236}">
                <a16:creationId xmlns:a16="http://schemas.microsoft.com/office/drawing/2014/main" id="{E9074884-4025-2DE2-91A3-C89B28DE7A6A}"/>
              </a:ext>
            </a:extLst>
          </p:cNvPr>
          <p:cNvSpPr/>
          <p:nvPr userDrawn="1"/>
        </p:nvSpPr>
        <p:spPr>
          <a:xfrm>
            <a:off x="0" y="0"/>
            <a:ext cx="1312256" cy="1188068"/>
          </a:xfrm>
          <a:custGeom>
            <a:avLst/>
            <a:gdLst>
              <a:gd name="connsiteX0" fmla="*/ 838200 w 1312256"/>
              <a:gd name="connsiteY0" fmla="*/ 0 h 1188068"/>
              <a:gd name="connsiteX1" fmla="*/ 1312256 w 1312256"/>
              <a:gd name="connsiteY1" fmla="*/ 0 h 1188068"/>
              <a:gd name="connsiteX2" fmla="*/ 124188 w 1312256"/>
              <a:gd name="connsiteY2" fmla="*/ 1188068 h 1188068"/>
              <a:gd name="connsiteX3" fmla="*/ 2715 w 1312256"/>
              <a:gd name="connsiteY3" fmla="*/ 1181934 h 1188068"/>
              <a:gd name="connsiteX4" fmla="*/ 0 w 1312256"/>
              <a:gd name="connsiteY4" fmla="*/ 1181520 h 1188068"/>
              <a:gd name="connsiteX5" fmla="*/ 0 w 1312256"/>
              <a:gd name="connsiteY5" fmla="*/ 691407 h 1188068"/>
              <a:gd name="connsiteX6" fmla="*/ 133350 w 1312256"/>
              <a:gd name="connsiteY6" fmla="*/ 704850 h 1188068"/>
              <a:gd name="connsiteX7" fmla="*/ 838200 w 1312256"/>
              <a:gd name="connsiteY7" fmla="*/ 0 h 11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2256" h="1188068">
                <a:moveTo>
                  <a:pt x="838200" y="0"/>
                </a:moveTo>
                <a:lnTo>
                  <a:pt x="1312256" y="0"/>
                </a:lnTo>
                <a:cubicBezTo>
                  <a:pt x="1312256" y="656153"/>
                  <a:pt x="780341" y="1188068"/>
                  <a:pt x="124188" y="1188068"/>
                </a:cubicBezTo>
                <a:cubicBezTo>
                  <a:pt x="83178" y="1188068"/>
                  <a:pt x="42654" y="1185990"/>
                  <a:pt x="2715" y="1181934"/>
                </a:cubicBezTo>
                <a:lnTo>
                  <a:pt x="0" y="1181520"/>
                </a:lnTo>
                <a:lnTo>
                  <a:pt x="0" y="691407"/>
                </a:lnTo>
                <a:lnTo>
                  <a:pt x="133350" y="704850"/>
                </a:lnTo>
                <a:cubicBezTo>
                  <a:pt x="522628" y="704850"/>
                  <a:pt x="838200" y="389278"/>
                  <a:pt x="838200" y="0"/>
                </a:cubicBezTo>
                <a:close/>
              </a:path>
            </a:pathLst>
          </a:custGeom>
          <a:solidFill>
            <a:srgbClr val="C5CFD6"/>
          </a:solidFill>
          <a:ln>
            <a:solidFill>
              <a:srgbClr val="C5CFD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145DA0"/>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7AB06604-77F3-5B58-BEC7-58486F3FF160}"/>
              </a:ext>
            </a:extLst>
          </p:cNvPr>
          <p:cNvSpPr>
            <a:spLocks noGrp="1"/>
          </p:cNvSpPr>
          <p:nvPr>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
        <p:nvSpPr>
          <p:cNvPr id="31" name="フリーフォーム: 図形 30">
            <a:extLst>
              <a:ext uri="{FF2B5EF4-FFF2-40B4-BE49-F238E27FC236}">
                <a16:creationId xmlns:a16="http://schemas.microsoft.com/office/drawing/2014/main" id="{1CC539DA-7E28-A7FA-797B-6BBF04E32411}"/>
              </a:ext>
            </a:extLst>
          </p:cNvPr>
          <p:cNvSpPr/>
          <p:nvPr userDrawn="1"/>
        </p:nvSpPr>
        <p:spPr>
          <a:xfrm>
            <a:off x="0" y="5239"/>
            <a:ext cx="2162943" cy="2024844"/>
          </a:xfrm>
          <a:custGeom>
            <a:avLst/>
            <a:gdLst>
              <a:gd name="connsiteX0" fmla="*/ 838200 w 1312256"/>
              <a:gd name="connsiteY0" fmla="*/ 0 h 1188068"/>
              <a:gd name="connsiteX1" fmla="*/ 1312256 w 1312256"/>
              <a:gd name="connsiteY1" fmla="*/ 0 h 1188068"/>
              <a:gd name="connsiteX2" fmla="*/ 124188 w 1312256"/>
              <a:gd name="connsiteY2" fmla="*/ 1188068 h 1188068"/>
              <a:gd name="connsiteX3" fmla="*/ 2715 w 1312256"/>
              <a:gd name="connsiteY3" fmla="*/ 1181934 h 1188068"/>
              <a:gd name="connsiteX4" fmla="*/ 0 w 1312256"/>
              <a:gd name="connsiteY4" fmla="*/ 1181520 h 1188068"/>
              <a:gd name="connsiteX5" fmla="*/ 0 w 1312256"/>
              <a:gd name="connsiteY5" fmla="*/ 691407 h 1188068"/>
              <a:gd name="connsiteX6" fmla="*/ 133350 w 1312256"/>
              <a:gd name="connsiteY6" fmla="*/ 704850 h 1188068"/>
              <a:gd name="connsiteX7" fmla="*/ 838200 w 1312256"/>
              <a:gd name="connsiteY7" fmla="*/ 0 h 11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2256" h="1188068">
                <a:moveTo>
                  <a:pt x="838200" y="0"/>
                </a:moveTo>
                <a:lnTo>
                  <a:pt x="1312256" y="0"/>
                </a:lnTo>
                <a:cubicBezTo>
                  <a:pt x="1312256" y="656153"/>
                  <a:pt x="780341" y="1188068"/>
                  <a:pt x="124188" y="1188068"/>
                </a:cubicBezTo>
                <a:cubicBezTo>
                  <a:pt x="83178" y="1188068"/>
                  <a:pt x="42654" y="1185990"/>
                  <a:pt x="2715" y="1181934"/>
                </a:cubicBezTo>
                <a:lnTo>
                  <a:pt x="0" y="1181520"/>
                </a:lnTo>
                <a:lnTo>
                  <a:pt x="0" y="691407"/>
                </a:lnTo>
                <a:lnTo>
                  <a:pt x="133350" y="704850"/>
                </a:lnTo>
                <a:cubicBezTo>
                  <a:pt x="522628" y="704850"/>
                  <a:pt x="838200" y="389278"/>
                  <a:pt x="838200" y="0"/>
                </a:cubicBezTo>
                <a:close/>
              </a:path>
            </a:pathLst>
          </a:custGeom>
          <a:solidFill>
            <a:srgbClr val="3976A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2" name="フリーフォーム: 図形 31">
            <a:extLst>
              <a:ext uri="{FF2B5EF4-FFF2-40B4-BE49-F238E27FC236}">
                <a16:creationId xmlns:a16="http://schemas.microsoft.com/office/drawing/2014/main" id="{AF220B60-4CD0-54FD-61F4-4363B427E585}"/>
              </a:ext>
            </a:extLst>
          </p:cNvPr>
          <p:cNvSpPr/>
          <p:nvPr userDrawn="1"/>
        </p:nvSpPr>
        <p:spPr>
          <a:xfrm rot="5400000" flipH="1">
            <a:off x="10098106" y="4758190"/>
            <a:ext cx="2162943" cy="2024844"/>
          </a:xfrm>
          <a:custGeom>
            <a:avLst/>
            <a:gdLst>
              <a:gd name="connsiteX0" fmla="*/ 838200 w 1312256"/>
              <a:gd name="connsiteY0" fmla="*/ 0 h 1188068"/>
              <a:gd name="connsiteX1" fmla="*/ 1312256 w 1312256"/>
              <a:gd name="connsiteY1" fmla="*/ 0 h 1188068"/>
              <a:gd name="connsiteX2" fmla="*/ 124188 w 1312256"/>
              <a:gd name="connsiteY2" fmla="*/ 1188068 h 1188068"/>
              <a:gd name="connsiteX3" fmla="*/ 2715 w 1312256"/>
              <a:gd name="connsiteY3" fmla="*/ 1181934 h 1188068"/>
              <a:gd name="connsiteX4" fmla="*/ 0 w 1312256"/>
              <a:gd name="connsiteY4" fmla="*/ 1181520 h 1188068"/>
              <a:gd name="connsiteX5" fmla="*/ 0 w 1312256"/>
              <a:gd name="connsiteY5" fmla="*/ 691407 h 1188068"/>
              <a:gd name="connsiteX6" fmla="*/ 133350 w 1312256"/>
              <a:gd name="connsiteY6" fmla="*/ 704850 h 1188068"/>
              <a:gd name="connsiteX7" fmla="*/ 838200 w 1312256"/>
              <a:gd name="connsiteY7" fmla="*/ 0 h 11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2256" h="1188068">
                <a:moveTo>
                  <a:pt x="838200" y="0"/>
                </a:moveTo>
                <a:lnTo>
                  <a:pt x="1312256" y="0"/>
                </a:lnTo>
                <a:cubicBezTo>
                  <a:pt x="1312256" y="656153"/>
                  <a:pt x="780341" y="1188068"/>
                  <a:pt x="124188" y="1188068"/>
                </a:cubicBezTo>
                <a:cubicBezTo>
                  <a:pt x="83178" y="1188068"/>
                  <a:pt x="42654" y="1185990"/>
                  <a:pt x="2715" y="1181934"/>
                </a:cubicBezTo>
                <a:lnTo>
                  <a:pt x="0" y="1181520"/>
                </a:lnTo>
                <a:lnTo>
                  <a:pt x="0" y="691407"/>
                </a:lnTo>
                <a:lnTo>
                  <a:pt x="133350" y="704850"/>
                </a:lnTo>
                <a:cubicBezTo>
                  <a:pt x="522628" y="704850"/>
                  <a:pt x="838200" y="389278"/>
                  <a:pt x="838200" y="0"/>
                </a:cubicBezTo>
                <a:close/>
              </a:path>
            </a:pathLst>
          </a:custGeom>
          <a:solidFill>
            <a:srgbClr val="3976A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C5306CC6-893F-B3E5-DA1B-E123449EA799}"/>
              </a:ext>
            </a:extLst>
          </p:cNvPr>
          <p:cNvGrpSpPr/>
          <p:nvPr userDrawn="1"/>
        </p:nvGrpSpPr>
        <p:grpSpPr>
          <a:xfrm>
            <a:off x="-4437522" y="-1630601"/>
            <a:ext cx="10119201" cy="10119201"/>
            <a:chOff x="0" y="0"/>
            <a:chExt cx="812800" cy="812800"/>
          </a:xfrm>
        </p:grpSpPr>
        <p:sp>
          <p:nvSpPr>
            <p:cNvPr id="6" name="Freeform 3">
              <a:extLst>
                <a:ext uri="{FF2B5EF4-FFF2-40B4-BE49-F238E27FC236}">
                  <a16:creationId xmlns:a16="http://schemas.microsoft.com/office/drawing/2014/main" id="{EFE8BB3C-94CD-CAA0-7916-6FED84A15B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ja-JP" altLang="en-US" sz="800"/>
            </a:p>
          </p:txBody>
        </p:sp>
        <p:sp>
          <p:nvSpPr>
            <p:cNvPr id="7" name="TextBox 4">
              <a:extLst>
                <a:ext uri="{FF2B5EF4-FFF2-40B4-BE49-F238E27FC236}">
                  <a16:creationId xmlns:a16="http://schemas.microsoft.com/office/drawing/2014/main" id="{CD969B39-CEE0-E6D5-DE07-01413A24866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8" name="Group 5">
            <a:extLst>
              <a:ext uri="{FF2B5EF4-FFF2-40B4-BE49-F238E27FC236}">
                <a16:creationId xmlns:a16="http://schemas.microsoft.com/office/drawing/2014/main" id="{0BD7FE54-56CF-7C7E-EC7D-EC03B2F3F75C}"/>
              </a:ext>
            </a:extLst>
          </p:cNvPr>
          <p:cNvGrpSpPr/>
          <p:nvPr userDrawn="1"/>
        </p:nvGrpSpPr>
        <p:grpSpPr>
          <a:xfrm>
            <a:off x="-4005228" y="-1198307"/>
            <a:ext cx="9254613" cy="9254613"/>
            <a:chOff x="0" y="0"/>
            <a:chExt cx="812800" cy="812800"/>
          </a:xfrm>
        </p:grpSpPr>
        <p:sp>
          <p:nvSpPr>
            <p:cNvPr id="9" name="Freeform 6">
              <a:extLst>
                <a:ext uri="{FF2B5EF4-FFF2-40B4-BE49-F238E27FC236}">
                  <a16:creationId xmlns:a16="http://schemas.microsoft.com/office/drawing/2014/main" id="{1B5E9650-F88B-FAFD-8627-A6A60619E81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txBody>
            <a:bodyPr/>
            <a:lstStyle/>
            <a:p>
              <a:endParaRPr lang="ja-JP" altLang="en-US" sz="800"/>
            </a:p>
          </p:txBody>
        </p:sp>
        <p:sp>
          <p:nvSpPr>
            <p:cNvPr id="10" name="TextBox 7">
              <a:extLst>
                <a:ext uri="{FF2B5EF4-FFF2-40B4-BE49-F238E27FC236}">
                  <a16:creationId xmlns:a16="http://schemas.microsoft.com/office/drawing/2014/main" id="{400B676F-182E-FBBF-2D35-23D44221062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800"/>
            </a:p>
          </p:txBody>
        </p:sp>
      </p:grpSp>
      <p:sp>
        <p:nvSpPr>
          <p:cNvPr id="11" name="Freeform 10">
            <a:extLst>
              <a:ext uri="{FF2B5EF4-FFF2-40B4-BE49-F238E27FC236}">
                <a16:creationId xmlns:a16="http://schemas.microsoft.com/office/drawing/2014/main" id="{0BC4504E-3EFC-EDAB-6AD0-2FDBC25E3B76}"/>
              </a:ext>
            </a:extLst>
          </p:cNvPr>
          <p:cNvSpPr/>
          <p:nvPr userDrawn="1"/>
        </p:nvSpPr>
        <p:spPr>
          <a:xfrm>
            <a:off x="5745401" y="1791364"/>
            <a:ext cx="949504" cy="949504"/>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sz="800"/>
          </a:p>
        </p:txBody>
      </p:sp>
      <p:sp>
        <p:nvSpPr>
          <p:cNvPr id="12" name="Freeform 13">
            <a:extLst>
              <a:ext uri="{FF2B5EF4-FFF2-40B4-BE49-F238E27FC236}">
                <a16:creationId xmlns:a16="http://schemas.microsoft.com/office/drawing/2014/main" id="{444B938E-E1C8-0E11-DE21-E81FF62D0CB3}"/>
              </a:ext>
            </a:extLst>
          </p:cNvPr>
          <p:cNvSpPr/>
          <p:nvPr userDrawn="1"/>
        </p:nvSpPr>
        <p:spPr>
          <a:xfrm>
            <a:off x="6032918" y="3048000"/>
            <a:ext cx="949504" cy="949504"/>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sz="800"/>
          </a:p>
        </p:txBody>
      </p:sp>
      <p:sp>
        <p:nvSpPr>
          <p:cNvPr id="13" name="Freeform 16">
            <a:extLst>
              <a:ext uri="{FF2B5EF4-FFF2-40B4-BE49-F238E27FC236}">
                <a16:creationId xmlns:a16="http://schemas.microsoft.com/office/drawing/2014/main" id="{A0C3ADBB-F9CE-5F2D-DE80-F6361B9FD42A}"/>
              </a:ext>
            </a:extLst>
          </p:cNvPr>
          <p:cNvSpPr/>
          <p:nvPr userDrawn="1"/>
        </p:nvSpPr>
        <p:spPr>
          <a:xfrm>
            <a:off x="5884400" y="4282029"/>
            <a:ext cx="949504" cy="949504"/>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sz="800"/>
          </a:p>
        </p:txBody>
      </p:sp>
      <p:grpSp>
        <p:nvGrpSpPr>
          <p:cNvPr id="15" name="Group 22">
            <a:extLst>
              <a:ext uri="{FF2B5EF4-FFF2-40B4-BE49-F238E27FC236}">
                <a16:creationId xmlns:a16="http://schemas.microsoft.com/office/drawing/2014/main" id="{825E3E2B-69A3-B9D8-7243-45491E395F11}"/>
              </a:ext>
            </a:extLst>
          </p:cNvPr>
          <p:cNvGrpSpPr/>
          <p:nvPr userDrawn="1"/>
        </p:nvGrpSpPr>
        <p:grpSpPr>
          <a:xfrm>
            <a:off x="5383520" y="2141580"/>
            <a:ext cx="249071" cy="249071"/>
            <a:chOff x="0" y="0"/>
            <a:chExt cx="812800" cy="812800"/>
          </a:xfrm>
        </p:grpSpPr>
        <p:sp>
          <p:nvSpPr>
            <p:cNvPr id="16" name="Freeform 23">
              <a:extLst>
                <a:ext uri="{FF2B5EF4-FFF2-40B4-BE49-F238E27FC236}">
                  <a16:creationId xmlns:a16="http://schemas.microsoft.com/office/drawing/2014/main" id="{5EDF325C-5606-CACC-4EF8-5A6A1B9650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ja-JP" altLang="en-US" sz="800"/>
            </a:p>
          </p:txBody>
        </p:sp>
        <p:sp>
          <p:nvSpPr>
            <p:cNvPr id="17" name="TextBox 24">
              <a:extLst>
                <a:ext uri="{FF2B5EF4-FFF2-40B4-BE49-F238E27FC236}">
                  <a16:creationId xmlns:a16="http://schemas.microsoft.com/office/drawing/2014/main" id="{76224E38-899B-6695-955C-08510F7B97A2}"/>
                </a:ext>
              </a:extLst>
            </p:cNvPr>
            <p:cNvSpPr txBox="1"/>
            <p:nvPr/>
          </p:nvSpPr>
          <p:spPr>
            <a:xfrm>
              <a:off x="76200" y="28575"/>
              <a:ext cx="660400" cy="708025"/>
            </a:xfrm>
            <a:prstGeom prst="rect">
              <a:avLst/>
            </a:prstGeom>
          </p:spPr>
          <p:txBody>
            <a:bodyPr lIns="0" tIns="0" rIns="0" bIns="0" rtlCol="0" anchor="ctr"/>
            <a:lstStyle/>
            <a:p>
              <a:pPr algn="ctr">
                <a:lnSpc>
                  <a:spcPts val="2427"/>
                </a:lnSpc>
              </a:pPr>
              <a:endParaRPr sz="800"/>
            </a:p>
          </p:txBody>
        </p:sp>
      </p:grpSp>
      <p:grpSp>
        <p:nvGrpSpPr>
          <p:cNvPr id="18" name="Group 25">
            <a:extLst>
              <a:ext uri="{FF2B5EF4-FFF2-40B4-BE49-F238E27FC236}">
                <a16:creationId xmlns:a16="http://schemas.microsoft.com/office/drawing/2014/main" id="{EE4489B9-BBA8-A21A-B8DD-515920F9E720}"/>
              </a:ext>
            </a:extLst>
          </p:cNvPr>
          <p:cNvGrpSpPr/>
          <p:nvPr userDrawn="1"/>
        </p:nvGrpSpPr>
        <p:grpSpPr>
          <a:xfrm>
            <a:off x="5543543" y="3399697"/>
            <a:ext cx="249071" cy="249071"/>
            <a:chOff x="0" y="0"/>
            <a:chExt cx="812800" cy="812800"/>
          </a:xfrm>
        </p:grpSpPr>
        <p:sp>
          <p:nvSpPr>
            <p:cNvPr id="19" name="Freeform 26">
              <a:extLst>
                <a:ext uri="{FF2B5EF4-FFF2-40B4-BE49-F238E27FC236}">
                  <a16:creationId xmlns:a16="http://schemas.microsoft.com/office/drawing/2014/main" id="{2BE78165-2EE7-554E-35BE-3ACED3368E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ja-JP" altLang="en-US" sz="800"/>
            </a:p>
          </p:txBody>
        </p:sp>
        <p:sp>
          <p:nvSpPr>
            <p:cNvPr id="20" name="TextBox 27">
              <a:extLst>
                <a:ext uri="{FF2B5EF4-FFF2-40B4-BE49-F238E27FC236}">
                  <a16:creationId xmlns:a16="http://schemas.microsoft.com/office/drawing/2014/main" id="{BEC4F470-059A-4E53-F7A5-61BF3A618293}"/>
                </a:ext>
              </a:extLst>
            </p:cNvPr>
            <p:cNvSpPr txBox="1"/>
            <p:nvPr/>
          </p:nvSpPr>
          <p:spPr>
            <a:xfrm>
              <a:off x="76200" y="28575"/>
              <a:ext cx="660400" cy="708025"/>
            </a:xfrm>
            <a:prstGeom prst="rect">
              <a:avLst/>
            </a:prstGeom>
          </p:spPr>
          <p:txBody>
            <a:bodyPr lIns="0" tIns="0" rIns="0" bIns="0" rtlCol="0" anchor="ctr"/>
            <a:lstStyle/>
            <a:p>
              <a:pPr algn="ctr">
                <a:lnSpc>
                  <a:spcPts val="2427"/>
                </a:lnSpc>
              </a:pPr>
              <a:endParaRPr sz="800"/>
            </a:p>
          </p:txBody>
        </p:sp>
      </p:grpSp>
      <p:grpSp>
        <p:nvGrpSpPr>
          <p:cNvPr id="24" name="Group 31">
            <a:extLst>
              <a:ext uri="{FF2B5EF4-FFF2-40B4-BE49-F238E27FC236}">
                <a16:creationId xmlns:a16="http://schemas.microsoft.com/office/drawing/2014/main" id="{8EE3795D-45F1-7F97-F258-C7418538AC29}"/>
              </a:ext>
            </a:extLst>
          </p:cNvPr>
          <p:cNvGrpSpPr/>
          <p:nvPr userDrawn="1"/>
        </p:nvGrpSpPr>
        <p:grpSpPr>
          <a:xfrm>
            <a:off x="5442357" y="4507710"/>
            <a:ext cx="249071" cy="249071"/>
            <a:chOff x="0" y="0"/>
            <a:chExt cx="812800" cy="812800"/>
          </a:xfrm>
        </p:grpSpPr>
        <p:sp>
          <p:nvSpPr>
            <p:cNvPr id="25" name="Freeform 32">
              <a:extLst>
                <a:ext uri="{FF2B5EF4-FFF2-40B4-BE49-F238E27FC236}">
                  <a16:creationId xmlns:a16="http://schemas.microsoft.com/office/drawing/2014/main" id="{F6830725-5A75-F2C6-71AD-04030D5DE6E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ja-JP" altLang="en-US" sz="800"/>
            </a:p>
          </p:txBody>
        </p:sp>
        <p:sp>
          <p:nvSpPr>
            <p:cNvPr id="26" name="TextBox 33">
              <a:extLst>
                <a:ext uri="{FF2B5EF4-FFF2-40B4-BE49-F238E27FC236}">
                  <a16:creationId xmlns:a16="http://schemas.microsoft.com/office/drawing/2014/main" id="{ACD2D69E-3879-36CC-2422-805E7751CBE0}"/>
                </a:ext>
              </a:extLst>
            </p:cNvPr>
            <p:cNvSpPr txBox="1"/>
            <p:nvPr/>
          </p:nvSpPr>
          <p:spPr>
            <a:xfrm>
              <a:off x="76200" y="28575"/>
              <a:ext cx="660400" cy="708025"/>
            </a:xfrm>
            <a:prstGeom prst="rect">
              <a:avLst/>
            </a:prstGeom>
          </p:spPr>
          <p:txBody>
            <a:bodyPr lIns="0" tIns="0" rIns="0" bIns="0" rtlCol="0" anchor="ctr"/>
            <a:lstStyle/>
            <a:p>
              <a:pPr algn="ctr">
                <a:lnSpc>
                  <a:spcPts val="2427"/>
                </a:lnSpc>
              </a:pPr>
              <a:endParaRPr sz="800"/>
            </a:p>
          </p:txBody>
        </p:sp>
      </p:grpSp>
      <p:sp>
        <p:nvSpPr>
          <p:cNvPr id="27" name="Slide Number Placeholder 5">
            <a:extLst>
              <a:ext uri="{FF2B5EF4-FFF2-40B4-BE49-F238E27FC236}">
                <a16:creationId xmlns:a16="http://schemas.microsoft.com/office/drawing/2014/main" id="{FACF49FD-B888-99C0-C1C4-42AE6FBCABC1}"/>
              </a:ext>
            </a:extLst>
          </p:cNvPr>
          <p:cNvSpPr>
            <a:spLocks noGrp="1"/>
          </p:cNvSpPr>
          <p:nvPr>
            <p:ph type="sldNum" sz="quarter" idx="12"/>
          </p:nvPr>
        </p:nvSpPr>
        <p:spPr>
          <a:xfrm>
            <a:off x="10668000" y="6658148"/>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64" r:id="rId6"/>
    <p:sldLayoutId id="2147483653" r:id="rId7"/>
    <p:sldLayoutId id="2147483654" r:id="rId8"/>
    <p:sldLayoutId id="2147483655" r:id="rId9"/>
    <p:sldLayoutId id="2147483661" r:id="rId10"/>
    <p:sldLayoutId id="2147483656" r:id="rId11"/>
    <p:sldLayoutId id="2147483662" r:id="rId12"/>
    <p:sldLayoutId id="2147483663" r:id="rId13"/>
    <p:sldLayoutId id="2147483657" r:id="rId14"/>
    <p:sldLayoutId id="2147483660" r:id="rId15"/>
    <p:sldLayoutId id="2147483658" r:id="rId16"/>
    <p:sldLayoutId id="2147483659" r:id="rId1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0.jp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2.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6" name="TextBox 6"/>
          <p:cNvSpPr txBox="1"/>
          <p:nvPr/>
        </p:nvSpPr>
        <p:spPr>
          <a:xfrm>
            <a:off x="685800" y="2674327"/>
            <a:ext cx="7030870" cy="2277547"/>
          </a:xfrm>
          <a:prstGeom prst="rect">
            <a:avLst/>
          </a:prstGeom>
        </p:spPr>
        <p:txBody>
          <a:bodyPr wrap="square" lIns="0" tIns="0" rIns="0" bIns="0" rtlCol="0" anchor="t">
            <a:spAutoFit/>
          </a:bodyPr>
          <a:lstStyle/>
          <a:p>
            <a:r>
              <a:rPr lang="ja-JP" altLang="en-US" sz="6000" b="1" dirty="0">
                <a:latin typeface="りょうゴシック PlusN B" panose="020B0800000000000000" pitchFamily="34" charset="-128"/>
                <a:ea typeface="りょうゴシック PlusN B" panose="020B0800000000000000" pitchFamily="34" charset="-128"/>
              </a:rPr>
              <a:t>ロータリー</a:t>
            </a:r>
            <a:endParaRPr lang="en-US" altLang="ja-JP" sz="6000" b="1" dirty="0">
              <a:latin typeface="りょうゴシック PlusN B" panose="020B0800000000000000" pitchFamily="34" charset="-128"/>
              <a:ea typeface="りょうゴシック PlusN B" panose="020B0800000000000000" pitchFamily="34" charset="-128"/>
            </a:endParaRPr>
          </a:p>
          <a:p>
            <a:r>
              <a:rPr lang="ja-JP" altLang="en-US" sz="8800" b="1" dirty="0">
                <a:ln>
                  <a:solidFill>
                    <a:schemeClr val="tx1"/>
                  </a:solidFill>
                </a:ln>
                <a:solidFill>
                  <a:schemeClr val="accent6"/>
                </a:solidFill>
                <a:latin typeface="りょうゴシック PlusN B" panose="020B0800000000000000" pitchFamily="34" charset="-128"/>
                <a:ea typeface="りょうゴシック PlusN B" panose="020B0800000000000000" pitchFamily="34" charset="-128"/>
              </a:rPr>
              <a:t>米山</a:t>
            </a:r>
            <a:r>
              <a:rPr lang="ja-JP" altLang="en-US" sz="6000" b="1" dirty="0">
                <a:latin typeface="りょうゴシック PlusN B" panose="020B0800000000000000" pitchFamily="34" charset="-128"/>
                <a:ea typeface="りょうゴシック PlusN B" panose="020B0800000000000000" pitchFamily="34" charset="-128"/>
              </a:rPr>
              <a:t>記念奨学事業</a:t>
            </a:r>
            <a:endParaRPr lang="en-US" altLang="ja-JP" sz="6000" b="1" dirty="0">
              <a:latin typeface="りょうゴシック PlusN B" panose="020B0800000000000000" pitchFamily="34" charset="-128"/>
              <a:ea typeface="りょうゴシック PlusN B" panose="020B0800000000000000" pitchFamily="34" charset="-128"/>
            </a:endParaRPr>
          </a:p>
        </p:txBody>
      </p:sp>
      <p:sp>
        <p:nvSpPr>
          <p:cNvPr id="17" name="TextBox 17"/>
          <p:cNvSpPr txBox="1"/>
          <p:nvPr/>
        </p:nvSpPr>
        <p:spPr>
          <a:xfrm>
            <a:off x="1591519" y="1020275"/>
            <a:ext cx="3686659" cy="438582"/>
          </a:xfrm>
          <a:prstGeom prst="rect">
            <a:avLst/>
          </a:prstGeom>
        </p:spPr>
        <p:txBody>
          <a:bodyPr wrap="square" lIns="0" tIns="0" rIns="0" bIns="0" rtlCol="0" anchor="t">
            <a:spAutoFit/>
          </a:bodyPr>
          <a:lstStyle/>
          <a:p>
            <a:r>
              <a:rPr lang="ja-JP" altLang="en-US" sz="1050" b="1" dirty="0">
                <a:latin typeface="游ゴシック" panose="020B0400000000000000" pitchFamily="50" charset="-128"/>
                <a:ea typeface="游ゴシック" panose="020B0400000000000000" pitchFamily="50" charset="-128"/>
                <a:cs typeface="Arial" panose="020B0604020202020204" pitchFamily="34" charset="0"/>
              </a:rPr>
              <a:t>公益財団法人 </a:t>
            </a:r>
            <a:endParaRPr lang="en-US" altLang="ja-JP" sz="1050" b="1" dirty="0">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800" b="1" dirty="0">
                <a:latin typeface="游ゴシック" panose="020B0400000000000000" pitchFamily="50" charset="-128"/>
                <a:ea typeface="游ゴシック" panose="020B0400000000000000" pitchFamily="50" charset="-128"/>
                <a:cs typeface="Arial" panose="020B0604020202020204" pitchFamily="34" charset="0"/>
              </a:rPr>
              <a:t>ロータリー米山記念奨学会</a:t>
            </a:r>
            <a:endParaRPr lang="ja-JP" altLang="en-US" sz="2000" b="1"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27" name="涙形 6">
            <a:extLst>
              <a:ext uri="{FF2B5EF4-FFF2-40B4-BE49-F238E27FC236}">
                <a16:creationId xmlns:a16="http://schemas.microsoft.com/office/drawing/2014/main" id="{44D092F9-6CA8-81E9-5B70-3938833DA76A}"/>
              </a:ext>
            </a:extLst>
          </p:cNvPr>
          <p:cNvSpPr/>
          <p:nvPr/>
        </p:nvSpPr>
        <p:spPr>
          <a:xfrm>
            <a:off x="7716669" y="428983"/>
            <a:ext cx="4475331" cy="5933787"/>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76200" cap="flat" cmpd="sng" algn="ctr">
            <a:noFill/>
            <a:prstDash val="solid"/>
          </a:ln>
          <a:effectLst/>
        </p:spPr>
        <p:txBody>
          <a:bodyPr vert="horz" lIns="120000" tIns="0" rIns="120000" rtlCol="0" anchor="ctr"/>
          <a:lstStyle/>
          <a:p>
            <a:pPr defTabSz="609630">
              <a:lnSpc>
                <a:spcPts val="6000"/>
              </a:lnSpc>
              <a:defRPr/>
            </a:pPr>
            <a:endParaRPr kumimoji="1" lang="ja-JP" altLang="en-US" sz="5334" b="1" kern="0" dirty="0">
              <a:ln>
                <a:solidFill>
                  <a:prstClr val="black"/>
                </a:solidFill>
              </a:ln>
              <a:solidFill>
                <a:srgbClr val="FFE737"/>
              </a:solidFill>
              <a:latin typeface="ＭＳ Ｐゴシック" panose="020B0600070205080204" pitchFamily="50" charset="-128"/>
              <a:ea typeface="ＭＳ Ｐゴシック" panose="020B0600070205080204" pitchFamily="50" charset="-128"/>
            </a:endParaRPr>
          </a:p>
        </p:txBody>
      </p:sp>
      <p:sp>
        <p:nvSpPr>
          <p:cNvPr id="28" name="字幕 2">
            <a:extLst>
              <a:ext uri="{FF2B5EF4-FFF2-40B4-BE49-F238E27FC236}">
                <a16:creationId xmlns:a16="http://schemas.microsoft.com/office/drawing/2014/main" id="{9C59379E-F70F-9F95-352A-41D6E1523AED}"/>
              </a:ext>
            </a:extLst>
          </p:cNvPr>
          <p:cNvSpPr txBox="1">
            <a:spLocks/>
          </p:cNvSpPr>
          <p:nvPr/>
        </p:nvSpPr>
        <p:spPr>
          <a:xfrm>
            <a:off x="685800" y="1874223"/>
            <a:ext cx="3987047" cy="480053"/>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dist">
              <a:buNone/>
            </a:pPr>
            <a:r>
              <a:rPr lang="ja-JP" altLang="en-US" sz="2400" b="1" dirty="0">
                <a:latin typeface="游ゴシック" panose="020B0400000000000000" pitchFamily="50" charset="-128"/>
                <a:ea typeface="游ゴシック" panose="020B0400000000000000" pitchFamily="50" charset="-128"/>
              </a:rPr>
              <a:t>外国人留学生への奨学金</a:t>
            </a:r>
          </a:p>
        </p:txBody>
      </p:sp>
      <p:pic>
        <p:nvPicPr>
          <p:cNvPr id="32" name="図 31" descr="図形, 矢印&#10;&#10;自動的に生成された説明">
            <a:extLst>
              <a:ext uri="{FF2B5EF4-FFF2-40B4-BE49-F238E27FC236}">
                <a16:creationId xmlns:a16="http://schemas.microsoft.com/office/drawing/2014/main" id="{EB02E763-DE3A-D886-8D32-326A6350D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051" y="945177"/>
            <a:ext cx="516185" cy="578823"/>
          </a:xfrm>
          <a:prstGeom prst="rect">
            <a:avLst/>
          </a:prstGeom>
        </p:spPr>
      </p:pic>
      <p:sp>
        <p:nvSpPr>
          <p:cNvPr id="2" name="字幕 2">
            <a:extLst>
              <a:ext uri="{FF2B5EF4-FFF2-40B4-BE49-F238E27FC236}">
                <a16:creationId xmlns:a16="http://schemas.microsoft.com/office/drawing/2014/main" id="{7CE6249D-5485-1AC7-F500-DF9B124FE543}"/>
              </a:ext>
            </a:extLst>
          </p:cNvPr>
          <p:cNvSpPr txBox="1">
            <a:spLocks/>
          </p:cNvSpPr>
          <p:nvPr/>
        </p:nvSpPr>
        <p:spPr>
          <a:xfrm>
            <a:off x="2470358" y="5335785"/>
            <a:ext cx="3108208" cy="480053"/>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en-US" altLang="ja-JP" sz="2400" b="1" dirty="0">
                <a:latin typeface="游ゴシック" panose="020B0400000000000000" pitchFamily="50" charset="-128"/>
                <a:ea typeface="游ゴシック" panose="020B0400000000000000" pitchFamily="50" charset="-128"/>
              </a:rPr>
              <a:t>2025</a:t>
            </a:r>
            <a:r>
              <a:rPr lang="ja-JP" altLang="en-US" sz="2400" b="1" dirty="0">
                <a:latin typeface="游ゴシック" panose="020B0400000000000000" pitchFamily="50" charset="-128"/>
                <a:ea typeface="游ゴシック" panose="020B0400000000000000" pitchFamily="50" charset="-128"/>
              </a:rPr>
              <a:t>年</a:t>
            </a:r>
            <a:r>
              <a:rPr lang="en-US" altLang="ja-JP" sz="2400" b="1" dirty="0">
                <a:latin typeface="游ゴシック" panose="020B0400000000000000" pitchFamily="50" charset="-128"/>
                <a:ea typeface="游ゴシック" panose="020B0400000000000000" pitchFamily="50" charset="-128"/>
              </a:rPr>
              <a:t>9</a:t>
            </a:r>
            <a:r>
              <a:rPr lang="ja-JP" altLang="en-US" sz="2400" b="1" dirty="0">
                <a:latin typeface="游ゴシック" panose="020B0400000000000000" pitchFamily="50" charset="-128"/>
                <a:ea typeface="游ゴシック" panose="020B0400000000000000" pitchFamily="50" charset="-128"/>
              </a:rPr>
              <a:t>月</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77758-4C09-C50C-71C1-C242DAC0FB35}"/>
            </a:ext>
          </a:extLst>
        </p:cNvPr>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E0EF1D0E-9D64-6C89-5BAA-6A543922B9CA}"/>
              </a:ext>
            </a:extLst>
          </p:cNvPr>
          <p:cNvSpPr txBox="1">
            <a:spLocks/>
          </p:cNvSpPr>
          <p:nvPr/>
        </p:nvSpPr>
        <p:spPr>
          <a:xfrm>
            <a:off x="6248400" y="2476531"/>
            <a:ext cx="4953000" cy="1904938"/>
          </a:xfrm>
          <a:prstGeom prst="rect">
            <a:avLst/>
          </a:prstGeom>
        </p:spPr>
        <p:txBody>
          <a:bodyPr vert="horz" lIns="60960" tIns="30480" rIns="60960" bIns="30480" rtlCol="0" anchor="ctr" anchorCtr="0">
            <a:noAutofit/>
          </a:bodyPr>
          <a:lstStyle>
            <a:lvl1pPr marL="0" indent="0" algn="l" defTabSz="914400" rtl="0" eaLnBrk="1" latinLnBrk="0" hangingPunct="1">
              <a:spcBef>
                <a:spcPct val="20000"/>
              </a:spcBef>
              <a:buFont typeface="Arial" panose="020B0604020202020204" pitchFamily="34" charset="0"/>
              <a:buNone/>
              <a:defRPr kumimoji="1" sz="6600" b="1" kern="1200">
                <a:solidFill>
                  <a:schemeClr val="tx1"/>
                </a:solidFill>
                <a:latin typeface="BIZ UDPゴシック" panose="020B0400000000000000" pitchFamily="50" charset="-128"/>
                <a:ea typeface="BIZ UDPゴシック" panose="020B0400000000000000" pitchFamily="50" charset="-128"/>
                <a:cs typeface="+mn-cs"/>
              </a:defRPr>
            </a:lvl1pPr>
            <a:lvl2pPr marL="457200" indent="0" algn="l" defTabSz="914400" rtl="0" eaLnBrk="1" latinLnBrk="0" hangingPunct="1">
              <a:spcBef>
                <a:spcPct val="20000"/>
              </a:spcBef>
              <a:buFont typeface="Arial" panose="020B0604020202020204"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6000" dirty="0"/>
              <a:t>寄付金の状況</a:t>
            </a:r>
          </a:p>
        </p:txBody>
      </p:sp>
      <p:sp>
        <p:nvSpPr>
          <p:cNvPr id="4" name="タイトル 1">
            <a:extLst>
              <a:ext uri="{FF2B5EF4-FFF2-40B4-BE49-F238E27FC236}">
                <a16:creationId xmlns:a16="http://schemas.microsoft.com/office/drawing/2014/main" id="{69261A12-EC10-A1E0-1C06-FD1D377CB467}"/>
              </a:ext>
            </a:extLst>
          </p:cNvPr>
          <p:cNvSpPr txBox="1">
            <a:spLocks/>
          </p:cNvSpPr>
          <p:nvPr/>
        </p:nvSpPr>
        <p:spPr>
          <a:xfrm>
            <a:off x="990600" y="1981200"/>
            <a:ext cx="3048000" cy="2819400"/>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9100" dirty="0">
                <a:solidFill>
                  <a:schemeClr val="bg1"/>
                </a:solidFill>
                <a:latin typeface="游ゴシック" panose="020B0400000000000000" pitchFamily="50" charset="-128"/>
                <a:ea typeface="ＭＳ Ｐゴシック" panose="020B0600070205080204" pitchFamily="50" charset="-128"/>
              </a:rPr>
              <a:t>03</a:t>
            </a:r>
            <a:endParaRPr lang="ja-JP" altLang="en-US" sz="19100" dirty="0">
              <a:solidFill>
                <a:schemeClr val="bg1"/>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746959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283A6005-705B-A26E-9609-3A2B0F307EC0}"/>
              </a:ext>
            </a:extLst>
          </p:cNvPr>
          <p:cNvSpPr txBox="1">
            <a:spLocks/>
          </p:cNvSpPr>
          <p:nvPr/>
        </p:nvSpPr>
        <p:spPr>
          <a:xfrm>
            <a:off x="479602" y="1470536"/>
            <a:ext cx="7529579" cy="672075"/>
          </a:xfrm>
          <a:prstGeom prst="rect">
            <a:avLst/>
          </a:prstGeom>
        </p:spPr>
        <p:txBody>
          <a:bodyPr anchor="ctr"/>
          <a:lstStyle>
            <a:lvl1pPr algn="l" defTabSz="914400" rtl="0" eaLnBrk="1" latinLnBrk="0" hangingPunct="1">
              <a:spcBef>
                <a:spcPct val="0"/>
              </a:spcBef>
              <a:buNone/>
              <a:defRPr sz="7200" b="1" kern="1200">
                <a:solidFill>
                  <a:schemeClr val="tx1"/>
                </a:solidFill>
                <a:latin typeface="ＭＳ Ｐゴシック 見出し"/>
                <a:ea typeface="HGP創英角ｺﾞｼｯｸUB" panose="020B0900000000000000" pitchFamily="50" charset="-128"/>
                <a:cs typeface="+mj-cs"/>
              </a:defRPr>
            </a:lvl1pPr>
          </a:lstStyle>
          <a:p>
            <a:endParaRPr kumimoji="1" lang="ja-JP" altLang="en-US" sz="4800" dirty="0">
              <a:latin typeface="游ゴシック" panose="020B0400000000000000" pitchFamily="50" charset="-128"/>
              <a:ea typeface="游ゴシック" panose="020B0400000000000000" pitchFamily="50" charset="-128"/>
            </a:endParaRPr>
          </a:p>
        </p:txBody>
      </p:sp>
      <p:sp>
        <p:nvSpPr>
          <p:cNvPr id="4" name="四角形: 角を丸くする 3">
            <a:extLst>
              <a:ext uri="{FF2B5EF4-FFF2-40B4-BE49-F238E27FC236}">
                <a16:creationId xmlns:a16="http://schemas.microsoft.com/office/drawing/2014/main" id="{671CA3D4-7C6D-BA70-3A63-FE1F034F76E0}"/>
              </a:ext>
            </a:extLst>
          </p:cNvPr>
          <p:cNvSpPr/>
          <p:nvPr/>
        </p:nvSpPr>
        <p:spPr>
          <a:xfrm>
            <a:off x="4668275" y="6028659"/>
            <a:ext cx="2855451" cy="456491"/>
          </a:xfrm>
          <a:prstGeom prst="roundRect">
            <a:avLst>
              <a:gd name="adj" fmla="val 2401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游ゴシック" panose="020B0400000000000000" pitchFamily="50" charset="-128"/>
                <a:ea typeface="游ゴシック" panose="020B0400000000000000" pitchFamily="50" charset="-128"/>
              </a:rPr>
              <a:t>全体支出の </a:t>
            </a:r>
            <a:r>
              <a:rPr lang="en-US" altLang="ja-JP" sz="2933" b="1" dirty="0">
                <a:solidFill>
                  <a:srgbClr val="FFFF00"/>
                </a:solidFill>
                <a:latin typeface="游ゴシック" panose="020B0400000000000000" pitchFamily="50" charset="-128"/>
                <a:ea typeface="游ゴシック" panose="020B0400000000000000" pitchFamily="50" charset="-128"/>
              </a:rPr>
              <a:t>97</a:t>
            </a:r>
            <a:r>
              <a:rPr lang="en-US" altLang="ja-JP" sz="1867" b="1" dirty="0">
                <a:solidFill>
                  <a:srgbClr val="FFFF00"/>
                </a:solidFill>
                <a:latin typeface="游ゴシック" panose="020B0400000000000000" pitchFamily="50" charset="-128"/>
                <a:ea typeface="游ゴシック" panose="020B0400000000000000" pitchFamily="50" charset="-128"/>
              </a:rPr>
              <a:t>%</a:t>
            </a:r>
            <a:r>
              <a:rPr lang="en-US" altLang="ja-JP" sz="1733" b="1" dirty="0">
                <a:solidFill>
                  <a:srgbClr val="FFAA01"/>
                </a:solidFill>
                <a:latin typeface="游ゴシック" panose="020B0400000000000000" pitchFamily="50" charset="-128"/>
                <a:ea typeface="游ゴシック" panose="020B0400000000000000" pitchFamily="50" charset="-128"/>
              </a:rPr>
              <a:t> </a:t>
            </a:r>
            <a:r>
              <a:rPr lang="ja-JP" altLang="en-US" sz="1600" b="1" dirty="0">
                <a:solidFill>
                  <a:schemeClr val="bg1"/>
                </a:solidFill>
                <a:latin typeface="游ゴシック" panose="020B0400000000000000" pitchFamily="50" charset="-128"/>
                <a:ea typeface="游ゴシック" panose="020B0400000000000000" pitchFamily="50" charset="-128"/>
              </a:rPr>
              <a:t>が事業費</a:t>
            </a:r>
          </a:p>
        </p:txBody>
      </p:sp>
      <p:sp>
        <p:nvSpPr>
          <p:cNvPr id="5" name="コンテンツ プレースホルダー 12">
            <a:extLst>
              <a:ext uri="{FF2B5EF4-FFF2-40B4-BE49-F238E27FC236}">
                <a16:creationId xmlns:a16="http://schemas.microsoft.com/office/drawing/2014/main" id="{1ACEBA4E-B274-3EAB-F7C0-F954C3B9400B}"/>
              </a:ext>
            </a:extLst>
          </p:cNvPr>
          <p:cNvSpPr txBox="1">
            <a:spLocks/>
          </p:cNvSpPr>
          <p:nvPr/>
        </p:nvSpPr>
        <p:spPr>
          <a:xfrm>
            <a:off x="550863" y="1520093"/>
            <a:ext cx="11459938" cy="586514"/>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3400"/>
              </a:lnSpc>
              <a:buNone/>
            </a:pPr>
            <a:r>
              <a:rPr lang="en-US" altLang="ja-JP" b="1">
                <a:latin typeface="游ゴシック" panose="020B0400000000000000" pitchFamily="50" charset="-128"/>
                <a:ea typeface="游ゴシック" panose="020B0400000000000000" pitchFamily="50" charset="-128"/>
              </a:rPr>
              <a:t>2024-25</a:t>
            </a:r>
            <a:r>
              <a:rPr lang="ja-JP" altLang="en-US" b="1" dirty="0">
                <a:latin typeface="游ゴシック" panose="020B0400000000000000" pitchFamily="50" charset="-128"/>
                <a:ea typeface="游ゴシック" panose="020B0400000000000000" pitchFamily="50" charset="-128"/>
              </a:rPr>
              <a:t>年度は、寄付金収入が約</a:t>
            </a:r>
            <a:r>
              <a:rPr lang="en-US" altLang="ja-JP" b="1" dirty="0">
                <a:latin typeface="游ゴシック" panose="020B0400000000000000" pitchFamily="50" charset="-128"/>
                <a:ea typeface="游ゴシック" panose="020B0400000000000000" pitchFamily="50" charset="-128"/>
              </a:rPr>
              <a:t>1</a:t>
            </a:r>
            <a:r>
              <a:rPr lang="ja-JP" altLang="en-US" b="1" dirty="0">
                <a:latin typeface="游ゴシック" panose="020B0400000000000000" pitchFamily="50" charset="-128"/>
                <a:ea typeface="游ゴシック" panose="020B0400000000000000" pitchFamily="50" charset="-128"/>
              </a:rPr>
              <a:t>億</a:t>
            </a:r>
            <a:r>
              <a:rPr lang="en-US" altLang="ja-JP" b="1" dirty="0">
                <a:latin typeface="游ゴシック" panose="020B0400000000000000" pitchFamily="50" charset="-128"/>
                <a:ea typeface="游ゴシック" panose="020B0400000000000000" pitchFamily="50" charset="-128"/>
              </a:rPr>
              <a:t>1,500</a:t>
            </a:r>
            <a:r>
              <a:rPr lang="ja-JP" altLang="en-US" b="1" dirty="0">
                <a:latin typeface="游ゴシック" panose="020B0400000000000000" pitchFamily="50" charset="-128"/>
                <a:ea typeface="游ゴシック" panose="020B0400000000000000" pitchFamily="50" charset="-128"/>
              </a:rPr>
              <a:t>万円の減少</a:t>
            </a:r>
            <a:endParaRPr lang="en-US" altLang="ja-JP"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24062C87-B81E-C66B-FF57-1EDC7CD82159}"/>
              </a:ext>
            </a:extLst>
          </p:cNvPr>
          <p:cNvSpPr txBox="1"/>
          <p:nvPr/>
        </p:nvSpPr>
        <p:spPr>
          <a:xfrm>
            <a:off x="1650684" y="5870903"/>
            <a:ext cx="1846112" cy="374549"/>
          </a:xfrm>
          <a:prstGeom prst="rect">
            <a:avLst/>
          </a:prstGeom>
          <a:noFill/>
        </p:spPr>
        <p:txBody>
          <a:bodyPr wrap="square" rtlCol="0">
            <a:spAutoFit/>
          </a:bodyPr>
          <a:lstStyle/>
          <a:p>
            <a:r>
              <a:rPr lang="ja-JP" altLang="en-US" sz="1600" b="1" dirty="0">
                <a:latin typeface="游ゴシック" panose="020B0400000000000000" pitchFamily="50" charset="-128"/>
                <a:ea typeface="游ゴシック" panose="020B0400000000000000" pitchFamily="50" charset="-128"/>
                <a:cs typeface="Meiryo UI" panose="020B0604030504040204" pitchFamily="50" charset="-128"/>
              </a:rPr>
              <a:t>（単位</a:t>
            </a:r>
            <a:r>
              <a:rPr lang="en-US" altLang="ja-JP" sz="16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600" b="1" dirty="0">
                <a:latin typeface="游ゴシック" panose="020B0400000000000000" pitchFamily="50" charset="-128"/>
                <a:ea typeface="游ゴシック" panose="020B0400000000000000" pitchFamily="50" charset="-128"/>
                <a:cs typeface="Meiryo UI" panose="020B0604030504040204" pitchFamily="50" charset="-128"/>
              </a:rPr>
              <a:t>千円）</a:t>
            </a:r>
          </a:p>
        </p:txBody>
      </p:sp>
      <p:graphicFrame>
        <p:nvGraphicFramePr>
          <p:cNvPr id="8" name="コンテンツ プレースホルダー 2">
            <a:extLst>
              <a:ext uri="{FF2B5EF4-FFF2-40B4-BE49-F238E27FC236}">
                <a16:creationId xmlns:a16="http://schemas.microsoft.com/office/drawing/2014/main" id="{6E42CC9B-B11B-7E96-E8AA-DB08843C1D0F}"/>
              </a:ext>
            </a:extLst>
          </p:cNvPr>
          <p:cNvGraphicFramePr>
            <a:graphicFrameLocks/>
          </p:cNvGraphicFramePr>
          <p:nvPr>
            <p:extLst>
              <p:ext uri="{D42A27DB-BD31-4B8C-83A1-F6EECF244321}">
                <p14:modId xmlns:p14="http://schemas.microsoft.com/office/powerpoint/2010/main" val="2261311642"/>
              </p:ext>
            </p:extLst>
          </p:nvPr>
        </p:nvGraphicFramePr>
        <p:xfrm>
          <a:off x="1631504" y="2276872"/>
          <a:ext cx="8260817" cy="4208277"/>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a:extLst>
              <a:ext uri="{FF2B5EF4-FFF2-40B4-BE49-F238E27FC236}">
                <a16:creationId xmlns:a16="http://schemas.microsoft.com/office/drawing/2014/main" id="{91B80034-1917-0EC1-C921-1052E7448B63}"/>
              </a:ext>
            </a:extLst>
          </p:cNvPr>
          <p:cNvSpPr txBox="1"/>
          <p:nvPr/>
        </p:nvSpPr>
        <p:spPr>
          <a:xfrm>
            <a:off x="734465" y="4580505"/>
            <a:ext cx="651203" cy="1126800"/>
          </a:xfrm>
          <a:prstGeom prst="rect">
            <a:avLst/>
          </a:prstGeom>
          <a:noFill/>
        </p:spPr>
        <p:txBody>
          <a:bodyPr vert="eaVert" wrap="square" rtlCol="0" anchor="ctr">
            <a:spAutoFit/>
          </a:bodyPr>
          <a:lstStyle/>
          <a:p>
            <a:pPr algn="dist"/>
            <a:r>
              <a:rPr lang="ja-JP" altLang="en-US" sz="2933" b="1" dirty="0">
                <a:latin typeface="游ゴシック" panose="020B0400000000000000" pitchFamily="50" charset="-128"/>
                <a:ea typeface="游ゴシック" panose="020B0400000000000000" pitchFamily="50" charset="-128"/>
                <a:cs typeface="メイリオ" panose="020B0604030504040204" pitchFamily="50" charset="-128"/>
              </a:rPr>
              <a:t>支出</a:t>
            </a:r>
          </a:p>
        </p:txBody>
      </p:sp>
      <p:sp>
        <p:nvSpPr>
          <p:cNvPr id="10" name="テキスト ボックス 9">
            <a:extLst>
              <a:ext uri="{FF2B5EF4-FFF2-40B4-BE49-F238E27FC236}">
                <a16:creationId xmlns:a16="http://schemas.microsoft.com/office/drawing/2014/main" id="{3D3B07FE-4C4B-B151-99C0-F41BE0D0FA0A}"/>
              </a:ext>
            </a:extLst>
          </p:cNvPr>
          <p:cNvSpPr txBox="1"/>
          <p:nvPr/>
        </p:nvSpPr>
        <p:spPr>
          <a:xfrm>
            <a:off x="547400" y="2845906"/>
            <a:ext cx="1050432" cy="1124999"/>
          </a:xfrm>
          <a:prstGeom prst="rect">
            <a:avLst/>
          </a:prstGeom>
          <a:noFill/>
        </p:spPr>
        <p:txBody>
          <a:bodyPr vert="eaVert" wrap="square" rtlCol="0" anchor="ctr">
            <a:spAutoFit/>
          </a:bodyPr>
          <a:lstStyle/>
          <a:p>
            <a:pPr algn="dist"/>
            <a:r>
              <a:rPr lang="ja-JP" altLang="en-US" sz="2933" b="1" dirty="0">
                <a:latin typeface="游ゴシック" panose="020B0400000000000000" pitchFamily="50" charset="-128"/>
                <a:ea typeface="游ゴシック" panose="020B0400000000000000" pitchFamily="50" charset="-128"/>
                <a:cs typeface="メイリオ" panose="020B0604030504040204" pitchFamily="50" charset="-128"/>
              </a:rPr>
              <a:t>収入</a:t>
            </a:r>
          </a:p>
        </p:txBody>
      </p:sp>
      <p:sp>
        <p:nvSpPr>
          <p:cNvPr id="11" name="正方形/長方形 10">
            <a:extLst>
              <a:ext uri="{FF2B5EF4-FFF2-40B4-BE49-F238E27FC236}">
                <a16:creationId xmlns:a16="http://schemas.microsoft.com/office/drawing/2014/main" id="{1347BF4B-5C6F-4777-6C38-7FC6530C44D3}"/>
              </a:ext>
            </a:extLst>
          </p:cNvPr>
          <p:cNvSpPr>
            <a:spLocks/>
          </p:cNvSpPr>
          <p:nvPr/>
        </p:nvSpPr>
        <p:spPr>
          <a:xfrm>
            <a:off x="1889960" y="2783243"/>
            <a:ext cx="6510296" cy="358448"/>
          </a:xfrm>
          <a:prstGeom prst="rect">
            <a:avLst/>
          </a:prstGeom>
          <a:solidFill>
            <a:srgbClr val="FFE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highlight>
                <a:srgbClr val="FFE737"/>
              </a:highlight>
              <a:latin typeface="游ゴシック" panose="020B0400000000000000" pitchFamily="50" charset="-128"/>
              <a:ea typeface="游ゴシック" panose="020B0400000000000000" pitchFamily="50" charset="-128"/>
            </a:endParaRPr>
          </a:p>
        </p:txBody>
      </p:sp>
      <p:sp>
        <p:nvSpPr>
          <p:cNvPr id="12" name="フリーフォーム 7">
            <a:extLst>
              <a:ext uri="{FF2B5EF4-FFF2-40B4-BE49-F238E27FC236}">
                <a16:creationId xmlns:a16="http://schemas.microsoft.com/office/drawing/2014/main" id="{9760BB7E-FD7C-5F67-88B3-0BA2FEFB17F8}"/>
              </a:ext>
            </a:extLst>
          </p:cNvPr>
          <p:cNvSpPr/>
          <p:nvPr/>
        </p:nvSpPr>
        <p:spPr>
          <a:xfrm flipH="1">
            <a:off x="8855298" y="2682840"/>
            <a:ext cx="104027" cy="463346"/>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游ゴシック" panose="020B0400000000000000" pitchFamily="50" charset="-128"/>
              <a:ea typeface="游ゴシック" panose="020B0400000000000000" pitchFamily="50" charset="-128"/>
            </a:endParaRPr>
          </a:p>
        </p:txBody>
      </p:sp>
      <p:cxnSp>
        <p:nvCxnSpPr>
          <p:cNvPr id="14" name="直線コネクタ 13">
            <a:extLst>
              <a:ext uri="{FF2B5EF4-FFF2-40B4-BE49-F238E27FC236}">
                <a16:creationId xmlns:a16="http://schemas.microsoft.com/office/drawing/2014/main" id="{759FC8FB-2445-7D30-3D02-58ED89EDBDC4}"/>
              </a:ext>
            </a:extLst>
          </p:cNvPr>
          <p:cNvCxnSpPr>
            <a:cxnSpLocks/>
          </p:cNvCxnSpPr>
          <p:nvPr/>
        </p:nvCxnSpPr>
        <p:spPr>
          <a:xfrm rot="5400000">
            <a:off x="9988258" y="3428502"/>
            <a:ext cx="0" cy="245734"/>
          </a:xfrm>
          <a:prstGeom prst="line">
            <a:avLst/>
          </a:pr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cxnSp>
      <p:sp>
        <p:nvSpPr>
          <p:cNvPr id="15" name="テキスト ボックス 14">
            <a:extLst>
              <a:ext uri="{FF2B5EF4-FFF2-40B4-BE49-F238E27FC236}">
                <a16:creationId xmlns:a16="http://schemas.microsoft.com/office/drawing/2014/main" id="{B2977BA9-FCF2-5939-FE04-E12A80AAA8BA}"/>
              </a:ext>
            </a:extLst>
          </p:cNvPr>
          <p:cNvSpPr txBox="1"/>
          <p:nvPr/>
        </p:nvSpPr>
        <p:spPr>
          <a:xfrm>
            <a:off x="1906695" y="2464776"/>
            <a:ext cx="5095508" cy="686791"/>
          </a:xfrm>
          <a:prstGeom prst="rect">
            <a:avLst/>
          </a:prstGeom>
          <a:noFill/>
        </p:spPr>
        <p:txBody>
          <a:bodyPr wrap="square" rtlCol="0">
            <a:spAutoFit/>
          </a:bodyPr>
          <a:lstStyle/>
          <a:p>
            <a:pPr>
              <a:lnSpc>
                <a:spcPct val="130000"/>
              </a:lnSpc>
            </a:pPr>
            <a:r>
              <a:rPr lang="ja-JP" altLang="en-US" sz="2400" b="1" dirty="0">
                <a:latin typeface="游ゴシック" panose="020B0400000000000000" pitchFamily="50" charset="-128"/>
                <a:ea typeface="游ゴシック" panose="020B0400000000000000" pitchFamily="50" charset="-128"/>
                <a:cs typeface="Meiryo UI" panose="020B0604030504040204" pitchFamily="50" charset="-128"/>
              </a:rPr>
              <a:t>寄付金総額</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13</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億</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3,052</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万円</a:t>
            </a:r>
          </a:p>
        </p:txBody>
      </p:sp>
      <p:sp>
        <p:nvSpPr>
          <p:cNvPr id="17" name="テキスト ボックス 16">
            <a:extLst>
              <a:ext uri="{FF2B5EF4-FFF2-40B4-BE49-F238E27FC236}">
                <a16:creationId xmlns:a16="http://schemas.microsoft.com/office/drawing/2014/main" id="{75B9CB33-B023-95A9-0A76-DE628765B2FF}"/>
              </a:ext>
            </a:extLst>
          </p:cNvPr>
          <p:cNvSpPr txBox="1"/>
          <p:nvPr/>
        </p:nvSpPr>
        <p:spPr>
          <a:xfrm>
            <a:off x="10014600" y="5689963"/>
            <a:ext cx="1020725" cy="530979"/>
          </a:xfrm>
          <a:prstGeom prst="rect">
            <a:avLst/>
          </a:prstGeom>
          <a:noFill/>
        </p:spPr>
        <p:txBody>
          <a:bodyPr wrap="square" rtlCol="0">
            <a:spAutoFit/>
          </a:bodyPr>
          <a:lstStyle/>
          <a:p>
            <a:pPr>
              <a:lnSpc>
                <a:spcPts val="1667"/>
              </a:lnSpc>
            </a:pPr>
            <a:r>
              <a:rPr lang="ja-JP" altLang="en-US" sz="1600" b="1" dirty="0">
                <a:latin typeface="游ゴシック" panose="020B0400000000000000" pitchFamily="50" charset="-128"/>
                <a:ea typeface="游ゴシック" panose="020B0400000000000000" pitchFamily="50" charset="-128"/>
              </a:rPr>
              <a:t>管理費</a:t>
            </a:r>
            <a:br>
              <a:rPr lang="en-US" altLang="ja-JP" sz="1600" b="1" dirty="0">
                <a:latin typeface="游ゴシック" panose="020B0400000000000000" pitchFamily="50" charset="-128"/>
                <a:ea typeface="游ゴシック" panose="020B0400000000000000" pitchFamily="50" charset="-128"/>
              </a:rPr>
            </a:br>
            <a:r>
              <a:rPr lang="en-US" altLang="ja-JP" sz="1600" b="1" dirty="0">
                <a:latin typeface="游ゴシック" panose="020B0400000000000000" pitchFamily="50" charset="-128"/>
                <a:ea typeface="游ゴシック" panose="020B0400000000000000" pitchFamily="50" charset="-128"/>
              </a:rPr>
              <a:t>46,733</a:t>
            </a:r>
          </a:p>
        </p:txBody>
      </p:sp>
      <p:sp>
        <p:nvSpPr>
          <p:cNvPr id="18" name="テキスト ボックス 17">
            <a:extLst>
              <a:ext uri="{FF2B5EF4-FFF2-40B4-BE49-F238E27FC236}">
                <a16:creationId xmlns:a16="http://schemas.microsoft.com/office/drawing/2014/main" id="{5A6612F2-9E6A-91F9-5117-FBF8B4D4E3A2}"/>
              </a:ext>
            </a:extLst>
          </p:cNvPr>
          <p:cNvSpPr txBox="1"/>
          <p:nvPr/>
        </p:nvSpPr>
        <p:spPr>
          <a:xfrm>
            <a:off x="8148228" y="5013176"/>
            <a:ext cx="1412591" cy="607923"/>
          </a:xfrm>
          <a:prstGeom prst="rect">
            <a:avLst/>
          </a:prstGeom>
          <a:noFill/>
        </p:spPr>
        <p:txBody>
          <a:bodyPr wrap="square" rtlCol="0">
            <a:spAutoFit/>
          </a:bodyPr>
          <a:lstStyle/>
          <a:p>
            <a:pPr algn="ctr">
              <a:lnSpc>
                <a:spcPts val="2000"/>
              </a:lnSpc>
            </a:pPr>
            <a:r>
              <a:rPr lang="ja-JP" altLang="en-US" sz="1867"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補助費</a:t>
            </a:r>
            <a:r>
              <a:rPr lang="ja-JP" altLang="en-US" sz="1067"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ほか</a:t>
            </a:r>
            <a:br>
              <a:rPr lang="en-US" altLang="ja-JP" sz="1867"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1867"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306,609</a:t>
            </a:r>
          </a:p>
        </p:txBody>
      </p:sp>
      <p:sp>
        <p:nvSpPr>
          <p:cNvPr id="19" name="テキスト ボックス 18">
            <a:extLst>
              <a:ext uri="{FF2B5EF4-FFF2-40B4-BE49-F238E27FC236}">
                <a16:creationId xmlns:a16="http://schemas.microsoft.com/office/drawing/2014/main" id="{D7BC5885-CF5D-B138-EE54-32FDC42FF7BB}"/>
              </a:ext>
            </a:extLst>
          </p:cNvPr>
          <p:cNvSpPr txBox="1"/>
          <p:nvPr/>
        </p:nvSpPr>
        <p:spPr>
          <a:xfrm>
            <a:off x="1879546" y="4941168"/>
            <a:ext cx="6268682" cy="748795"/>
          </a:xfrm>
          <a:prstGeom prst="rect">
            <a:avLst/>
          </a:prstGeom>
          <a:noFill/>
        </p:spPr>
        <p:txBody>
          <a:bodyPr wrap="square" rtlCol="0">
            <a:spAutoFit/>
          </a:bodyPr>
          <a:lstStyle/>
          <a:p>
            <a:pPr algn="ctr"/>
            <a:r>
              <a:rPr lang="ja-JP" altLang="en-US"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奨学金</a:t>
            </a:r>
            <a:b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1,282,880</a:t>
            </a:r>
            <a:endParaRPr lang="ja-JP" altLang="en-US"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15EE59A3-979B-CBFD-E8D2-9E0FD5AC280F}"/>
              </a:ext>
            </a:extLst>
          </p:cNvPr>
          <p:cNvSpPr txBox="1"/>
          <p:nvPr/>
        </p:nvSpPr>
        <p:spPr>
          <a:xfrm>
            <a:off x="9901472" y="3996713"/>
            <a:ext cx="1158073" cy="530979"/>
          </a:xfrm>
          <a:prstGeom prst="rect">
            <a:avLst/>
          </a:prstGeom>
          <a:noFill/>
        </p:spPr>
        <p:txBody>
          <a:bodyPr wrap="square" rtlCol="0">
            <a:spAutoFit/>
          </a:bodyPr>
          <a:lstStyle/>
          <a:p>
            <a:pPr>
              <a:lnSpc>
                <a:spcPts val="1667"/>
              </a:lnSpc>
            </a:pP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利息収入</a:t>
            </a:r>
            <a:r>
              <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rPr>
              <a:t>48,479</a:t>
            </a:r>
          </a:p>
        </p:txBody>
      </p:sp>
      <p:sp>
        <p:nvSpPr>
          <p:cNvPr id="21" name="テキスト ボックス 20">
            <a:extLst>
              <a:ext uri="{FF2B5EF4-FFF2-40B4-BE49-F238E27FC236}">
                <a16:creationId xmlns:a16="http://schemas.microsoft.com/office/drawing/2014/main" id="{9D0C1983-D05E-E813-83A1-3E9C58B3C339}"/>
              </a:ext>
            </a:extLst>
          </p:cNvPr>
          <p:cNvSpPr txBox="1"/>
          <p:nvPr/>
        </p:nvSpPr>
        <p:spPr>
          <a:xfrm>
            <a:off x="8985018" y="2421654"/>
            <a:ext cx="1126107" cy="530979"/>
          </a:xfrm>
          <a:prstGeom prst="rect">
            <a:avLst/>
          </a:prstGeom>
          <a:noFill/>
        </p:spPr>
        <p:txBody>
          <a:bodyPr wrap="square" rtlCol="0">
            <a:spAutoFit/>
          </a:bodyPr>
          <a:lstStyle/>
          <a:p>
            <a:pPr>
              <a:lnSpc>
                <a:spcPts val="1667"/>
              </a:lnSpc>
            </a:pP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配当金</a:t>
            </a:r>
            <a:r>
              <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rPr>
              <a:t>250,020 </a:t>
            </a:r>
          </a:p>
        </p:txBody>
      </p:sp>
      <p:sp>
        <p:nvSpPr>
          <p:cNvPr id="22" name="テキスト ボックス 21">
            <a:extLst>
              <a:ext uri="{FF2B5EF4-FFF2-40B4-BE49-F238E27FC236}">
                <a16:creationId xmlns:a16="http://schemas.microsoft.com/office/drawing/2014/main" id="{160B4508-DC12-35D9-885E-FAA2C8D57EBE}"/>
              </a:ext>
            </a:extLst>
          </p:cNvPr>
          <p:cNvSpPr txBox="1"/>
          <p:nvPr/>
        </p:nvSpPr>
        <p:spPr>
          <a:xfrm>
            <a:off x="3863753" y="3176972"/>
            <a:ext cx="4531794" cy="748795"/>
          </a:xfrm>
          <a:prstGeom prst="rect">
            <a:avLst/>
          </a:prstGeom>
          <a:noFill/>
        </p:spPr>
        <p:txBody>
          <a:bodyPr wrap="square" rtlCol="0">
            <a:spAutoFit/>
          </a:bodyPr>
          <a:lstStyle/>
          <a:p>
            <a:pPr algn="ctr"/>
            <a:r>
              <a:rPr lang="ja-JP" altLang="en-US"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特別寄付金</a:t>
            </a:r>
            <a:b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925,458</a:t>
            </a:r>
          </a:p>
        </p:txBody>
      </p:sp>
      <p:sp>
        <p:nvSpPr>
          <p:cNvPr id="23" name="テキスト ボックス 22">
            <a:extLst>
              <a:ext uri="{FF2B5EF4-FFF2-40B4-BE49-F238E27FC236}">
                <a16:creationId xmlns:a16="http://schemas.microsoft.com/office/drawing/2014/main" id="{743EC364-B6A5-B304-F345-12136F13363C}"/>
              </a:ext>
            </a:extLst>
          </p:cNvPr>
          <p:cNvSpPr txBox="1"/>
          <p:nvPr/>
        </p:nvSpPr>
        <p:spPr>
          <a:xfrm>
            <a:off x="1993540" y="3176972"/>
            <a:ext cx="1793239" cy="748795"/>
          </a:xfrm>
          <a:prstGeom prst="rect">
            <a:avLst/>
          </a:prstGeom>
          <a:noFill/>
        </p:spPr>
        <p:txBody>
          <a:bodyPr wrap="square" rtlCol="0">
            <a:spAutoFit/>
          </a:bodyPr>
          <a:lstStyle/>
          <a:p>
            <a:pPr algn="ctr"/>
            <a:r>
              <a:rPr lang="ja-JP" altLang="en-US"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普通寄付金</a:t>
            </a:r>
            <a:b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405,066</a:t>
            </a:r>
          </a:p>
        </p:txBody>
      </p:sp>
      <p:sp>
        <p:nvSpPr>
          <p:cNvPr id="24" name="フリーフォーム 7">
            <a:extLst>
              <a:ext uri="{FF2B5EF4-FFF2-40B4-BE49-F238E27FC236}">
                <a16:creationId xmlns:a16="http://schemas.microsoft.com/office/drawing/2014/main" id="{8C1208CA-9A9E-2DE8-A477-B6B1D73B68F4}"/>
              </a:ext>
            </a:extLst>
          </p:cNvPr>
          <p:cNvSpPr/>
          <p:nvPr/>
        </p:nvSpPr>
        <p:spPr>
          <a:xfrm rot="16200000" flipH="1">
            <a:off x="9716771" y="5740637"/>
            <a:ext cx="256882" cy="225612"/>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游ゴシック" panose="020B0400000000000000" pitchFamily="50" charset="-128"/>
              <a:ea typeface="游ゴシック" panose="020B0400000000000000" pitchFamily="50" charset="-128"/>
            </a:endParaRPr>
          </a:p>
        </p:txBody>
      </p:sp>
      <p:sp>
        <p:nvSpPr>
          <p:cNvPr id="25" name="正方形/長方形 24">
            <a:extLst>
              <a:ext uri="{FF2B5EF4-FFF2-40B4-BE49-F238E27FC236}">
                <a16:creationId xmlns:a16="http://schemas.microsoft.com/office/drawing/2014/main" id="{C3A167E9-C82F-284B-F580-F401AFADBCFB}"/>
              </a:ext>
            </a:extLst>
          </p:cNvPr>
          <p:cNvSpPr>
            <a:spLocks/>
          </p:cNvSpPr>
          <p:nvPr/>
        </p:nvSpPr>
        <p:spPr>
          <a:xfrm>
            <a:off x="1891596" y="4501234"/>
            <a:ext cx="7744860" cy="358448"/>
          </a:xfrm>
          <a:prstGeom prst="rect">
            <a:avLst/>
          </a:prstGeom>
          <a:solidFill>
            <a:srgbClr val="FFE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highlight>
                <a:srgbClr val="FFE737"/>
              </a:highlight>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5035D96C-F5C4-C425-2C91-90625EFDA47C}"/>
              </a:ext>
            </a:extLst>
          </p:cNvPr>
          <p:cNvSpPr txBox="1"/>
          <p:nvPr/>
        </p:nvSpPr>
        <p:spPr>
          <a:xfrm>
            <a:off x="1896608" y="4159062"/>
            <a:ext cx="5000707" cy="686791"/>
          </a:xfrm>
          <a:prstGeom prst="rect">
            <a:avLst/>
          </a:prstGeom>
          <a:noFill/>
        </p:spPr>
        <p:txBody>
          <a:bodyPr wrap="square" rtlCol="0">
            <a:spAutoFit/>
          </a:bodyPr>
          <a:lstStyle/>
          <a:p>
            <a:pPr>
              <a:lnSpc>
                <a:spcPct val="130000"/>
              </a:lnSpc>
            </a:pPr>
            <a:r>
              <a:rPr lang="ja-JP" altLang="en-US" sz="2400" b="1" dirty="0">
                <a:latin typeface="游ゴシック" panose="020B0400000000000000" pitchFamily="50" charset="-128"/>
                <a:ea typeface="游ゴシック" panose="020B0400000000000000" pitchFamily="50" charset="-128"/>
                <a:cs typeface="Meiryo UI" panose="020B0604030504040204" pitchFamily="50" charset="-128"/>
              </a:rPr>
              <a:t>事 業 費 計</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15</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億</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8,949</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万円</a:t>
            </a:r>
          </a:p>
        </p:txBody>
      </p:sp>
      <p:sp>
        <p:nvSpPr>
          <p:cNvPr id="27" name="タイトル 11">
            <a:extLst>
              <a:ext uri="{FF2B5EF4-FFF2-40B4-BE49-F238E27FC236}">
                <a16:creationId xmlns:a16="http://schemas.microsoft.com/office/drawing/2014/main" id="{238A02E8-21AD-BBE6-AEB4-9903FB39C555}"/>
              </a:ext>
            </a:extLst>
          </p:cNvPr>
          <p:cNvSpPr txBox="1">
            <a:spLocks/>
          </p:cNvSpPr>
          <p:nvPr/>
        </p:nvSpPr>
        <p:spPr>
          <a:xfrm>
            <a:off x="2327582" y="384225"/>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latin typeface="游ゴシック" panose="020B0400000000000000" pitchFamily="50" charset="-128"/>
                <a:ea typeface="游ゴシック" panose="020B0400000000000000" pitchFamily="50" charset="-128"/>
              </a:rPr>
              <a:t>ご寄付は奨学事業に</a:t>
            </a:r>
          </a:p>
        </p:txBody>
      </p:sp>
      <p:sp>
        <p:nvSpPr>
          <p:cNvPr id="2" name="フリーフォーム 7">
            <a:extLst>
              <a:ext uri="{FF2B5EF4-FFF2-40B4-BE49-F238E27FC236}">
                <a16:creationId xmlns:a16="http://schemas.microsoft.com/office/drawing/2014/main" id="{8FFAD688-5773-D0CA-DAA3-EB836EADB3A6}"/>
              </a:ext>
            </a:extLst>
          </p:cNvPr>
          <p:cNvSpPr/>
          <p:nvPr/>
        </p:nvSpPr>
        <p:spPr>
          <a:xfrm flipH="1" flipV="1">
            <a:off x="9700384" y="4010203"/>
            <a:ext cx="225608" cy="251999"/>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0805212-FA1E-E9CF-F8DD-0E80E8CB9050}"/>
              </a:ext>
            </a:extLst>
          </p:cNvPr>
          <p:cNvSpPr txBox="1"/>
          <p:nvPr/>
        </p:nvSpPr>
        <p:spPr>
          <a:xfrm>
            <a:off x="9845212" y="3013314"/>
            <a:ext cx="2021907" cy="530979"/>
          </a:xfrm>
          <a:prstGeom prst="rect">
            <a:avLst/>
          </a:prstGeom>
          <a:noFill/>
        </p:spPr>
        <p:txBody>
          <a:bodyPr wrap="square" rtlCol="0">
            <a:spAutoFit/>
          </a:bodyPr>
          <a:lstStyle/>
          <a:p>
            <a:pPr>
              <a:lnSpc>
                <a:spcPts val="1667"/>
              </a:lnSpc>
            </a:pP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当期正味財産減少額 </a:t>
            </a:r>
            <a:endPar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ts val="1667"/>
              </a:lnSpc>
            </a:pPr>
            <a:r>
              <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rPr>
              <a:t>-7,199</a:t>
            </a:r>
          </a:p>
        </p:txBody>
      </p:sp>
    </p:spTree>
    <p:extLst>
      <p:ext uri="{BB962C8B-B14F-4D97-AF65-F5344CB8AC3E}">
        <p14:creationId xmlns:p14="http://schemas.microsoft.com/office/powerpoint/2010/main" val="1458109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フリーフォーム: 図形 26">
            <a:extLst>
              <a:ext uri="{FF2B5EF4-FFF2-40B4-BE49-F238E27FC236}">
                <a16:creationId xmlns:a16="http://schemas.microsoft.com/office/drawing/2014/main" id="{B4EEFE3F-7053-6EF8-7B9B-F062A4632F2B}"/>
              </a:ext>
            </a:extLst>
          </p:cNvPr>
          <p:cNvSpPr/>
          <p:nvPr/>
        </p:nvSpPr>
        <p:spPr>
          <a:xfrm rot="13333686" flipH="1">
            <a:off x="6840629" y="-77087"/>
            <a:ext cx="3965483" cy="3742565"/>
          </a:xfrm>
          <a:custGeom>
            <a:avLst/>
            <a:gdLst>
              <a:gd name="connsiteX0" fmla="*/ 48397 w 3625384"/>
              <a:gd name="connsiteY0" fmla="*/ 818270 h 3418887"/>
              <a:gd name="connsiteX1" fmla="*/ 2871452 w 3625384"/>
              <a:gd name="connsiteY1" fmla="*/ 3380583 h 3418887"/>
              <a:gd name="connsiteX2" fmla="*/ 3079928 w 3625384"/>
              <a:gd name="connsiteY2" fmla="*/ 3370490 h 3418887"/>
              <a:gd name="connsiteX3" fmla="*/ 3587081 w 3625384"/>
              <a:gd name="connsiteY3" fmla="*/ 2811729 h 3418887"/>
              <a:gd name="connsiteX4" fmla="*/ 3576987 w 3625384"/>
              <a:gd name="connsiteY4" fmla="*/ 2603253 h 3418887"/>
              <a:gd name="connsiteX5" fmla="*/ 1087558 w 3625384"/>
              <a:gd name="connsiteY5" fmla="*/ 343751 h 3418887"/>
              <a:gd name="connsiteX6" fmla="*/ 970801 w 3625384"/>
              <a:gd name="connsiteY6" fmla="*/ 0 h 3418887"/>
              <a:gd name="connsiteX7" fmla="*/ 909069 w 3625384"/>
              <a:gd name="connsiteY7" fmla="*/ 181747 h 3418887"/>
              <a:gd name="connsiteX8" fmla="*/ 753932 w 3625384"/>
              <a:gd name="connsiteY8" fmla="*/ 40939 h 3418887"/>
              <a:gd name="connsiteX9" fmla="*/ 545456 w 3625384"/>
              <a:gd name="connsiteY9" fmla="*/ 51033 h 3418887"/>
              <a:gd name="connsiteX10" fmla="*/ 38303 w 3625384"/>
              <a:gd name="connsiteY10" fmla="*/ 609793 h 3418887"/>
              <a:gd name="connsiteX11" fmla="*/ 48397 w 3625384"/>
              <a:gd name="connsiteY11" fmla="*/ 818270 h 3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5384" h="3418887">
                <a:moveTo>
                  <a:pt x="48397" y="818270"/>
                </a:moveTo>
                <a:lnTo>
                  <a:pt x="2871452" y="3380583"/>
                </a:lnTo>
                <a:cubicBezTo>
                  <a:pt x="2931808" y="3435366"/>
                  <a:pt x="3025146" y="3430847"/>
                  <a:pt x="3079928" y="3370490"/>
                </a:cubicBezTo>
                <a:lnTo>
                  <a:pt x="3587081" y="2811729"/>
                </a:lnTo>
                <a:cubicBezTo>
                  <a:pt x="3641863" y="2751373"/>
                  <a:pt x="3637344" y="2658035"/>
                  <a:pt x="3576987" y="2603253"/>
                </a:cubicBezTo>
                <a:lnTo>
                  <a:pt x="1087558" y="343751"/>
                </a:lnTo>
                <a:lnTo>
                  <a:pt x="970801" y="0"/>
                </a:lnTo>
                <a:lnTo>
                  <a:pt x="909069" y="181747"/>
                </a:lnTo>
                <a:lnTo>
                  <a:pt x="753932" y="40939"/>
                </a:lnTo>
                <a:cubicBezTo>
                  <a:pt x="693576" y="-13843"/>
                  <a:pt x="600238" y="-9324"/>
                  <a:pt x="545456" y="51033"/>
                </a:cubicBezTo>
                <a:lnTo>
                  <a:pt x="38303" y="609793"/>
                </a:lnTo>
                <a:cubicBezTo>
                  <a:pt x="-16479" y="670150"/>
                  <a:pt x="-11960" y="763488"/>
                  <a:pt x="48397" y="818270"/>
                </a:cubicBezTo>
                <a:close/>
              </a:path>
            </a:pathLst>
          </a:custGeom>
          <a:solidFill>
            <a:srgbClr val="40404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0000" tIns="0" rIns="120000" rtlCol="0" anchor="ctr">
            <a:noAutofit/>
          </a:bodyPr>
          <a:lstStyle/>
          <a:p>
            <a:pPr>
              <a:lnSpc>
                <a:spcPts val="6000"/>
              </a:lnSpc>
            </a:pPr>
            <a:endParaRPr kumimoji="1" lang="ja-JP" altLang="en-US" sz="5334" b="1" dirty="0">
              <a:ln>
                <a:solidFill>
                  <a:schemeClr val="tx1"/>
                </a:solidFill>
              </a:ln>
              <a:solidFill>
                <a:srgbClr val="FFE737"/>
              </a:solidFill>
              <a:latin typeface="+mj-ea"/>
              <a:ea typeface="+mj-ea"/>
            </a:endParaRPr>
          </a:p>
        </p:txBody>
      </p:sp>
      <p:grpSp>
        <p:nvGrpSpPr>
          <p:cNvPr id="5" name="グループ化 4">
            <a:extLst>
              <a:ext uri="{FF2B5EF4-FFF2-40B4-BE49-F238E27FC236}">
                <a16:creationId xmlns:a16="http://schemas.microsoft.com/office/drawing/2014/main" id="{358B541F-E46A-F6D2-D85C-292767D30491}"/>
              </a:ext>
            </a:extLst>
          </p:cNvPr>
          <p:cNvGrpSpPr/>
          <p:nvPr/>
        </p:nvGrpSpPr>
        <p:grpSpPr>
          <a:xfrm>
            <a:off x="227011" y="2743200"/>
            <a:ext cx="5881087" cy="3962400"/>
            <a:chOff x="1496824" y="3610139"/>
            <a:chExt cx="7855941" cy="5194197"/>
          </a:xfrm>
        </p:grpSpPr>
        <p:sp>
          <p:nvSpPr>
            <p:cNvPr id="6" name="正方形/長方形 5">
              <a:extLst>
                <a:ext uri="{FF2B5EF4-FFF2-40B4-BE49-F238E27FC236}">
                  <a16:creationId xmlns:a16="http://schemas.microsoft.com/office/drawing/2014/main" id="{23DA0D48-7094-2575-3021-F2843877E47B}"/>
                </a:ext>
              </a:extLst>
            </p:cNvPr>
            <p:cNvSpPr/>
            <p:nvPr/>
          </p:nvSpPr>
          <p:spPr>
            <a:xfrm>
              <a:off x="1496824" y="3610139"/>
              <a:ext cx="7855941" cy="5194197"/>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lang="ja-JP" altLang="en-US" sz="5334"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333F1870-CFC2-B670-4542-7CBE99CA599E}"/>
                </a:ext>
              </a:extLst>
            </p:cNvPr>
            <p:cNvSpPr txBox="1"/>
            <p:nvPr/>
          </p:nvSpPr>
          <p:spPr>
            <a:xfrm>
              <a:off x="1525819" y="6050030"/>
              <a:ext cx="7810786" cy="2053589"/>
            </a:xfrm>
            <a:prstGeom prst="rect">
              <a:avLst/>
            </a:prstGeom>
            <a:noFill/>
          </p:spPr>
          <p:txBody>
            <a:bodyPr wrap="square" rtlCol="0">
              <a:spAutoFit/>
            </a:bodyPr>
            <a:lstStyle/>
            <a:p>
              <a:pPr marL="304815" indent="-304815">
                <a:lnSpc>
                  <a:spcPct val="90000"/>
                </a:lnSpc>
                <a:spcAft>
                  <a:spcPts val="1200"/>
                </a:spcAft>
                <a:buFont typeface="Wingdings" panose="05000000000000000000" pitchFamily="2" charset="2"/>
                <a:buChar char="ü"/>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 財団法人設立時の約束</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marL="304815" indent="-304815">
                <a:lnSpc>
                  <a:spcPct val="90000"/>
                </a:lnSpc>
                <a:spcAft>
                  <a:spcPts val="1200"/>
                </a:spcAft>
                <a:buFont typeface="Wingdings" panose="05000000000000000000" pitchFamily="2" charset="2"/>
                <a:buChar char="ü"/>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 奨学会の安定財源</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marL="304815" indent="-304815">
                <a:lnSpc>
                  <a:spcPct val="90000"/>
                </a:lnSpc>
                <a:spcAft>
                  <a:spcPts val="1200"/>
                </a:spcAft>
                <a:buFont typeface="Wingdings" panose="05000000000000000000" pitchFamily="2" charset="2"/>
                <a:buChar char="ü"/>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 クラブで決定した金額</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会員数</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8" name="グループ化 7">
              <a:extLst>
                <a:ext uri="{FF2B5EF4-FFF2-40B4-BE49-F238E27FC236}">
                  <a16:creationId xmlns:a16="http://schemas.microsoft.com/office/drawing/2014/main" id="{D2DEB779-D23E-30C9-784F-00C3F34AAB8D}"/>
                </a:ext>
              </a:extLst>
            </p:cNvPr>
            <p:cNvGrpSpPr/>
            <p:nvPr/>
          </p:nvGrpSpPr>
          <p:grpSpPr>
            <a:xfrm>
              <a:off x="2470387" y="3880379"/>
              <a:ext cx="5908815" cy="1640168"/>
              <a:chOff x="10607291" y="3487316"/>
              <a:chExt cx="5908815" cy="1640168"/>
            </a:xfrm>
          </p:grpSpPr>
          <p:sp>
            <p:nvSpPr>
              <p:cNvPr id="9" name="コンテンツ プレースホルダー 2">
                <a:extLst>
                  <a:ext uri="{FF2B5EF4-FFF2-40B4-BE49-F238E27FC236}">
                    <a16:creationId xmlns:a16="http://schemas.microsoft.com/office/drawing/2014/main" id="{9E95C002-6736-5B70-636C-7691C11C2D94}"/>
                  </a:ext>
                </a:extLst>
              </p:cNvPr>
              <p:cNvSpPr txBox="1">
                <a:spLocks/>
              </p:cNvSpPr>
              <p:nvPr/>
            </p:nvSpPr>
            <p:spPr>
              <a:xfrm>
                <a:off x="10607291" y="3562306"/>
                <a:ext cx="5908815" cy="1500651"/>
              </a:xfrm>
              <a:prstGeom prst="rect">
                <a:avLst/>
              </a:prstGeom>
              <a:solidFill>
                <a:srgbClr val="FEFFF8"/>
              </a:solidFill>
            </p:spPr>
            <p:txBody>
              <a:bodyPr anchor="ctr" anchorCtr="0"/>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4000" b="1" dirty="0">
                    <a:latin typeface="游ゴシック" panose="020B0400000000000000" pitchFamily="50" charset="-128"/>
                    <a:ea typeface="游ゴシック" panose="020B0400000000000000" pitchFamily="50" charset="-128"/>
                  </a:rPr>
                  <a:t>普通</a:t>
                </a:r>
                <a:r>
                  <a:rPr lang="ja-JP" altLang="en-US" sz="2933" b="1" dirty="0">
                    <a:latin typeface="游ゴシック" panose="020B0400000000000000" pitchFamily="50" charset="-128"/>
                    <a:ea typeface="游ゴシック" panose="020B0400000000000000" pitchFamily="50" charset="-128"/>
                  </a:rPr>
                  <a:t>寄付金</a:t>
                </a:r>
                <a:endParaRPr lang="ja-JP" altLang="en-US" sz="2400" b="1" dirty="0">
                  <a:latin typeface="游ゴシック" panose="020B0400000000000000" pitchFamily="50" charset="-128"/>
                  <a:ea typeface="游ゴシック" panose="020B0400000000000000" pitchFamily="50" charset="-128"/>
                </a:endParaRPr>
              </a:p>
            </p:txBody>
          </p:sp>
          <p:sp>
            <p:nvSpPr>
              <p:cNvPr id="10" name="正方形/長方形 55">
                <a:extLst>
                  <a:ext uri="{FF2B5EF4-FFF2-40B4-BE49-F238E27FC236}">
                    <a16:creationId xmlns:a16="http://schemas.microsoft.com/office/drawing/2014/main" id="{77993AD3-E822-E7EC-5962-852231C1675D}"/>
                  </a:ext>
                </a:extLst>
              </p:cNvPr>
              <p:cNvSpPr/>
              <p:nvPr/>
            </p:nvSpPr>
            <p:spPr>
              <a:xfrm>
                <a:off x="10607291" y="3487316"/>
                <a:ext cx="5908815" cy="1640168"/>
              </a:xfrm>
              <a:custGeom>
                <a:avLst/>
                <a:gdLst>
                  <a:gd name="connsiteX0" fmla="*/ 0 w 5908815"/>
                  <a:gd name="connsiteY0" fmla="*/ 0 h 1640168"/>
                  <a:gd name="connsiteX1" fmla="*/ 715623 w 5908815"/>
                  <a:gd name="connsiteY1" fmla="*/ 0 h 1640168"/>
                  <a:gd name="connsiteX2" fmla="*/ 1253982 w 5908815"/>
                  <a:gd name="connsiteY2" fmla="*/ 0 h 1640168"/>
                  <a:gd name="connsiteX3" fmla="*/ 1969605 w 5908815"/>
                  <a:gd name="connsiteY3" fmla="*/ 0 h 1640168"/>
                  <a:gd name="connsiteX4" fmla="*/ 2567052 w 5908815"/>
                  <a:gd name="connsiteY4" fmla="*/ 0 h 1640168"/>
                  <a:gd name="connsiteX5" fmla="*/ 3282675 w 5908815"/>
                  <a:gd name="connsiteY5" fmla="*/ 0 h 1640168"/>
                  <a:gd name="connsiteX6" fmla="*/ 3761946 w 5908815"/>
                  <a:gd name="connsiteY6" fmla="*/ 0 h 1640168"/>
                  <a:gd name="connsiteX7" fmla="*/ 4241216 w 5908815"/>
                  <a:gd name="connsiteY7" fmla="*/ 0 h 1640168"/>
                  <a:gd name="connsiteX8" fmla="*/ 5015927 w 5908815"/>
                  <a:gd name="connsiteY8" fmla="*/ 0 h 1640168"/>
                  <a:gd name="connsiteX9" fmla="*/ 5908815 w 5908815"/>
                  <a:gd name="connsiteY9" fmla="*/ 0 h 1640168"/>
                  <a:gd name="connsiteX10" fmla="*/ 5908815 w 5908815"/>
                  <a:gd name="connsiteY10" fmla="*/ 563124 h 1640168"/>
                  <a:gd name="connsiteX11" fmla="*/ 5908815 w 5908815"/>
                  <a:gd name="connsiteY11" fmla="*/ 1093445 h 1640168"/>
                  <a:gd name="connsiteX12" fmla="*/ 5908815 w 5908815"/>
                  <a:gd name="connsiteY12" fmla="*/ 1640168 h 1640168"/>
                  <a:gd name="connsiteX13" fmla="*/ 5193192 w 5908815"/>
                  <a:gd name="connsiteY13" fmla="*/ 1640168 h 1640168"/>
                  <a:gd name="connsiteX14" fmla="*/ 4418481 w 5908815"/>
                  <a:gd name="connsiteY14" fmla="*/ 1640168 h 1640168"/>
                  <a:gd name="connsiteX15" fmla="*/ 3880122 w 5908815"/>
                  <a:gd name="connsiteY15" fmla="*/ 1640168 h 1640168"/>
                  <a:gd name="connsiteX16" fmla="*/ 3341763 w 5908815"/>
                  <a:gd name="connsiteY16" fmla="*/ 1640168 h 1640168"/>
                  <a:gd name="connsiteX17" fmla="*/ 2567052 w 5908815"/>
                  <a:gd name="connsiteY17" fmla="*/ 1640168 h 1640168"/>
                  <a:gd name="connsiteX18" fmla="*/ 1969605 w 5908815"/>
                  <a:gd name="connsiteY18" fmla="*/ 1640168 h 1640168"/>
                  <a:gd name="connsiteX19" fmla="*/ 1490334 w 5908815"/>
                  <a:gd name="connsiteY19" fmla="*/ 1640168 h 1640168"/>
                  <a:gd name="connsiteX20" fmla="*/ 951976 w 5908815"/>
                  <a:gd name="connsiteY20" fmla="*/ 1640168 h 1640168"/>
                  <a:gd name="connsiteX21" fmla="*/ 0 w 5908815"/>
                  <a:gd name="connsiteY21" fmla="*/ 1640168 h 1640168"/>
                  <a:gd name="connsiteX22" fmla="*/ 0 w 5908815"/>
                  <a:gd name="connsiteY22" fmla="*/ 1093445 h 1640168"/>
                  <a:gd name="connsiteX23" fmla="*/ 0 w 5908815"/>
                  <a:gd name="connsiteY23" fmla="*/ 563124 h 1640168"/>
                  <a:gd name="connsiteX24" fmla="*/ 0 w 5908815"/>
                  <a:gd name="connsiteY24" fmla="*/ 0 h 1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08815" h="1640168" extrusionOk="0">
                    <a:moveTo>
                      <a:pt x="0" y="0"/>
                    </a:moveTo>
                    <a:cubicBezTo>
                      <a:pt x="209362" y="-11967"/>
                      <a:pt x="467399" y="-8909"/>
                      <a:pt x="715623" y="0"/>
                    </a:cubicBezTo>
                    <a:cubicBezTo>
                      <a:pt x="963847" y="8909"/>
                      <a:pt x="1133766" y="-22957"/>
                      <a:pt x="1253982" y="0"/>
                    </a:cubicBezTo>
                    <a:cubicBezTo>
                      <a:pt x="1374198" y="22957"/>
                      <a:pt x="1652028" y="30446"/>
                      <a:pt x="1969605" y="0"/>
                    </a:cubicBezTo>
                    <a:cubicBezTo>
                      <a:pt x="2287182" y="-30446"/>
                      <a:pt x="2274411" y="14402"/>
                      <a:pt x="2567052" y="0"/>
                    </a:cubicBezTo>
                    <a:cubicBezTo>
                      <a:pt x="2859693" y="-14402"/>
                      <a:pt x="2999614" y="33607"/>
                      <a:pt x="3282675" y="0"/>
                    </a:cubicBezTo>
                    <a:cubicBezTo>
                      <a:pt x="3565736" y="-33607"/>
                      <a:pt x="3664985" y="-17342"/>
                      <a:pt x="3761946" y="0"/>
                    </a:cubicBezTo>
                    <a:cubicBezTo>
                      <a:pt x="3858907" y="17342"/>
                      <a:pt x="4097596" y="-3630"/>
                      <a:pt x="4241216" y="0"/>
                    </a:cubicBezTo>
                    <a:cubicBezTo>
                      <a:pt x="4384836" y="3630"/>
                      <a:pt x="4651350" y="2074"/>
                      <a:pt x="5015927" y="0"/>
                    </a:cubicBezTo>
                    <a:cubicBezTo>
                      <a:pt x="5380504" y="-2074"/>
                      <a:pt x="5631218" y="858"/>
                      <a:pt x="5908815" y="0"/>
                    </a:cubicBezTo>
                    <a:cubicBezTo>
                      <a:pt x="5887402" y="133791"/>
                      <a:pt x="5926767" y="431905"/>
                      <a:pt x="5908815" y="563124"/>
                    </a:cubicBezTo>
                    <a:cubicBezTo>
                      <a:pt x="5890863" y="694343"/>
                      <a:pt x="5901781" y="843423"/>
                      <a:pt x="5908815" y="1093445"/>
                    </a:cubicBezTo>
                    <a:cubicBezTo>
                      <a:pt x="5915849" y="1343467"/>
                      <a:pt x="5919550" y="1388036"/>
                      <a:pt x="5908815" y="1640168"/>
                    </a:cubicBezTo>
                    <a:cubicBezTo>
                      <a:pt x="5614571" y="1611682"/>
                      <a:pt x="5453433" y="1624577"/>
                      <a:pt x="5193192" y="1640168"/>
                    </a:cubicBezTo>
                    <a:cubicBezTo>
                      <a:pt x="4932951" y="1655759"/>
                      <a:pt x="4747128" y="1677225"/>
                      <a:pt x="4418481" y="1640168"/>
                    </a:cubicBezTo>
                    <a:cubicBezTo>
                      <a:pt x="4089834" y="1603111"/>
                      <a:pt x="4072991" y="1660640"/>
                      <a:pt x="3880122" y="1640168"/>
                    </a:cubicBezTo>
                    <a:cubicBezTo>
                      <a:pt x="3687253" y="1619696"/>
                      <a:pt x="3469755" y="1633096"/>
                      <a:pt x="3341763" y="1640168"/>
                    </a:cubicBezTo>
                    <a:cubicBezTo>
                      <a:pt x="3213771" y="1647240"/>
                      <a:pt x="2774194" y="1678883"/>
                      <a:pt x="2567052" y="1640168"/>
                    </a:cubicBezTo>
                    <a:cubicBezTo>
                      <a:pt x="2359910" y="1601453"/>
                      <a:pt x="2134557" y="1610669"/>
                      <a:pt x="1969605" y="1640168"/>
                    </a:cubicBezTo>
                    <a:cubicBezTo>
                      <a:pt x="1804653" y="1669667"/>
                      <a:pt x="1612934" y="1661454"/>
                      <a:pt x="1490334" y="1640168"/>
                    </a:cubicBezTo>
                    <a:cubicBezTo>
                      <a:pt x="1367734" y="1618882"/>
                      <a:pt x="1091178" y="1620589"/>
                      <a:pt x="951976" y="1640168"/>
                    </a:cubicBezTo>
                    <a:cubicBezTo>
                      <a:pt x="812774" y="1659747"/>
                      <a:pt x="430176" y="1600498"/>
                      <a:pt x="0" y="1640168"/>
                    </a:cubicBezTo>
                    <a:cubicBezTo>
                      <a:pt x="-13170" y="1488509"/>
                      <a:pt x="-19012" y="1251684"/>
                      <a:pt x="0" y="1093445"/>
                    </a:cubicBezTo>
                    <a:cubicBezTo>
                      <a:pt x="19012" y="935206"/>
                      <a:pt x="-17238" y="689941"/>
                      <a:pt x="0" y="563124"/>
                    </a:cubicBezTo>
                    <a:cubicBezTo>
                      <a:pt x="17238" y="436307"/>
                      <a:pt x="-21928" y="163882"/>
                      <a:pt x="0" y="0"/>
                    </a:cubicBezTo>
                    <a:close/>
                  </a:path>
                </a:pathLst>
              </a:custGeom>
              <a:noFill/>
              <a:ln w="76200">
                <a:solidFill>
                  <a:srgbClr val="145DA0"/>
                </a:solid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grpSp>
      </p:grpSp>
      <p:grpSp>
        <p:nvGrpSpPr>
          <p:cNvPr id="11" name="グループ化 10">
            <a:extLst>
              <a:ext uri="{FF2B5EF4-FFF2-40B4-BE49-F238E27FC236}">
                <a16:creationId xmlns:a16="http://schemas.microsoft.com/office/drawing/2014/main" id="{02F899F7-F148-C363-DA1C-6FC458198826}"/>
              </a:ext>
            </a:extLst>
          </p:cNvPr>
          <p:cNvGrpSpPr/>
          <p:nvPr/>
        </p:nvGrpSpPr>
        <p:grpSpPr>
          <a:xfrm>
            <a:off x="6252072" y="2743200"/>
            <a:ext cx="5712916" cy="3962400"/>
            <a:chOff x="9641452" y="3610139"/>
            <a:chExt cx="7423427" cy="5194197"/>
          </a:xfrm>
        </p:grpSpPr>
        <p:sp>
          <p:nvSpPr>
            <p:cNvPr id="12" name="正方形/長方形 11">
              <a:extLst>
                <a:ext uri="{FF2B5EF4-FFF2-40B4-BE49-F238E27FC236}">
                  <a16:creationId xmlns:a16="http://schemas.microsoft.com/office/drawing/2014/main" id="{BBE634AF-0439-0ECA-E011-90FD61958C01}"/>
                </a:ext>
              </a:extLst>
            </p:cNvPr>
            <p:cNvSpPr/>
            <p:nvPr/>
          </p:nvSpPr>
          <p:spPr>
            <a:xfrm>
              <a:off x="9641452" y="3610139"/>
              <a:ext cx="7423427" cy="5194197"/>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lang="ja-JP" altLang="en-US" sz="5334" b="1" dirty="0">
                <a:ln>
                  <a:solidFill>
                    <a:schemeClr val="tx1"/>
                  </a:solidFill>
                </a:ln>
                <a:solidFill>
                  <a:srgbClr val="FFE737"/>
                </a:solidFill>
                <a:latin typeface="+mj-ea"/>
                <a:ea typeface="+mj-ea"/>
              </a:endParaRPr>
            </a:p>
          </p:txBody>
        </p:sp>
        <p:sp>
          <p:nvSpPr>
            <p:cNvPr id="13" name="テキスト ボックス 12">
              <a:extLst>
                <a:ext uri="{FF2B5EF4-FFF2-40B4-BE49-F238E27FC236}">
                  <a16:creationId xmlns:a16="http://schemas.microsoft.com/office/drawing/2014/main" id="{1FAA848C-075D-F780-10E7-9450828CEBC9}"/>
                </a:ext>
              </a:extLst>
            </p:cNvPr>
            <p:cNvSpPr txBox="1"/>
            <p:nvPr/>
          </p:nvSpPr>
          <p:spPr>
            <a:xfrm>
              <a:off x="9669538" y="6056178"/>
              <a:ext cx="7395341" cy="2053589"/>
            </a:xfrm>
            <a:prstGeom prst="rect">
              <a:avLst/>
            </a:prstGeom>
            <a:noFill/>
            <a:ln>
              <a:noFill/>
            </a:ln>
          </p:spPr>
          <p:txBody>
            <a:bodyPr wrap="square" rtlCol="0">
              <a:spAutoFit/>
            </a:bodyPr>
            <a:lstStyle/>
            <a:p>
              <a:pPr marL="304815" indent="-304815">
                <a:lnSpc>
                  <a:spcPct val="90000"/>
                </a:lnSpc>
                <a:spcAft>
                  <a:spcPts val="1200"/>
                </a:spcAft>
                <a:buFont typeface="Wingdings" panose="05000000000000000000" pitchFamily="2" charset="2"/>
                <a:buChar char="ü"/>
              </a:pPr>
              <a:r>
                <a:rPr lang="ja-JP" altLang="en-US" sz="2800" b="1" spc="-400" dirty="0">
                  <a:latin typeface="游ゴシック" panose="020B0400000000000000" pitchFamily="50" charset="-128"/>
                  <a:ea typeface="游ゴシック" panose="020B0400000000000000" pitchFamily="50" charset="-128"/>
                  <a:cs typeface="Meiryo UI" panose="020B0604030504040204" pitchFamily="50" charset="-128"/>
                </a:rPr>
                <a:t> </a:t>
              </a:r>
              <a:r>
                <a:rPr lang="ja-JP" altLang="en-US" sz="2800" b="1" spc="-250" dirty="0">
                  <a:latin typeface="游ゴシック" panose="020B0400000000000000" pitchFamily="50" charset="-128"/>
                  <a:ea typeface="游ゴシック" panose="020B0400000000000000" pitchFamily="50" charset="-128"/>
                  <a:cs typeface="Meiryo UI" panose="020B0604030504040204" pitchFamily="50" charset="-128"/>
                </a:rPr>
                <a:t>個人</a:t>
              </a:r>
              <a:r>
                <a:rPr lang="ja-JP" altLang="en-US" sz="2800" b="1" spc="-800"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800" b="1" spc="-400" dirty="0">
                  <a:latin typeface="游ゴシック" panose="020B0400000000000000" pitchFamily="50" charset="-128"/>
                  <a:ea typeface="游ゴシック" panose="020B0400000000000000" pitchFamily="50" charset="-128"/>
                  <a:cs typeface="Meiryo UI" panose="020B0604030504040204" pitchFamily="50" charset="-128"/>
                </a:rPr>
                <a:t>法人</a:t>
              </a:r>
              <a:r>
                <a:rPr lang="ja-JP" altLang="en-US" sz="2800" b="1" spc="-800"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800" b="1" spc="-400" dirty="0">
                  <a:latin typeface="游ゴシック" panose="020B0400000000000000" pitchFamily="50" charset="-128"/>
                  <a:ea typeface="游ゴシック" panose="020B0400000000000000" pitchFamily="50" charset="-128"/>
                  <a:cs typeface="Meiryo UI" panose="020B0604030504040204" pitchFamily="50" charset="-128"/>
                </a:rPr>
                <a:t> クラブ</a:t>
              </a:r>
              <a:r>
                <a:rPr lang="ja-JP" altLang="en-US" sz="2800" b="1" spc="-300" dirty="0">
                  <a:latin typeface="游ゴシック" panose="020B0400000000000000" pitchFamily="50" charset="-128"/>
                  <a:ea typeface="游ゴシック" panose="020B0400000000000000" pitchFamily="50" charset="-128"/>
                  <a:cs typeface="Meiryo UI" panose="020B0604030504040204" pitchFamily="50" charset="-128"/>
                </a:rPr>
                <a:t>からの</a:t>
              </a:r>
              <a:r>
                <a:rPr lang="ja-JP" altLang="en-US" sz="2800" b="1" spc="-100" dirty="0">
                  <a:latin typeface="游ゴシック" panose="020B0400000000000000" pitchFamily="50" charset="-128"/>
                  <a:ea typeface="游ゴシック" panose="020B0400000000000000" pitchFamily="50" charset="-128"/>
                  <a:cs typeface="Meiryo UI" panose="020B0604030504040204" pitchFamily="50" charset="-128"/>
                </a:rPr>
                <a:t>任意寄付</a:t>
              </a:r>
              <a:endParaRPr lang="en-US" altLang="ja-JP" sz="2800" b="1" spc="-100" dirty="0">
                <a:latin typeface="游ゴシック" panose="020B0400000000000000" pitchFamily="50" charset="-128"/>
                <a:ea typeface="游ゴシック" panose="020B0400000000000000" pitchFamily="50" charset="-128"/>
                <a:cs typeface="Meiryo UI" panose="020B0604030504040204" pitchFamily="50" charset="-128"/>
              </a:endParaRPr>
            </a:p>
            <a:p>
              <a:pPr marL="304815" indent="-304815">
                <a:lnSpc>
                  <a:spcPct val="90000"/>
                </a:lnSpc>
                <a:spcAft>
                  <a:spcPts val="1200"/>
                </a:spcAft>
                <a:buFont typeface="Wingdings" panose="05000000000000000000" pitchFamily="2" charset="2"/>
                <a:buChar char="ü"/>
              </a:pP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 1</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円～ＯＫ！</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marL="304815" indent="-304815">
                <a:lnSpc>
                  <a:spcPct val="90000"/>
                </a:lnSpc>
                <a:spcAft>
                  <a:spcPts val="1200"/>
                </a:spcAft>
                <a:buFont typeface="Wingdings" panose="05000000000000000000" pitchFamily="2" charset="2"/>
                <a:buChar char="ü"/>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 表彰対象</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14" name="グループ化 13">
              <a:extLst>
                <a:ext uri="{FF2B5EF4-FFF2-40B4-BE49-F238E27FC236}">
                  <a16:creationId xmlns:a16="http://schemas.microsoft.com/office/drawing/2014/main" id="{728282DE-5279-220B-0EA6-45C829464184}"/>
                </a:ext>
              </a:extLst>
            </p:cNvPr>
            <p:cNvGrpSpPr/>
            <p:nvPr/>
          </p:nvGrpSpPr>
          <p:grpSpPr>
            <a:xfrm>
              <a:off x="10431595" y="3880379"/>
              <a:ext cx="5913205" cy="1640168"/>
              <a:chOff x="10359587" y="3487316"/>
              <a:chExt cx="5913205" cy="1640168"/>
            </a:xfrm>
          </p:grpSpPr>
          <p:sp>
            <p:nvSpPr>
              <p:cNvPr id="16" name="コンテンツ プレースホルダー 2">
                <a:extLst>
                  <a:ext uri="{FF2B5EF4-FFF2-40B4-BE49-F238E27FC236}">
                    <a16:creationId xmlns:a16="http://schemas.microsoft.com/office/drawing/2014/main" id="{6A3F0EFC-EDE7-1729-A6D2-9337FCE4C736}"/>
                  </a:ext>
                </a:extLst>
              </p:cNvPr>
              <p:cNvSpPr txBox="1">
                <a:spLocks/>
              </p:cNvSpPr>
              <p:nvPr/>
            </p:nvSpPr>
            <p:spPr>
              <a:xfrm>
                <a:off x="10359587" y="3589930"/>
                <a:ext cx="5843142" cy="1500651"/>
              </a:xfrm>
              <a:prstGeom prst="rect">
                <a:avLst/>
              </a:prstGeom>
              <a:solidFill>
                <a:srgbClr val="FEFFF8"/>
              </a:solidFill>
              <a:ln>
                <a:noFill/>
              </a:ln>
            </p:spPr>
            <p:txBody>
              <a:bodyPr anchor="ctr" anchorCtr="0"/>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4000" b="1" dirty="0">
                    <a:latin typeface="游ゴシック" panose="020B0400000000000000" pitchFamily="50" charset="-128"/>
                    <a:ea typeface="游ゴシック" panose="020B0400000000000000" pitchFamily="50" charset="-128"/>
                  </a:rPr>
                  <a:t>特別</a:t>
                </a:r>
                <a:r>
                  <a:rPr lang="ja-JP" altLang="en-US" sz="2933" b="1" dirty="0">
                    <a:latin typeface="游ゴシック" panose="020B0400000000000000" pitchFamily="50" charset="-128"/>
                    <a:ea typeface="游ゴシック" panose="020B0400000000000000" pitchFamily="50" charset="-128"/>
                  </a:rPr>
                  <a:t>寄付金</a:t>
                </a:r>
                <a:endParaRPr lang="ja-JP" altLang="en-US" sz="2400" b="1" dirty="0">
                  <a:latin typeface="游ゴシック" panose="020B0400000000000000" pitchFamily="50" charset="-128"/>
                  <a:ea typeface="游ゴシック" panose="020B0400000000000000" pitchFamily="50" charset="-128"/>
                </a:endParaRPr>
              </a:p>
            </p:txBody>
          </p:sp>
          <p:sp>
            <p:nvSpPr>
              <p:cNvPr id="17" name="正方形/長方形 55">
                <a:extLst>
                  <a:ext uri="{FF2B5EF4-FFF2-40B4-BE49-F238E27FC236}">
                    <a16:creationId xmlns:a16="http://schemas.microsoft.com/office/drawing/2014/main" id="{D9BA52EA-030D-B58E-08E8-827E3F6DAB8C}"/>
                  </a:ext>
                </a:extLst>
              </p:cNvPr>
              <p:cNvSpPr/>
              <p:nvPr/>
            </p:nvSpPr>
            <p:spPr>
              <a:xfrm>
                <a:off x="10363976" y="3487316"/>
                <a:ext cx="5908816" cy="1640168"/>
              </a:xfrm>
              <a:custGeom>
                <a:avLst/>
                <a:gdLst>
                  <a:gd name="connsiteX0" fmla="*/ 0 w 5908816"/>
                  <a:gd name="connsiteY0" fmla="*/ 0 h 1640168"/>
                  <a:gd name="connsiteX1" fmla="*/ 715623 w 5908816"/>
                  <a:gd name="connsiteY1" fmla="*/ 0 h 1640168"/>
                  <a:gd name="connsiteX2" fmla="*/ 1253982 w 5908816"/>
                  <a:gd name="connsiteY2" fmla="*/ 0 h 1640168"/>
                  <a:gd name="connsiteX3" fmla="*/ 1969605 w 5908816"/>
                  <a:gd name="connsiteY3" fmla="*/ 0 h 1640168"/>
                  <a:gd name="connsiteX4" fmla="*/ 2567052 w 5908816"/>
                  <a:gd name="connsiteY4" fmla="*/ 0 h 1640168"/>
                  <a:gd name="connsiteX5" fmla="*/ 3282676 w 5908816"/>
                  <a:gd name="connsiteY5" fmla="*/ 0 h 1640168"/>
                  <a:gd name="connsiteX6" fmla="*/ 3761946 w 5908816"/>
                  <a:gd name="connsiteY6" fmla="*/ 0 h 1640168"/>
                  <a:gd name="connsiteX7" fmla="*/ 4241217 w 5908816"/>
                  <a:gd name="connsiteY7" fmla="*/ 0 h 1640168"/>
                  <a:gd name="connsiteX8" fmla="*/ 5015928 w 5908816"/>
                  <a:gd name="connsiteY8" fmla="*/ 0 h 1640168"/>
                  <a:gd name="connsiteX9" fmla="*/ 5908816 w 5908816"/>
                  <a:gd name="connsiteY9" fmla="*/ 0 h 1640168"/>
                  <a:gd name="connsiteX10" fmla="*/ 5908816 w 5908816"/>
                  <a:gd name="connsiteY10" fmla="*/ 563124 h 1640168"/>
                  <a:gd name="connsiteX11" fmla="*/ 5908816 w 5908816"/>
                  <a:gd name="connsiteY11" fmla="*/ 1093445 h 1640168"/>
                  <a:gd name="connsiteX12" fmla="*/ 5908816 w 5908816"/>
                  <a:gd name="connsiteY12" fmla="*/ 1640168 h 1640168"/>
                  <a:gd name="connsiteX13" fmla="*/ 5193193 w 5908816"/>
                  <a:gd name="connsiteY13" fmla="*/ 1640168 h 1640168"/>
                  <a:gd name="connsiteX14" fmla="*/ 4418481 w 5908816"/>
                  <a:gd name="connsiteY14" fmla="*/ 1640168 h 1640168"/>
                  <a:gd name="connsiteX15" fmla="*/ 3880123 w 5908816"/>
                  <a:gd name="connsiteY15" fmla="*/ 1640168 h 1640168"/>
                  <a:gd name="connsiteX16" fmla="*/ 3341764 w 5908816"/>
                  <a:gd name="connsiteY16" fmla="*/ 1640168 h 1640168"/>
                  <a:gd name="connsiteX17" fmla="*/ 2567052 w 5908816"/>
                  <a:gd name="connsiteY17" fmla="*/ 1640168 h 1640168"/>
                  <a:gd name="connsiteX18" fmla="*/ 1969605 w 5908816"/>
                  <a:gd name="connsiteY18" fmla="*/ 1640168 h 1640168"/>
                  <a:gd name="connsiteX19" fmla="*/ 1490335 w 5908816"/>
                  <a:gd name="connsiteY19" fmla="*/ 1640168 h 1640168"/>
                  <a:gd name="connsiteX20" fmla="*/ 951976 w 5908816"/>
                  <a:gd name="connsiteY20" fmla="*/ 1640168 h 1640168"/>
                  <a:gd name="connsiteX21" fmla="*/ 0 w 5908816"/>
                  <a:gd name="connsiteY21" fmla="*/ 1640168 h 1640168"/>
                  <a:gd name="connsiteX22" fmla="*/ 0 w 5908816"/>
                  <a:gd name="connsiteY22" fmla="*/ 1093445 h 1640168"/>
                  <a:gd name="connsiteX23" fmla="*/ 0 w 5908816"/>
                  <a:gd name="connsiteY23" fmla="*/ 563124 h 1640168"/>
                  <a:gd name="connsiteX24" fmla="*/ 0 w 5908816"/>
                  <a:gd name="connsiteY24" fmla="*/ 0 h 1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08816" h="1640168" extrusionOk="0">
                    <a:moveTo>
                      <a:pt x="0" y="0"/>
                    </a:moveTo>
                    <a:cubicBezTo>
                      <a:pt x="209362" y="-11967"/>
                      <a:pt x="467399" y="-8909"/>
                      <a:pt x="715623" y="0"/>
                    </a:cubicBezTo>
                    <a:cubicBezTo>
                      <a:pt x="963847" y="8909"/>
                      <a:pt x="1133766" y="-22957"/>
                      <a:pt x="1253982" y="0"/>
                    </a:cubicBezTo>
                    <a:cubicBezTo>
                      <a:pt x="1374198" y="22957"/>
                      <a:pt x="1652028" y="30446"/>
                      <a:pt x="1969605" y="0"/>
                    </a:cubicBezTo>
                    <a:cubicBezTo>
                      <a:pt x="2287182" y="-30446"/>
                      <a:pt x="2274411" y="14402"/>
                      <a:pt x="2567052" y="0"/>
                    </a:cubicBezTo>
                    <a:cubicBezTo>
                      <a:pt x="2859693" y="-14402"/>
                      <a:pt x="2997906" y="29064"/>
                      <a:pt x="3282676" y="0"/>
                    </a:cubicBezTo>
                    <a:cubicBezTo>
                      <a:pt x="3567446" y="-29064"/>
                      <a:pt x="3527643" y="-13778"/>
                      <a:pt x="3761946" y="0"/>
                    </a:cubicBezTo>
                    <a:cubicBezTo>
                      <a:pt x="3996249" y="13778"/>
                      <a:pt x="4089821" y="-5040"/>
                      <a:pt x="4241217" y="0"/>
                    </a:cubicBezTo>
                    <a:cubicBezTo>
                      <a:pt x="4392613" y="5040"/>
                      <a:pt x="4651351" y="2074"/>
                      <a:pt x="5015928" y="0"/>
                    </a:cubicBezTo>
                    <a:cubicBezTo>
                      <a:pt x="5380505" y="-2074"/>
                      <a:pt x="5631219" y="858"/>
                      <a:pt x="5908816" y="0"/>
                    </a:cubicBezTo>
                    <a:cubicBezTo>
                      <a:pt x="5887403" y="133791"/>
                      <a:pt x="5926768" y="431905"/>
                      <a:pt x="5908816" y="563124"/>
                    </a:cubicBezTo>
                    <a:cubicBezTo>
                      <a:pt x="5890864" y="694343"/>
                      <a:pt x="5901782" y="843423"/>
                      <a:pt x="5908816" y="1093445"/>
                    </a:cubicBezTo>
                    <a:cubicBezTo>
                      <a:pt x="5915850" y="1343467"/>
                      <a:pt x="5919551" y="1388036"/>
                      <a:pt x="5908816" y="1640168"/>
                    </a:cubicBezTo>
                    <a:cubicBezTo>
                      <a:pt x="5614572" y="1611682"/>
                      <a:pt x="5453434" y="1624577"/>
                      <a:pt x="5193193" y="1640168"/>
                    </a:cubicBezTo>
                    <a:cubicBezTo>
                      <a:pt x="4932952" y="1655759"/>
                      <a:pt x="4752368" y="1604542"/>
                      <a:pt x="4418481" y="1640168"/>
                    </a:cubicBezTo>
                    <a:cubicBezTo>
                      <a:pt x="4084594" y="1675794"/>
                      <a:pt x="4068565" y="1654791"/>
                      <a:pt x="3880123" y="1640168"/>
                    </a:cubicBezTo>
                    <a:cubicBezTo>
                      <a:pt x="3691681" y="1625545"/>
                      <a:pt x="3469756" y="1633096"/>
                      <a:pt x="3341764" y="1640168"/>
                    </a:cubicBezTo>
                    <a:cubicBezTo>
                      <a:pt x="3213772" y="1647240"/>
                      <a:pt x="2778949" y="1603711"/>
                      <a:pt x="2567052" y="1640168"/>
                    </a:cubicBezTo>
                    <a:cubicBezTo>
                      <a:pt x="2355155" y="1676625"/>
                      <a:pt x="2134557" y="1610669"/>
                      <a:pt x="1969605" y="1640168"/>
                    </a:cubicBezTo>
                    <a:cubicBezTo>
                      <a:pt x="1804653" y="1669667"/>
                      <a:pt x="1604332" y="1659579"/>
                      <a:pt x="1490335" y="1640168"/>
                    </a:cubicBezTo>
                    <a:cubicBezTo>
                      <a:pt x="1376338" y="1620758"/>
                      <a:pt x="1098664" y="1628168"/>
                      <a:pt x="951976" y="1640168"/>
                    </a:cubicBezTo>
                    <a:cubicBezTo>
                      <a:pt x="805288" y="1652168"/>
                      <a:pt x="430176" y="1600498"/>
                      <a:pt x="0" y="1640168"/>
                    </a:cubicBezTo>
                    <a:cubicBezTo>
                      <a:pt x="-13170" y="1488509"/>
                      <a:pt x="-19012" y="1251684"/>
                      <a:pt x="0" y="1093445"/>
                    </a:cubicBezTo>
                    <a:cubicBezTo>
                      <a:pt x="19012" y="935206"/>
                      <a:pt x="-17238" y="689941"/>
                      <a:pt x="0" y="563124"/>
                    </a:cubicBezTo>
                    <a:cubicBezTo>
                      <a:pt x="17238" y="436307"/>
                      <a:pt x="-21928" y="163882"/>
                      <a:pt x="0" y="0"/>
                    </a:cubicBezTo>
                    <a:close/>
                  </a:path>
                </a:pathLst>
              </a:custGeom>
              <a:noFill/>
              <a:ln w="76200">
                <a:no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grpSp>
        <p:sp>
          <p:nvSpPr>
            <p:cNvPr id="15" name="正方形/長方形 55">
              <a:extLst>
                <a:ext uri="{FF2B5EF4-FFF2-40B4-BE49-F238E27FC236}">
                  <a16:creationId xmlns:a16="http://schemas.microsoft.com/office/drawing/2014/main" id="{21CD3B65-993C-E457-9AD8-84A14A233871}"/>
                </a:ext>
              </a:extLst>
            </p:cNvPr>
            <p:cNvSpPr/>
            <p:nvPr/>
          </p:nvSpPr>
          <p:spPr>
            <a:xfrm>
              <a:off x="10398758" y="3883360"/>
              <a:ext cx="5908816" cy="1640168"/>
            </a:xfrm>
            <a:custGeom>
              <a:avLst/>
              <a:gdLst>
                <a:gd name="connsiteX0" fmla="*/ 0 w 5908816"/>
                <a:gd name="connsiteY0" fmla="*/ 0 h 1640168"/>
                <a:gd name="connsiteX1" fmla="*/ 715623 w 5908816"/>
                <a:gd name="connsiteY1" fmla="*/ 0 h 1640168"/>
                <a:gd name="connsiteX2" fmla="*/ 1253982 w 5908816"/>
                <a:gd name="connsiteY2" fmla="*/ 0 h 1640168"/>
                <a:gd name="connsiteX3" fmla="*/ 1969605 w 5908816"/>
                <a:gd name="connsiteY3" fmla="*/ 0 h 1640168"/>
                <a:gd name="connsiteX4" fmla="*/ 2567052 w 5908816"/>
                <a:gd name="connsiteY4" fmla="*/ 0 h 1640168"/>
                <a:gd name="connsiteX5" fmla="*/ 3282676 w 5908816"/>
                <a:gd name="connsiteY5" fmla="*/ 0 h 1640168"/>
                <a:gd name="connsiteX6" fmla="*/ 3761946 w 5908816"/>
                <a:gd name="connsiteY6" fmla="*/ 0 h 1640168"/>
                <a:gd name="connsiteX7" fmla="*/ 4241217 w 5908816"/>
                <a:gd name="connsiteY7" fmla="*/ 0 h 1640168"/>
                <a:gd name="connsiteX8" fmla="*/ 5015928 w 5908816"/>
                <a:gd name="connsiteY8" fmla="*/ 0 h 1640168"/>
                <a:gd name="connsiteX9" fmla="*/ 5908816 w 5908816"/>
                <a:gd name="connsiteY9" fmla="*/ 0 h 1640168"/>
                <a:gd name="connsiteX10" fmla="*/ 5908816 w 5908816"/>
                <a:gd name="connsiteY10" fmla="*/ 563124 h 1640168"/>
                <a:gd name="connsiteX11" fmla="*/ 5908816 w 5908816"/>
                <a:gd name="connsiteY11" fmla="*/ 1093445 h 1640168"/>
                <a:gd name="connsiteX12" fmla="*/ 5908816 w 5908816"/>
                <a:gd name="connsiteY12" fmla="*/ 1640168 h 1640168"/>
                <a:gd name="connsiteX13" fmla="*/ 5193193 w 5908816"/>
                <a:gd name="connsiteY13" fmla="*/ 1640168 h 1640168"/>
                <a:gd name="connsiteX14" fmla="*/ 4418481 w 5908816"/>
                <a:gd name="connsiteY14" fmla="*/ 1640168 h 1640168"/>
                <a:gd name="connsiteX15" fmla="*/ 3880123 w 5908816"/>
                <a:gd name="connsiteY15" fmla="*/ 1640168 h 1640168"/>
                <a:gd name="connsiteX16" fmla="*/ 3341764 w 5908816"/>
                <a:gd name="connsiteY16" fmla="*/ 1640168 h 1640168"/>
                <a:gd name="connsiteX17" fmla="*/ 2567052 w 5908816"/>
                <a:gd name="connsiteY17" fmla="*/ 1640168 h 1640168"/>
                <a:gd name="connsiteX18" fmla="*/ 1969605 w 5908816"/>
                <a:gd name="connsiteY18" fmla="*/ 1640168 h 1640168"/>
                <a:gd name="connsiteX19" fmla="*/ 1490335 w 5908816"/>
                <a:gd name="connsiteY19" fmla="*/ 1640168 h 1640168"/>
                <a:gd name="connsiteX20" fmla="*/ 951976 w 5908816"/>
                <a:gd name="connsiteY20" fmla="*/ 1640168 h 1640168"/>
                <a:gd name="connsiteX21" fmla="*/ 0 w 5908816"/>
                <a:gd name="connsiteY21" fmla="*/ 1640168 h 1640168"/>
                <a:gd name="connsiteX22" fmla="*/ 0 w 5908816"/>
                <a:gd name="connsiteY22" fmla="*/ 1093445 h 1640168"/>
                <a:gd name="connsiteX23" fmla="*/ 0 w 5908816"/>
                <a:gd name="connsiteY23" fmla="*/ 563124 h 1640168"/>
                <a:gd name="connsiteX24" fmla="*/ 0 w 5908816"/>
                <a:gd name="connsiteY24" fmla="*/ 0 h 1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08816" h="1640168" extrusionOk="0">
                  <a:moveTo>
                    <a:pt x="0" y="0"/>
                  </a:moveTo>
                  <a:cubicBezTo>
                    <a:pt x="209362" y="-11967"/>
                    <a:pt x="467399" y="-8909"/>
                    <a:pt x="715623" y="0"/>
                  </a:cubicBezTo>
                  <a:cubicBezTo>
                    <a:pt x="963847" y="8909"/>
                    <a:pt x="1133766" y="-22957"/>
                    <a:pt x="1253982" y="0"/>
                  </a:cubicBezTo>
                  <a:cubicBezTo>
                    <a:pt x="1374198" y="22957"/>
                    <a:pt x="1652028" y="30446"/>
                    <a:pt x="1969605" y="0"/>
                  </a:cubicBezTo>
                  <a:cubicBezTo>
                    <a:pt x="2287182" y="-30446"/>
                    <a:pt x="2274411" y="14402"/>
                    <a:pt x="2567052" y="0"/>
                  </a:cubicBezTo>
                  <a:cubicBezTo>
                    <a:pt x="2859693" y="-14402"/>
                    <a:pt x="2997906" y="29064"/>
                    <a:pt x="3282676" y="0"/>
                  </a:cubicBezTo>
                  <a:cubicBezTo>
                    <a:pt x="3567446" y="-29064"/>
                    <a:pt x="3527643" y="-13778"/>
                    <a:pt x="3761946" y="0"/>
                  </a:cubicBezTo>
                  <a:cubicBezTo>
                    <a:pt x="3996249" y="13778"/>
                    <a:pt x="4089821" y="-5040"/>
                    <a:pt x="4241217" y="0"/>
                  </a:cubicBezTo>
                  <a:cubicBezTo>
                    <a:pt x="4392613" y="5040"/>
                    <a:pt x="4651351" y="2074"/>
                    <a:pt x="5015928" y="0"/>
                  </a:cubicBezTo>
                  <a:cubicBezTo>
                    <a:pt x="5380505" y="-2074"/>
                    <a:pt x="5631219" y="858"/>
                    <a:pt x="5908816" y="0"/>
                  </a:cubicBezTo>
                  <a:cubicBezTo>
                    <a:pt x="5887403" y="133791"/>
                    <a:pt x="5926768" y="431905"/>
                    <a:pt x="5908816" y="563124"/>
                  </a:cubicBezTo>
                  <a:cubicBezTo>
                    <a:pt x="5890864" y="694343"/>
                    <a:pt x="5901782" y="843423"/>
                    <a:pt x="5908816" y="1093445"/>
                  </a:cubicBezTo>
                  <a:cubicBezTo>
                    <a:pt x="5915850" y="1343467"/>
                    <a:pt x="5919551" y="1388036"/>
                    <a:pt x="5908816" y="1640168"/>
                  </a:cubicBezTo>
                  <a:cubicBezTo>
                    <a:pt x="5614572" y="1611682"/>
                    <a:pt x="5453434" y="1624577"/>
                    <a:pt x="5193193" y="1640168"/>
                  </a:cubicBezTo>
                  <a:cubicBezTo>
                    <a:pt x="4932952" y="1655759"/>
                    <a:pt x="4752368" y="1604542"/>
                    <a:pt x="4418481" y="1640168"/>
                  </a:cubicBezTo>
                  <a:cubicBezTo>
                    <a:pt x="4084594" y="1675794"/>
                    <a:pt x="4068565" y="1654791"/>
                    <a:pt x="3880123" y="1640168"/>
                  </a:cubicBezTo>
                  <a:cubicBezTo>
                    <a:pt x="3691681" y="1625545"/>
                    <a:pt x="3469756" y="1633096"/>
                    <a:pt x="3341764" y="1640168"/>
                  </a:cubicBezTo>
                  <a:cubicBezTo>
                    <a:pt x="3213772" y="1647240"/>
                    <a:pt x="2778949" y="1603711"/>
                    <a:pt x="2567052" y="1640168"/>
                  </a:cubicBezTo>
                  <a:cubicBezTo>
                    <a:pt x="2355155" y="1676625"/>
                    <a:pt x="2134557" y="1610669"/>
                    <a:pt x="1969605" y="1640168"/>
                  </a:cubicBezTo>
                  <a:cubicBezTo>
                    <a:pt x="1804653" y="1669667"/>
                    <a:pt x="1604332" y="1659579"/>
                    <a:pt x="1490335" y="1640168"/>
                  </a:cubicBezTo>
                  <a:cubicBezTo>
                    <a:pt x="1376338" y="1620758"/>
                    <a:pt x="1098664" y="1628168"/>
                    <a:pt x="951976" y="1640168"/>
                  </a:cubicBezTo>
                  <a:cubicBezTo>
                    <a:pt x="805288" y="1652168"/>
                    <a:pt x="430176" y="1600498"/>
                    <a:pt x="0" y="1640168"/>
                  </a:cubicBezTo>
                  <a:cubicBezTo>
                    <a:pt x="-13170" y="1488509"/>
                    <a:pt x="-19012" y="1251684"/>
                    <a:pt x="0" y="1093445"/>
                  </a:cubicBezTo>
                  <a:cubicBezTo>
                    <a:pt x="19012" y="935206"/>
                    <a:pt x="-17238" y="689941"/>
                    <a:pt x="0" y="563124"/>
                  </a:cubicBezTo>
                  <a:cubicBezTo>
                    <a:pt x="17238" y="436307"/>
                    <a:pt x="-21928" y="163882"/>
                    <a:pt x="0" y="0"/>
                  </a:cubicBezTo>
                  <a:close/>
                </a:path>
              </a:pathLst>
            </a:custGeom>
            <a:noFill/>
            <a:ln w="76200">
              <a:solidFill>
                <a:srgbClr val="145DA0"/>
              </a:solid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grpSp>
      <p:sp>
        <p:nvSpPr>
          <p:cNvPr id="18" name="正方形/長方形 17">
            <a:extLst>
              <a:ext uri="{FF2B5EF4-FFF2-40B4-BE49-F238E27FC236}">
                <a16:creationId xmlns:a16="http://schemas.microsoft.com/office/drawing/2014/main" id="{F4E7239C-8C2B-77A2-18ED-ADEEB66FEB93}"/>
              </a:ext>
            </a:extLst>
          </p:cNvPr>
          <p:cNvSpPr/>
          <p:nvPr/>
        </p:nvSpPr>
        <p:spPr>
          <a:xfrm>
            <a:off x="457200" y="381000"/>
            <a:ext cx="4234977" cy="2178058"/>
          </a:xfrm>
          <a:prstGeom prst="rect">
            <a:avLst/>
          </a:prstGeom>
          <a:solidFill>
            <a:srgbClr val="DCE6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タイトル 2">
            <a:extLst>
              <a:ext uri="{FF2B5EF4-FFF2-40B4-BE49-F238E27FC236}">
                <a16:creationId xmlns:a16="http://schemas.microsoft.com/office/drawing/2014/main" id="{E2351902-2EED-E443-5E0E-AD97AE64DD9C}"/>
              </a:ext>
            </a:extLst>
          </p:cNvPr>
          <p:cNvSpPr txBox="1">
            <a:spLocks/>
          </p:cNvSpPr>
          <p:nvPr/>
        </p:nvSpPr>
        <p:spPr>
          <a:xfrm>
            <a:off x="457200" y="514434"/>
            <a:ext cx="4180136" cy="229409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spcAft>
                <a:spcPts val="800"/>
              </a:spcAft>
            </a:pPr>
            <a:r>
              <a:rPr lang="ja-JP" altLang="en-US" sz="4800" b="1" dirty="0">
                <a:solidFill>
                  <a:sysClr val="windowText" lastClr="000000"/>
                </a:solidFill>
                <a:latin typeface="Yu Gothic UI" panose="020B0500000000000000" pitchFamily="50" charset="-128"/>
                <a:ea typeface="Yu Gothic UI" panose="020B0500000000000000" pitchFamily="50" charset="-128"/>
              </a:rPr>
              <a:t>寄付金の</a:t>
            </a:r>
            <a:endParaRPr lang="en-US" altLang="ja-JP" sz="4800" b="1" dirty="0">
              <a:solidFill>
                <a:sysClr val="windowText" lastClr="000000"/>
              </a:solidFill>
              <a:latin typeface="Yu Gothic UI" panose="020B0500000000000000" pitchFamily="50" charset="-128"/>
              <a:ea typeface="Yu Gothic UI" panose="020B0500000000000000" pitchFamily="50" charset="-128"/>
            </a:endParaRPr>
          </a:p>
          <a:p>
            <a:pPr>
              <a:lnSpc>
                <a:spcPct val="80000"/>
              </a:lnSpc>
              <a:spcAft>
                <a:spcPts val="800"/>
              </a:spcAft>
            </a:pPr>
            <a:r>
              <a:rPr lang="ja-JP" altLang="en-US" sz="11667" b="1" dirty="0">
                <a:ln>
                  <a:solidFill>
                    <a:sysClr val="windowText" lastClr="000000"/>
                  </a:solidFill>
                </a:ln>
                <a:solidFill>
                  <a:schemeClr val="accent6"/>
                </a:solidFill>
                <a:effectLst>
                  <a:glow rad="101600">
                    <a:schemeClr val="accent6">
                      <a:alpha val="40000"/>
                    </a:schemeClr>
                  </a:glow>
                </a:effectLst>
                <a:latin typeface="游ゴシック" panose="020B0400000000000000" pitchFamily="50" charset="-128"/>
                <a:ea typeface="Yu Gothic UI" panose="020B0500000000000000" pitchFamily="50" charset="-128"/>
              </a:rPr>
              <a:t>種類</a:t>
            </a:r>
            <a:endParaRPr lang="ja-JP" altLang="en-US" sz="4800" b="1" dirty="0">
              <a:solidFill>
                <a:sysClr val="windowText" lastClr="000000"/>
              </a:solidFill>
              <a:latin typeface="Yu Gothic UI" panose="020B0500000000000000" pitchFamily="50" charset="-128"/>
              <a:ea typeface="Yu Gothic UI" panose="020B0500000000000000" pitchFamily="50" charset="-128"/>
            </a:endParaRPr>
          </a:p>
        </p:txBody>
      </p:sp>
      <p:sp>
        <p:nvSpPr>
          <p:cNvPr id="29" name="テキスト ボックス 28">
            <a:extLst>
              <a:ext uri="{FF2B5EF4-FFF2-40B4-BE49-F238E27FC236}">
                <a16:creationId xmlns:a16="http://schemas.microsoft.com/office/drawing/2014/main" id="{A8950C62-C1B3-B9B7-1133-AE0C12960D31}"/>
              </a:ext>
            </a:extLst>
          </p:cNvPr>
          <p:cNvSpPr txBox="1"/>
          <p:nvPr/>
        </p:nvSpPr>
        <p:spPr>
          <a:xfrm>
            <a:off x="6612516" y="1310090"/>
            <a:ext cx="4464496" cy="954107"/>
          </a:xfrm>
          <a:prstGeom prst="rect">
            <a:avLst/>
          </a:prstGeom>
          <a:noFill/>
        </p:spPr>
        <p:txBody>
          <a:bodyPr wrap="square">
            <a:spAutoFit/>
          </a:bodyPr>
          <a:lstStyle/>
          <a:p>
            <a:pPr algn="ctr"/>
            <a:r>
              <a:rPr lang="ja-JP" altLang="en-US" sz="2800" b="1" dirty="0">
                <a:solidFill>
                  <a:schemeClr val="bg1"/>
                </a:solidFill>
                <a:latin typeface="游ゴシック" panose="020B0400000000000000" pitchFamily="50" charset="-128"/>
                <a:ea typeface="游ゴシック" panose="020B0400000000000000" pitchFamily="50" charset="-128"/>
              </a:rPr>
              <a:t>米山奨学会への寄付は</a:t>
            </a:r>
            <a:endParaRPr lang="en-US" altLang="ja-JP" sz="2800" b="1" dirty="0">
              <a:solidFill>
                <a:schemeClr val="bg1"/>
              </a:solidFill>
              <a:latin typeface="游ゴシック" panose="020B0400000000000000" pitchFamily="50" charset="-128"/>
              <a:ea typeface="游ゴシック" panose="020B0400000000000000" pitchFamily="50" charset="-128"/>
            </a:endParaRPr>
          </a:p>
          <a:p>
            <a:pPr algn="ctr"/>
            <a:r>
              <a:rPr lang="ja-JP" altLang="en-US" sz="2800" b="1" dirty="0">
                <a:solidFill>
                  <a:schemeClr val="bg1"/>
                </a:solidFill>
                <a:latin typeface="游ゴシック" panose="020B0400000000000000" pitchFamily="50" charset="-128"/>
                <a:ea typeface="游ゴシック" panose="020B0400000000000000" pitchFamily="50" charset="-128"/>
              </a:rPr>
              <a:t>寄付金控除の対象です</a:t>
            </a:r>
          </a:p>
        </p:txBody>
      </p:sp>
    </p:spTree>
    <p:extLst>
      <p:ext uri="{BB962C8B-B14F-4D97-AF65-F5344CB8AC3E}">
        <p14:creationId xmlns:p14="http://schemas.microsoft.com/office/powerpoint/2010/main" val="4125349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260197-FC15-D37B-3612-BA8482424428}"/>
              </a:ext>
            </a:extLst>
          </p:cNvPr>
          <p:cNvSpPr txBox="1">
            <a:spLocks/>
          </p:cNvSpPr>
          <p:nvPr/>
        </p:nvSpPr>
        <p:spPr>
          <a:xfrm>
            <a:off x="404058" y="368660"/>
            <a:ext cx="8356237" cy="6720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kumimoji="1" lang="ja-JP" altLang="en-US" sz="4800" b="1" dirty="0">
                <a:latin typeface="游ゴシック" panose="020B0400000000000000" pitchFamily="50" charset="-128"/>
                <a:ea typeface="游ゴシック" panose="020B0400000000000000" pitchFamily="50" charset="-128"/>
              </a:rPr>
              <a:t>表彰制度　</a:t>
            </a:r>
            <a:r>
              <a:rPr kumimoji="1" lang="en-US" altLang="ja-JP" sz="4800" b="1" dirty="0"/>
              <a:t>【</a:t>
            </a:r>
            <a:r>
              <a:rPr kumimoji="1" lang="ja-JP" altLang="en-US" sz="4800" b="1" dirty="0"/>
              <a:t>個人寄付</a:t>
            </a:r>
            <a:r>
              <a:rPr kumimoji="1" lang="en-US" altLang="ja-JP" sz="4800" b="1" dirty="0"/>
              <a:t>】</a:t>
            </a:r>
            <a:endParaRPr kumimoji="1" lang="ja-JP" altLang="en-US" sz="4800" b="1" dirty="0">
              <a:latin typeface="游ゴシック" panose="020B0400000000000000" pitchFamily="50" charset="-128"/>
              <a:ea typeface="游ゴシック" panose="020B0400000000000000" pitchFamily="50" charset="-128"/>
            </a:endParaRPr>
          </a:p>
          <a:p>
            <a:endParaRPr kumimoji="1" lang="ja-JP" altLang="en-US" sz="4800" b="1" dirty="0">
              <a:latin typeface="游ゴシック" panose="020B0400000000000000" pitchFamily="50" charset="-128"/>
              <a:ea typeface="游ゴシック" panose="020B0400000000000000" pitchFamily="50" charset="-128"/>
            </a:endParaRPr>
          </a:p>
        </p:txBody>
      </p:sp>
      <p:graphicFrame>
        <p:nvGraphicFramePr>
          <p:cNvPr id="3" name="表 13">
            <a:extLst>
              <a:ext uri="{FF2B5EF4-FFF2-40B4-BE49-F238E27FC236}">
                <a16:creationId xmlns:a16="http://schemas.microsoft.com/office/drawing/2014/main" id="{61DA3430-D778-E481-CB5C-6F75ADD4A6BC}"/>
              </a:ext>
            </a:extLst>
          </p:cNvPr>
          <p:cNvGraphicFramePr>
            <a:graphicFrameLocks noGrp="1"/>
          </p:cNvGraphicFramePr>
          <p:nvPr>
            <p:extLst>
              <p:ext uri="{D42A27DB-BD31-4B8C-83A1-F6EECF244321}">
                <p14:modId xmlns:p14="http://schemas.microsoft.com/office/powerpoint/2010/main" val="3589938890"/>
              </p:ext>
            </p:extLst>
          </p:nvPr>
        </p:nvGraphicFramePr>
        <p:xfrm>
          <a:off x="404058" y="1447800"/>
          <a:ext cx="8356238" cy="4731189"/>
        </p:xfrm>
        <a:graphic>
          <a:graphicData uri="http://schemas.openxmlformats.org/drawingml/2006/table">
            <a:tbl>
              <a:tblPr firstRow="1" bandRow="1"/>
              <a:tblGrid>
                <a:gridCol w="1893848">
                  <a:extLst>
                    <a:ext uri="{9D8B030D-6E8A-4147-A177-3AD203B41FA5}">
                      <a16:colId xmlns:a16="http://schemas.microsoft.com/office/drawing/2014/main" val="667654392"/>
                    </a:ext>
                  </a:extLst>
                </a:gridCol>
                <a:gridCol w="2601951">
                  <a:extLst>
                    <a:ext uri="{9D8B030D-6E8A-4147-A177-3AD203B41FA5}">
                      <a16:colId xmlns:a16="http://schemas.microsoft.com/office/drawing/2014/main" val="2052454889"/>
                    </a:ext>
                  </a:extLst>
                </a:gridCol>
                <a:gridCol w="3860439">
                  <a:extLst>
                    <a:ext uri="{9D8B030D-6E8A-4147-A177-3AD203B41FA5}">
                      <a16:colId xmlns:a16="http://schemas.microsoft.com/office/drawing/2014/main" val="552918321"/>
                    </a:ext>
                  </a:extLst>
                </a:gridCol>
              </a:tblGrid>
              <a:tr h="4463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bg1"/>
                          </a:solidFill>
                          <a:latin typeface="游ゴシック" panose="020B0400000000000000" pitchFamily="50" charset="-128"/>
                          <a:ea typeface="游ゴシック" panose="020B0400000000000000" pitchFamily="50" charset="-128"/>
                          <a:cs typeface="+mn-cs"/>
                        </a:rPr>
                        <a:t>累計額</a:t>
                      </a:r>
                    </a:p>
                  </a:txBody>
                  <a:tcPr marL="68898" marR="68898" marT="0" marB="0" anchor="ctr" anchorCtr="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45DA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bg1"/>
                          </a:solidFill>
                          <a:latin typeface="游ゴシック" panose="020B0400000000000000" pitchFamily="50" charset="-128"/>
                          <a:ea typeface="游ゴシック" panose="020B0400000000000000" pitchFamily="50" charset="-128"/>
                          <a:cs typeface="+mn-cs"/>
                        </a:rPr>
                        <a:t>表彰名</a:t>
                      </a:r>
                    </a:p>
                  </a:txBody>
                  <a:tcPr marL="68898" marR="68898" marT="0" marB="0" anchor="ctr" anchorCtr="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45DA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bg1"/>
                          </a:solidFill>
                          <a:latin typeface="游ゴシック" panose="020B0400000000000000" pitchFamily="50" charset="-128"/>
                          <a:ea typeface="游ゴシック" panose="020B0400000000000000" pitchFamily="50" charset="-128"/>
                          <a:cs typeface="+mn-cs"/>
                        </a:rPr>
                        <a:t>表彰品</a:t>
                      </a:r>
                    </a:p>
                  </a:txBody>
                  <a:tcPr marL="68898" marR="68898" marT="0" marB="0" anchor="ctr" anchorCtr="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45DA0"/>
                    </a:solidFill>
                  </a:tcPr>
                </a:tc>
                <a:extLst>
                  <a:ext uri="{0D108BD9-81ED-4DB2-BD59-A6C34878D82A}">
                    <a16:rowId xmlns:a16="http://schemas.microsoft.com/office/drawing/2014/main" val="1198216271"/>
                  </a:ext>
                </a:extLst>
              </a:tr>
              <a:tr h="514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3</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	</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準米山功労者</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endPar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9889"/>
                  </a:ext>
                </a:extLst>
              </a:tr>
              <a:tr h="71084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第</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回米山功労者</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感謝状</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769122"/>
                  </a:ext>
                </a:extLst>
              </a:tr>
              <a:tr h="11686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20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90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endPar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txBody>
                  <a:tcPr marL="68898" marR="68898" marT="135626"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（以降</a:t>
                      </a:r>
                      <a:r>
                        <a:rPr kumimoji="1" lang="en-US" altLang="ja-JP"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万円毎に）</a:t>
                      </a:r>
                    </a:p>
                    <a:p>
                      <a:pPr marL="0" algn="l" defTabSz="914400" rtl="0" eaLnBrk="1" latinLnBrk="0" hangingPunct="1">
                        <a:lnSpc>
                          <a:spcPct val="100000"/>
                        </a:lnSpc>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第</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2</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回～</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9</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回</a:t>
                      </a:r>
                      <a:b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b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米山功労者マルチプル</a:t>
                      </a:r>
                    </a:p>
                  </a:txBody>
                  <a:tcPr marL="68898" marR="68898"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感謝状</a:t>
                      </a:r>
                    </a:p>
                    <a:p>
                      <a:pPr marL="0" algn="l" defTabSz="914400" rtl="0" eaLnBrk="1" latinLnBrk="0" hangingPunct="1">
                        <a:lnSpc>
                          <a:spcPct val="100000"/>
                        </a:lnSpc>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+50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万円で</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ピンバッジ </a:t>
                      </a:r>
                      <a:endPar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p>
                      <a:pPr marL="0" algn="r" defTabSz="914400" rtl="0" eaLnBrk="1" latinLnBrk="0" hangingPunct="1">
                        <a:lnSpc>
                          <a:spcPct val="100000"/>
                        </a:lnSpc>
                      </a:pP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（銀色）</a:t>
                      </a:r>
                      <a:endPar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8507939"/>
                  </a:ext>
                </a:extLst>
              </a:tr>
              <a:tr h="108844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a:t>
                      </a:r>
                      <a:b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b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 　～</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390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第</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回～</a:t>
                      </a:r>
                      <a:b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b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米山功労者</a:t>
                      </a:r>
                      <a:b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b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メジャードナー</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感謝状</a:t>
                      </a:r>
                    </a:p>
                    <a:p>
                      <a:pPr marL="0" algn="l" defTabSz="914400" rtl="0" eaLnBrk="1" latinLnBrk="0" hangingPunct="1">
                        <a:lnSpc>
                          <a:spcPct val="100000"/>
                        </a:lnSpc>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万円毎に</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ピンバッジ </a:t>
                      </a:r>
                      <a:endPar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p>
                      <a:pPr marL="0" algn="r" defTabSz="914400" rtl="0" eaLnBrk="1" latinLnBrk="0" hangingPunct="1">
                        <a:lnSpc>
                          <a:spcPct val="100000"/>
                        </a:lnSpc>
                      </a:pP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（金製）</a:t>
                      </a:r>
                      <a:endPar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708789"/>
                  </a:ext>
                </a:extLst>
              </a:tr>
              <a:tr h="79929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400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感謝状</a:t>
                      </a:r>
                    </a:p>
                    <a:p>
                      <a:pPr marL="0" algn="l" defTabSz="914400" rtl="0" eaLnBrk="1" latinLnBrk="0" hangingPunct="1">
                        <a:lnSpc>
                          <a:spcPct val="100000"/>
                        </a:lnSpc>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万円毎に</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クリスタル盾</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3638787"/>
                  </a:ext>
                </a:extLst>
              </a:tr>
            </a:tbl>
          </a:graphicData>
        </a:graphic>
      </p:graphicFrame>
      <p:pic>
        <p:nvPicPr>
          <p:cNvPr id="6" name="図 5" descr="携帯電話のケース&#10;&#10;中程度の精度で自動的に生成された説明">
            <a:extLst>
              <a:ext uri="{FF2B5EF4-FFF2-40B4-BE49-F238E27FC236}">
                <a16:creationId xmlns:a16="http://schemas.microsoft.com/office/drawing/2014/main" id="{D479CA9A-FD90-72BC-8E89-C06F4121A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3368" y="3597950"/>
            <a:ext cx="2724265" cy="2043199"/>
          </a:xfrm>
          <a:prstGeom prst="rect">
            <a:avLst/>
          </a:prstGeom>
        </p:spPr>
      </p:pic>
      <p:sp>
        <p:nvSpPr>
          <p:cNvPr id="7" name="タイトル 2">
            <a:extLst>
              <a:ext uri="{FF2B5EF4-FFF2-40B4-BE49-F238E27FC236}">
                <a16:creationId xmlns:a16="http://schemas.microsoft.com/office/drawing/2014/main" id="{06AC42E4-3EBD-028A-55F3-940B38366324}"/>
              </a:ext>
            </a:extLst>
          </p:cNvPr>
          <p:cNvSpPr txBox="1">
            <a:spLocks/>
          </p:cNvSpPr>
          <p:nvPr/>
        </p:nvSpPr>
        <p:spPr>
          <a:xfrm>
            <a:off x="8782333" y="5630653"/>
            <a:ext cx="3326335" cy="389147"/>
          </a:xfrm>
          <a:prstGeom prst="rect">
            <a:avLst/>
          </a:prstGeom>
          <a:solidFill>
            <a:schemeClr val="bg1"/>
          </a:solidFill>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467" b="1" spc="-113" dirty="0">
                <a:solidFill>
                  <a:prstClr val="black"/>
                </a:solidFill>
                <a:latin typeface="游ゴシック" panose="020B0400000000000000" pitchFamily="50" charset="-128"/>
                <a:ea typeface="游ゴシック" panose="020B0400000000000000" pitchFamily="50" charset="-128"/>
              </a:rPr>
              <a:t>▲  メジャードナー表彰品（ピンバッジ）</a:t>
            </a:r>
            <a:endParaRPr lang="en-US" altLang="ja-JP" sz="1467" b="1" spc="-113" dirty="0">
              <a:solidFill>
                <a:prstClr val="black"/>
              </a:solidFill>
              <a:latin typeface="游ゴシック" panose="020B0400000000000000" pitchFamily="50" charset="-128"/>
              <a:ea typeface="游ゴシック" panose="020B0400000000000000" pitchFamily="50" charset="-128"/>
            </a:endParaRPr>
          </a:p>
        </p:txBody>
      </p:sp>
      <p:sp>
        <p:nvSpPr>
          <p:cNvPr id="8" name="タイトル 1">
            <a:extLst>
              <a:ext uri="{FF2B5EF4-FFF2-40B4-BE49-F238E27FC236}">
                <a16:creationId xmlns:a16="http://schemas.microsoft.com/office/drawing/2014/main" id="{8F7CDB26-06D9-2573-3B57-9A2C69312C43}"/>
              </a:ext>
            </a:extLst>
          </p:cNvPr>
          <p:cNvSpPr txBox="1">
            <a:spLocks/>
          </p:cNvSpPr>
          <p:nvPr/>
        </p:nvSpPr>
        <p:spPr>
          <a:xfrm>
            <a:off x="4114801" y="382385"/>
            <a:ext cx="3505202" cy="6720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endParaRPr kumimoji="1" lang="ja-JP" altLang="en-US" sz="4800" b="1" dirty="0">
              <a:latin typeface="游ゴシック" panose="020B0400000000000000" pitchFamily="50" charset="-128"/>
              <a:ea typeface="游ゴシック" panose="020B0400000000000000" pitchFamily="50" charset="-128"/>
            </a:endParaRPr>
          </a:p>
        </p:txBody>
      </p:sp>
      <p:pic>
        <p:nvPicPr>
          <p:cNvPr id="9" name="コンテンツ プレースホルダー 7">
            <a:extLst>
              <a:ext uri="{FF2B5EF4-FFF2-40B4-BE49-F238E27FC236}">
                <a16:creationId xmlns:a16="http://schemas.microsoft.com/office/drawing/2014/main" id="{6B70CC60-4278-EB6C-7201-FEE5874D6F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83368" y="777787"/>
            <a:ext cx="2724265" cy="2256251"/>
          </a:xfrm>
          <a:prstGeom prst="rect">
            <a:avLst/>
          </a:prstGeom>
        </p:spPr>
      </p:pic>
      <p:sp>
        <p:nvSpPr>
          <p:cNvPr id="10" name="タイトル 2">
            <a:extLst>
              <a:ext uri="{FF2B5EF4-FFF2-40B4-BE49-F238E27FC236}">
                <a16:creationId xmlns:a16="http://schemas.microsoft.com/office/drawing/2014/main" id="{F759D9AC-D2E2-7E9E-4B38-302F72050185}"/>
              </a:ext>
            </a:extLst>
          </p:cNvPr>
          <p:cNvSpPr txBox="1">
            <a:spLocks/>
          </p:cNvSpPr>
          <p:nvPr/>
        </p:nvSpPr>
        <p:spPr>
          <a:xfrm>
            <a:off x="9036818" y="3039853"/>
            <a:ext cx="2817365" cy="389147"/>
          </a:xfrm>
          <a:prstGeom prst="rect">
            <a:avLst/>
          </a:prstGeom>
          <a:solidFill>
            <a:schemeClr val="bg1"/>
          </a:solidFill>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467" b="1" spc="-113" dirty="0">
                <a:solidFill>
                  <a:prstClr val="black"/>
                </a:solidFill>
                <a:latin typeface="游ゴシック" panose="020B0400000000000000" pitchFamily="50" charset="-128"/>
                <a:ea typeface="游ゴシック" panose="020B0400000000000000" pitchFamily="50" charset="-128"/>
              </a:rPr>
              <a:t>▲  </a:t>
            </a:r>
            <a:r>
              <a:rPr lang="en-US" altLang="ja-JP" sz="1467" b="1" spc="-113" dirty="0">
                <a:solidFill>
                  <a:prstClr val="black"/>
                </a:solidFill>
                <a:latin typeface="游ゴシック" panose="020B0400000000000000" pitchFamily="50" charset="-128"/>
                <a:ea typeface="游ゴシック" panose="020B0400000000000000" pitchFamily="50" charset="-128"/>
              </a:rPr>
              <a:t>50</a:t>
            </a:r>
            <a:r>
              <a:rPr lang="ja-JP" altLang="en-US" sz="1467" b="1" spc="-113" dirty="0">
                <a:solidFill>
                  <a:prstClr val="black"/>
                </a:solidFill>
                <a:latin typeface="游ゴシック" panose="020B0400000000000000" pitchFamily="50" charset="-128"/>
                <a:ea typeface="游ゴシック" panose="020B0400000000000000" pitchFamily="50" charset="-128"/>
              </a:rPr>
              <a:t>万円の表彰品（ピンバッジ）</a:t>
            </a:r>
            <a:endParaRPr lang="en-US" altLang="ja-JP" sz="1467" b="1" spc="-113"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6566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2A2E57B2-1D2E-4005-96C0-B0CED82209D6}"/>
              </a:ext>
            </a:extLst>
          </p:cNvPr>
          <p:cNvGraphicFramePr/>
          <p:nvPr>
            <p:extLst>
              <p:ext uri="{D42A27DB-BD31-4B8C-83A1-F6EECF244321}">
                <p14:modId xmlns:p14="http://schemas.microsoft.com/office/powerpoint/2010/main" val="144697614"/>
              </p:ext>
            </p:extLst>
          </p:nvPr>
        </p:nvGraphicFramePr>
        <p:xfrm>
          <a:off x="335360" y="1988245"/>
          <a:ext cx="12429829" cy="4772806"/>
        </p:xfrm>
        <a:graphic>
          <a:graphicData uri="http://schemas.openxmlformats.org/drawingml/2006/chart">
            <c:chart xmlns:c="http://schemas.openxmlformats.org/drawingml/2006/chart" xmlns:r="http://schemas.openxmlformats.org/officeDocument/2006/relationships" r:id="rId3"/>
          </a:graphicData>
        </a:graphic>
      </p:graphicFrame>
      <p:sp>
        <p:nvSpPr>
          <p:cNvPr id="3" name="コンテンツ プレースホルダー 2">
            <a:extLst>
              <a:ext uri="{FF2B5EF4-FFF2-40B4-BE49-F238E27FC236}">
                <a16:creationId xmlns:a16="http://schemas.microsoft.com/office/drawing/2014/main" id="{149FE53D-38D5-B20F-D912-AEB409400682}"/>
              </a:ext>
            </a:extLst>
          </p:cNvPr>
          <p:cNvSpPr txBox="1">
            <a:spLocks/>
          </p:cNvSpPr>
          <p:nvPr/>
        </p:nvSpPr>
        <p:spPr>
          <a:xfrm>
            <a:off x="705626" y="1379885"/>
            <a:ext cx="10780748" cy="57720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4000" b="1" dirty="0">
                <a:latin typeface="游ゴシック" panose="020B0400000000000000" pitchFamily="50" charset="-128"/>
                <a:ea typeface="游ゴシック" panose="020B0400000000000000" pitchFamily="50" charset="-128"/>
              </a:rPr>
              <a:t>当地区の平均寄付額</a:t>
            </a:r>
            <a:r>
              <a:rPr lang="ja-JP" altLang="en-US" sz="3600" b="1" dirty="0">
                <a:latin typeface="游ゴシック" panose="020B0400000000000000" pitchFamily="50" charset="-128"/>
                <a:ea typeface="游ゴシック" panose="020B0400000000000000" pitchFamily="50" charset="-128"/>
              </a:rPr>
              <a:t>   　　　　</a:t>
            </a:r>
            <a:r>
              <a:rPr lang="ja-JP" altLang="en-US" sz="2400" b="1" dirty="0">
                <a:latin typeface="游ゴシック" panose="020B0400000000000000" pitchFamily="50" charset="-128"/>
                <a:ea typeface="游ゴシック" panose="020B0400000000000000" pitchFamily="50" charset="-128"/>
              </a:rPr>
              <a:t>円 </a:t>
            </a:r>
            <a:r>
              <a:rPr lang="en-US" altLang="ja-JP" sz="24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第</a:t>
            </a:r>
            <a:r>
              <a:rPr lang="ja-JP" altLang="en-US" sz="1867" b="1" dirty="0">
                <a:latin typeface="游ゴシック" panose="020B0400000000000000" pitchFamily="50" charset="-128"/>
                <a:ea typeface="游ゴシック" panose="020B0400000000000000" pitchFamily="50" charset="-128"/>
              </a:rPr>
              <a:t>　　　　　</a:t>
            </a:r>
            <a:r>
              <a:rPr lang="ja-JP" altLang="en-US" sz="2000" b="1" dirty="0">
                <a:latin typeface="游ゴシック" panose="020B0400000000000000" pitchFamily="50" charset="-128"/>
                <a:ea typeface="游ゴシック" panose="020B0400000000000000" pitchFamily="50" charset="-128"/>
              </a:rPr>
              <a:t>位</a:t>
            </a:r>
            <a:r>
              <a:rPr lang="en-US" altLang="ja-JP" sz="2400" b="1" dirty="0">
                <a:latin typeface="游ゴシック" panose="020B0400000000000000" pitchFamily="50" charset="-128"/>
                <a:ea typeface="游ゴシック" panose="020B0400000000000000" pitchFamily="50" charset="-128"/>
              </a:rPr>
              <a:t>)</a:t>
            </a:r>
            <a:endParaRPr lang="ja-JP" altLang="en-US" sz="2667" b="1" dirty="0">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2DC4C702-2CFB-C963-5B1A-3B9BE67CCCE7}"/>
              </a:ext>
            </a:extLst>
          </p:cNvPr>
          <p:cNvSpPr txBox="1"/>
          <p:nvPr/>
        </p:nvSpPr>
        <p:spPr>
          <a:xfrm>
            <a:off x="5832628" y="1255725"/>
            <a:ext cx="2040227" cy="697111"/>
          </a:xfrm>
          <a:prstGeom prst="rect">
            <a:avLst/>
          </a:prstGeom>
          <a:noFill/>
          <a:ln w="60325">
            <a:solidFill>
              <a:schemeClr val="tx1">
                <a:lumMod val="75000"/>
                <a:lumOff val="25000"/>
              </a:schemeClr>
            </a:solidFill>
          </a:ln>
        </p:spPr>
        <p:txBody>
          <a:bodyPr wrap="square" rtlCol="0" anchor="ctr" anchorCtr="0">
            <a:noAutofit/>
          </a:bodyPr>
          <a:lstStyle/>
          <a:p>
            <a:pPr algn="ctr"/>
            <a:endParaRPr lang="en-US" altLang="ja-JP" sz="40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1E1A10EE-DC01-7FC0-5BF3-4B93C0DBCDC8}"/>
              </a:ext>
            </a:extLst>
          </p:cNvPr>
          <p:cNvSpPr txBox="1"/>
          <p:nvPr/>
        </p:nvSpPr>
        <p:spPr>
          <a:xfrm>
            <a:off x="8844305" y="1255725"/>
            <a:ext cx="888099" cy="697111"/>
          </a:xfrm>
          <a:prstGeom prst="rect">
            <a:avLst/>
          </a:prstGeom>
          <a:noFill/>
          <a:ln w="60325">
            <a:solidFill>
              <a:schemeClr val="tx1">
                <a:lumMod val="75000"/>
                <a:lumOff val="25000"/>
              </a:schemeClr>
            </a:solidFill>
          </a:ln>
        </p:spPr>
        <p:txBody>
          <a:bodyPr wrap="square" rtlCol="0" anchor="ctr" anchorCtr="0">
            <a:noAutofit/>
          </a:bodyPr>
          <a:lstStyle/>
          <a:p>
            <a:pPr algn="ctr"/>
            <a:endParaRPr lang="ja-JP" altLang="en-US" sz="36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18">
            <a:extLst>
              <a:ext uri="{FF2B5EF4-FFF2-40B4-BE49-F238E27FC236}">
                <a16:creationId xmlns:a16="http://schemas.microsoft.com/office/drawing/2014/main" id="{2BF3E479-5756-71D1-485B-3ECDBCFD5E35}"/>
              </a:ext>
            </a:extLst>
          </p:cNvPr>
          <p:cNvSpPr txBox="1">
            <a:spLocks noChangeArrowheads="1"/>
          </p:cNvSpPr>
          <p:nvPr/>
        </p:nvSpPr>
        <p:spPr bwMode="auto">
          <a:xfrm>
            <a:off x="9759891" y="2754963"/>
            <a:ext cx="1568689" cy="797206"/>
          </a:xfrm>
          <a:prstGeom prst="rect">
            <a:avLst/>
          </a:prstGeom>
          <a:solidFill>
            <a:schemeClr val="bg1">
              <a:lumMod val="95000"/>
            </a:schemeClr>
          </a:solidFill>
          <a:ln w="38100">
            <a:noFill/>
            <a:miter lim="800000"/>
            <a:headEnd/>
            <a:tailEnd/>
          </a:ln>
        </p:spPr>
        <p:txBody>
          <a:bodyPr wrap="square" lIns="0" rIns="0">
            <a:spAutoFit/>
          </a:bodyPr>
          <a:lstStyle/>
          <a:p>
            <a:pPr algn="ctr">
              <a:lnSpc>
                <a:spcPct val="90000"/>
              </a:lnSpc>
            </a:pPr>
            <a:r>
              <a:rPr lang="ja-JP" altLang="en-US" sz="2133" b="1" dirty="0">
                <a:latin typeface="游ゴシック" panose="020B0400000000000000" pitchFamily="50" charset="-128"/>
                <a:ea typeface="游ゴシック" panose="020B0400000000000000" pitchFamily="50" charset="-128"/>
              </a:rPr>
              <a:t>全国平均</a:t>
            </a:r>
            <a:r>
              <a:rPr lang="en-US" altLang="ja-JP" sz="2933" b="1" dirty="0">
                <a:latin typeface="游ゴシック" panose="020B0400000000000000" pitchFamily="50" charset="-128"/>
                <a:ea typeface="游ゴシック" panose="020B0400000000000000" pitchFamily="50" charset="-128"/>
              </a:rPr>
              <a:t>15,999</a:t>
            </a:r>
            <a:r>
              <a:rPr lang="ja-JP" altLang="en-US" sz="1600" b="1" dirty="0">
                <a:latin typeface="游ゴシック" panose="020B0400000000000000" pitchFamily="50" charset="-128"/>
                <a:ea typeface="游ゴシック" panose="020B0400000000000000" pitchFamily="50" charset="-128"/>
              </a:rPr>
              <a:t>円</a:t>
            </a:r>
            <a:endParaRPr lang="ja-JP" altLang="en-US" sz="2400" b="1" dirty="0">
              <a:latin typeface="游ゴシック" panose="020B0400000000000000" pitchFamily="50" charset="-128"/>
              <a:ea typeface="游ゴシック" panose="020B0400000000000000" pitchFamily="50" charset="-128"/>
            </a:endParaRPr>
          </a:p>
        </p:txBody>
      </p:sp>
      <p:cxnSp>
        <p:nvCxnSpPr>
          <p:cNvPr id="7" name="直線コネクタ 6">
            <a:extLst>
              <a:ext uri="{FF2B5EF4-FFF2-40B4-BE49-F238E27FC236}">
                <a16:creationId xmlns:a16="http://schemas.microsoft.com/office/drawing/2014/main" id="{E7279AEB-09F8-2A80-BECD-467FE9009F6A}"/>
              </a:ext>
            </a:extLst>
          </p:cNvPr>
          <p:cNvCxnSpPr>
            <a:cxnSpLocks/>
          </p:cNvCxnSpPr>
          <p:nvPr/>
        </p:nvCxnSpPr>
        <p:spPr>
          <a:xfrm>
            <a:off x="10560496" y="3470706"/>
            <a:ext cx="0" cy="567894"/>
          </a:xfrm>
          <a:prstGeom prst="line">
            <a:avLst/>
          </a:prstGeom>
          <a:ln w="38100">
            <a:solidFill>
              <a:srgbClr val="FE696E"/>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四角形: 角を丸くする 7">
            <a:extLst>
              <a:ext uri="{FF2B5EF4-FFF2-40B4-BE49-F238E27FC236}">
                <a16:creationId xmlns:a16="http://schemas.microsoft.com/office/drawing/2014/main" id="{EAE04A9D-1BD8-525F-E55E-F0E5A63BD0DA}"/>
              </a:ext>
            </a:extLst>
          </p:cNvPr>
          <p:cNvSpPr/>
          <p:nvPr/>
        </p:nvSpPr>
        <p:spPr>
          <a:xfrm>
            <a:off x="9440112" y="419070"/>
            <a:ext cx="2208245" cy="45740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33" b="1" dirty="0">
                <a:solidFill>
                  <a:schemeClr val="bg1"/>
                </a:solidFill>
                <a:latin typeface="游ゴシック" panose="020B0400000000000000" pitchFamily="50" charset="-128"/>
                <a:ea typeface="游ゴシック" panose="020B0400000000000000" pitchFamily="50" charset="-128"/>
              </a:rPr>
              <a:t>個人平均寄付額 </a:t>
            </a:r>
          </a:p>
        </p:txBody>
      </p:sp>
      <p:sp>
        <p:nvSpPr>
          <p:cNvPr id="9" name="タイトル 12">
            <a:extLst>
              <a:ext uri="{FF2B5EF4-FFF2-40B4-BE49-F238E27FC236}">
                <a16:creationId xmlns:a16="http://schemas.microsoft.com/office/drawing/2014/main" id="{F4DD71B4-58D0-A91E-7787-3F6994EB169E}"/>
              </a:ext>
            </a:extLst>
          </p:cNvPr>
          <p:cNvSpPr txBox="1">
            <a:spLocks/>
          </p:cNvSpPr>
          <p:nvPr/>
        </p:nvSpPr>
        <p:spPr>
          <a:xfrm>
            <a:off x="2327582" y="381000"/>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latin typeface="游ゴシック" panose="020B0400000000000000" pitchFamily="50" charset="-128"/>
                <a:ea typeface="游ゴシック" panose="020B0400000000000000" pitchFamily="50" charset="-128"/>
              </a:rPr>
              <a:t>寄付実績</a:t>
            </a:r>
          </a:p>
        </p:txBody>
      </p:sp>
      <p:sp>
        <p:nvSpPr>
          <p:cNvPr id="10" name="下矢印 22">
            <a:extLst>
              <a:ext uri="{FF2B5EF4-FFF2-40B4-BE49-F238E27FC236}">
                <a16:creationId xmlns:a16="http://schemas.microsoft.com/office/drawing/2014/main" id="{7C2EA3BE-5AC6-0AD2-75B4-001C83EDDF69}"/>
              </a:ext>
            </a:extLst>
          </p:cNvPr>
          <p:cNvSpPr/>
          <p:nvPr/>
        </p:nvSpPr>
        <p:spPr>
          <a:xfrm>
            <a:off x="3971764" y="3032400"/>
            <a:ext cx="526604" cy="547688"/>
          </a:xfrm>
          <a:prstGeom prst="downArrow">
            <a:avLst>
              <a:gd name="adj1" fmla="val 52515"/>
              <a:gd name="adj2" fmla="val 59493"/>
            </a:avLst>
          </a:prstGeom>
          <a:solidFill>
            <a:srgbClr val="FE696E"/>
          </a:solidFill>
          <a:ln w="28575">
            <a:solidFill>
              <a:srgbClr val="FE696E"/>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accent6"/>
              </a:solidFill>
            </a:endParaRPr>
          </a:p>
        </p:txBody>
      </p:sp>
      <p:sp>
        <p:nvSpPr>
          <p:cNvPr id="11" name="テキスト ボックス 10">
            <a:extLst>
              <a:ext uri="{FF2B5EF4-FFF2-40B4-BE49-F238E27FC236}">
                <a16:creationId xmlns:a16="http://schemas.microsoft.com/office/drawing/2014/main" id="{06B7E461-E8CF-929A-BE4C-497B0781B9D4}"/>
              </a:ext>
            </a:extLst>
          </p:cNvPr>
          <p:cNvSpPr txBox="1"/>
          <p:nvPr/>
        </p:nvSpPr>
        <p:spPr>
          <a:xfrm>
            <a:off x="839416" y="1928712"/>
            <a:ext cx="648073" cy="276999"/>
          </a:xfrm>
          <a:prstGeom prst="rect">
            <a:avLst/>
          </a:prstGeom>
          <a:noFill/>
        </p:spPr>
        <p:txBody>
          <a:bodyPr wrap="square" rtlCol="0">
            <a:spAutoFit/>
          </a:bodyPr>
          <a:lstStyle/>
          <a:p>
            <a:pPr algn="r"/>
            <a:r>
              <a:rPr kumimoji="1" lang="ja-JP" altLang="en-US" dirty="0">
                <a:latin typeface="游ゴシック" panose="020B0400000000000000" pitchFamily="50" charset="-128"/>
                <a:ea typeface="游ゴシック" panose="020B0400000000000000" pitchFamily="50" charset="-128"/>
              </a:rPr>
              <a:t>（円）</a:t>
            </a:r>
          </a:p>
        </p:txBody>
      </p:sp>
    </p:spTree>
    <p:extLst>
      <p:ext uri="{BB962C8B-B14F-4D97-AF65-F5344CB8AC3E}">
        <p14:creationId xmlns:p14="http://schemas.microsoft.com/office/powerpoint/2010/main" val="42513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F25972-01C5-386F-7150-7701F6CE3EA8}"/>
              </a:ext>
            </a:extLst>
          </p:cNvPr>
          <p:cNvSpPr txBox="1"/>
          <p:nvPr/>
        </p:nvSpPr>
        <p:spPr>
          <a:xfrm>
            <a:off x="7392144" y="1376363"/>
            <a:ext cx="1152128" cy="579697"/>
          </a:xfrm>
          <a:prstGeom prst="rect">
            <a:avLst/>
          </a:prstGeom>
          <a:noFill/>
          <a:ln w="60325">
            <a:solidFill>
              <a:schemeClr val="tx1">
                <a:lumMod val="75000"/>
                <a:lumOff val="25000"/>
              </a:schemeClr>
            </a:solidFill>
          </a:ln>
        </p:spPr>
        <p:txBody>
          <a:bodyPr wrap="square" rtlCol="0" anchor="ctr" anchorCtr="0">
            <a:noAutofit/>
          </a:bodyPr>
          <a:lstStyle/>
          <a:p>
            <a:pPr algn="ctr">
              <a:lnSpc>
                <a:spcPts val="3500"/>
              </a:lnSpc>
            </a:pPr>
            <a:endParaRPr lang="ja-JP" altLang="en-US"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aphicFrame>
        <p:nvGraphicFramePr>
          <p:cNvPr id="6" name="グラフ 5">
            <a:extLst>
              <a:ext uri="{FF2B5EF4-FFF2-40B4-BE49-F238E27FC236}">
                <a16:creationId xmlns:a16="http://schemas.microsoft.com/office/drawing/2014/main" id="{88EDB5EA-9E36-1DBD-A6BF-9E23299D44D3}"/>
              </a:ext>
            </a:extLst>
          </p:cNvPr>
          <p:cNvGraphicFramePr/>
          <p:nvPr>
            <p:extLst>
              <p:ext uri="{D42A27DB-BD31-4B8C-83A1-F6EECF244321}">
                <p14:modId xmlns:p14="http://schemas.microsoft.com/office/powerpoint/2010/main" val="3195604714"/>
              </p:ext>
            </p:extLst>
          </p:nvPr>
        </p:nvGraphicFramePr>
        <p:xfrm>
          <a:off x="335360" y="2420888"/>
          <a:ext cx="12421380" cy="4549485"/>
        </p:xfrm>
        <a:graphic>
          <a:graphicData uri="http://schemas.openxmlformats.org/drawingml/2006/chart">
            <c:chart xmlns:c="http://schemas.openxmlformats.org/drawingml/2006/chart" xmlns:r="http://schemas.openxmlformats.org/officeDocument/2006/relationships" r:id="rId3"/>
          </a:graphicData>
        </a:graphic>
      </p:graphicFrame>
      <p:sp>
        <p:nvSpPr>
          <p:cNvPr id="7" name="下矢印 22">
            <a:extLst>
              <a:ext uri="{FF2B5EF4-FFF2-40B4-BE49-F238E27FC236}">
                <a16:creationId xmlns:a16="http://schemas.microsoft.com/office/drawing/2014/main" id="{923841A6-A0E3-9A68-27E3-2019B7776A0D}"/>
              </a:ext>
            </a:extLst>
          </p:cNvPr>
          <p:cNvSpPr/>
          <p:nvPr/>
        </p:nvSpPr>
        <p:spPr>
          <a:xfrm>
            <a:off x="7356140" y="2814440"/>
            <a:ext cx="526604" cy="547688"/>
          </a:xfrm>
          <a:prstGeom prst="downArrow">
            <a:avLst>
              <a:gd name="adj1" fmla="val 52515"/>
              <a:gd name="adj2" fmla="val 59493"/>
            </a:avLst>
          </a:prstGeom>
          <a:solidFill>
            <a:srgbClr val="FE696E"/>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四角形: 角を丸くする 7">
            <a:extLst>
              <a:ext uri="{FF2B5EF4-FFF2-40B4-BE49-F238E27FC236}">
                <a16:creationId xmlns:a16="http://schemas.microsoft.com/office/drawing/2014/main" id="{2C995868-DF76-844F-2DB6-A1E541882F77}"/>
              </a:ext>
            </a:extLst>
          </p:cNvPr>
          <p:cNvSpPr/>
          <p:nvPr/>
        </p:nvSpPr>
        <p:spPr>
          <a:xfrm>
            <a:off x="9440112" y="419070"/>
            <a:ext cx="2208245" cy="45740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33" b="1" dirty="0">
                <a:solidFill>
                  <a:schemeClr val="bg1"/>
                </a:solidFill>
                <a:latin typeface="游ゴシック" panose="020B0400000000000000" pitchFamily="50" charset="-128"/>
                <a:ea typeface="游ゴシック" panose="020B0400000000000000" pitchFamily="50" charset="-128"/>
              </a:rPr>
              <a:t>特別寄付者割合</a:t>
            </a:r>
          </a:p>
        </p:txBody>
      </p:sp>
      <p:sp>
        <p:nvSpPr>
          <p:cNvPr id="9" name="タイトル 12">
            <a:extLst>
              <a:ext uri="{FF2B5EF4-FFF2-40B4-BE49-F238E27FC236}">
                <a16:creationId xmlns:a16="http://schemas.microsoft.com/office/drawing/2014/main" id="{8BB160C2-C89F-044B-09C2-6F1625252AD2}"/>
              </a:ext>
            </a:extLst>
          </p:cNvPr>
          <p:cNvSpPr txBox="1">
            <a:spLocks/>
          </p:cNvSpPr>
          <p:nvPr/>
        </p:nvSpPr>
        <p:spPr>
          <a:xfrm>
            <a:off x="2327582" y="381000"/>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latin typeface="游ゴシック" panose="020B0400000000000000" pitchFamily="50" charset="-128"/>
                <a:ea typeface="游ゴシック" panose="020B0400000000000000" pitchFamily="50" charset="-128"/>
              </a:rPr>
              <a:t>寄付実績</a:t>
            </a:r>
          </a:p>
        </p:txBody>
      </p:sp>
      <p:sp>
        <p:nvSpPr>
          <p:cNvPr id="3" name="コンテンツ プレースホルダー 2">
            <a:extLst>
              <a:ext uri="{FF2B5EF4-FFF2-40B4-BE49-F238E27FC236}">
                <a16:creationId xmlns:a16="http://schemas.microsoft.com/office/drawing/2014/main" id="{88A1F9C8-F3A7-7DFB-88C1-8B10672C0991}"/>
              </a:ext>
            </a:extLst>
          </p:cNvPr>
          <p:cNvSpPr txBox="1">
            <a:spLocks/>
          </p:cNvSpPr>
          <p:nvPr/>
        </p:nvSpPr>
        <p:spPr>
          <a:xfrm>
            <a:off x="479116" y="1376772"/>
            <a:ext cx="11233769" cy="7587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4000" b="1" dirty="0">
                <a:latin typeface="游ゴシック" panose="020B0400000000000000" pitchFamily="50" charset="-128"/>
                <a:ea typeface="游ゴシック" panose="020B0400000000000000" pitchFamily="50" charset="-128"/>
              </a:rPr>
              <a:t>全国平均            　   当地区　　　％</a:t>
            </a:r>
            <a:endParaRPr lang="en-US" altLang="ja-JP" sz="4000" b="1" dirty="0">
              <a:latin typeface="游ゴシック" panose="020B0400000000000000" pitchFamily="50" charset="-128"/>
              <a:ea typeface="游ゴシック" panose="020B0400000000000000" pitchFamily="50" charset="-128"/>
            </a:endParaRPr>
          </a:p>
          <a:p>
            <a:pPr marL="352425" indent="-265113">
              <a:spcBef>
                <a:spcPts val="600"/>
              </a:spcBef>
              <a:buNone/>
            </a:pPr>
            <a:r>
              <a:rPr lang="ja-JP" altLang="en-US" sz="2400" b="1" dirty="0">
                <a:latin typeface="游ゴシック" panose="020B0400000000000000" pitchFamily="50" charset="-128"/>
                <a:ea typeface="游ゴシック" panose="020B0400000000000000" pitchFamily="50" charset="-128"/>
              </a:rPr>
              <a:t>   最大 </a:t>
            </a:r>
            <a:r>
              <a:rPr lang="en-US" altLang="ja-JP" sz="2400" b="1" dirty="0">
                <a:latin typeface="游ゴシック" panose="020B0400000000000000" pitchFamily="50" charset="-128"/>
                <a:ea typeface="游ゴシック" panose="020B0400000000000000" pitchFamily="50" charset="-128"/>
              </a:rPr>
              <a:t>82.6</a:t>
            </a:r>
            <a:r>
              <a:rPr lang="ja-JP" altLang="en-US" sz="2133"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(2650)</a:t>
            </a:r>
            <a:r>
              <a:rPr lang="ja-JP" altLang="en-US" sz="2400" b="1" dirty="0">
                <a:latin typeface="游ゴシック" panose="020B0400000000000000" pitchFamily="50" charset="-128"/>
                <a:ea typeface="游ゴシック" panose="020B0400000000000000" pitchFamily="50" charset="-128"/>
              </a:rPr>
              <a:t>、最小 </a:t>
            </a:r>
            <a:r>
              <a:rPr lang="en-US" altLang="ja-JP" sz="2400" b="1" dirty="0">
                <a:latin typeface="游ゴシック" panose="020B0400000000000000" pitchFamily="50" charset="-128"/>
                <a:ea typeface="游ゴシック" panose="020B0400000000000000" pitchFamily="50" charset="-128"/>
              </a:rPr>
              <a:t>16.6</a:t>
            </a:r>
            <a:r>
              <a:rPr lang="ja-JP" altLang="en-US" sz="2133"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(2740)</a:t>
            </a:r>
            <a:br>
              <a:rPr lang="en-US" altLang="ja-JP" sz="24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   　　　　　</a:t>
            </a:r>
            <a:endParaRPr lang="ja-JP" altLang="en-US" sz="2667" b="1" dirty="0">
              <a:latin typeface="游ゴシック" panose="020B0400000000000000" pitchFamily="50" charset="-128"/>
              <a:ea typeface="游ゴシック" panose="020B0400000000000000" pitchFamily="50" charset="-128"/>
            </a:endParaRPr>
          </a:p>
        </p:txBody>
      </p:sp>
      <p:grpSp>
        <p:nvGrpSpPr>
          <p:cNvPr id="26" name="グループ化 25">
            <a:extLst>
              <a:ext uri="{FF2B5EF4-FFF2-40B4-BE49-F238E27FC236}">
                <a16:creationId xmlns:a16="http://schemas.microsoft.com/office/drawing/2014/main" id="{7D8D2799-F22F-2E7A-30D4-DEA54FAD6763}"/>
              </a:ext>
            </a:extLst>
          </p:cNvPr>
          <p:cNvGrpSpPr/>
          <p:nvPr/>
        </p:nvGrpSpPr>
        <p:grpSpPr>
          <a:xfrm>
            <a:off x="3107668" y="908684"/>
            <a:ext cx="1815120" cy="1152164"/>
            <a:chOff x="3053578" y="760387"/>
            <a:chExt cx="1815120" cy="1152164"/>
          </a:xfrm>
        </p:grpSpPr>
        <p:sp>
          <p:nvSpPr>
            <p:cNvPr id="17" name="四角形: 角を丸くする 16">
              <a:extLst>
                <a:ext uri="{FF2B5EF4-FFF2-40B4-BE49-F238E27FC236}">
                  <a16:creationId xmlns:a16="http://schemas.microsoft.com/office/drawing/2014/main" id="{475585B6-9985-8E96-5540-60D8E02E8AEC}"/>
                </a:ext>
              </a:extLst>
            </p:cNvPr>
            <p:cNvSpPr/>
            <p:nvPr/>
          </p:nvSpPr>
          <p:spPr>
            <a:xfrm>
              <a:off x="3389368" y="760387"/>
              <a:ext cx="1479330" cy="613565"/>
            </a:xfrm>
            <a:prstGeom prst="roundRect">
              <a:avLst/>
            </a:prstGeom>
            <a:noFill/>
            <a:ln>
              <a:noFill/>
            </a:ln>
            <a:scene3d>
              <a:camera prst="orthographicFront">
                <a:rot lat="4800000" lon="0" rev="0"/>
              </a:camera>
              <a:lightRig rig="threePt" dir="t"/>
            </a:scene3d>
            <a:sp3d z="127000"/>
          </p:spPr>
          <p:style>
            <a:lnRef idx="2">
              <a:schemeClr val="accent6"/>
            </a:lnRef>
            <a:fillRef idx="1">
              <a:schemeClr val="lt1"/>
            </a:fillRef>
            <a:effectRef idx="0">
              <a:schemeClr val="accent6"/>
            </a:effectRef>
            <a:fontRef idx="minor">
              <a:schemeClr val="dk1"/>
            </a:fontRef>
          </p:style>
          <p:txBody>
            <a:bodyPr rtlCol="0" anchor="ctr">
              <a:flatTx/>
            </a:bodyPr>
            <a:lstStyle/>
            <a:p>
              <a:r>
                <a:rPr lang="ja-JP" altLang="en-US" sz="2400" b="1" dirty="0">
                  <a:ln w="6600">
                    <a:solidFill>
                      <a:srgbClr val="FE696E"/>
                    </a:solidFill>
                    <a:prstDash val="solid"/>
                  </a:ln>
                  <a:solidFill>
                    <a:srgbClr val="FE696E"/>
                  </a:solidFill>
                  <a:latin typeface="游ゴシック" panose="020B0400000000000000" pitchFamily="50" charset="-128"/>
                  <a:ea typeface="游ゴシック" panose="020B0400000000000000" pitchFamily="50" charset="-128"/>
                </a:rPr>
                <a:t>過去最高</a:t>
              </a:r>
            </a:p>
          </p:txBody>
        </p:sp>
        <p:sp>
          <p:nvSpPr>
            <p:cNvPr id="23" name="テキスト ボックス 22">
              <a:extLst>
                <a:ext uri="{FF2B5EF4-FFF2-40B4-BE49-F238E27FC236}">
                  <a16:creationId xmlns:a16="http://schemas.microsoft.com/office/drawing/2014/main" id="{29128DFD-3802-301B-B6A6-41F420536B52}"/>
                </a:ext>
              </a:extLst>
            </p:cNvPr>
            <p:cNvSpPr txBox="1"/>
            <p:nvPr/>
          </p:nvSpPr>
          <p:spPr>
            <a:xfrm>
              <a:off x="3143672" y="1204665"/>
              <a:ext cx="1725026" cy="707886"/>
            </a:xfrm>
            <a:prstGeom prst="rect">
              <a:avLst/>
            </a:prstGeom>
            <a:solidFill>
              <a:srgbClr val="FE696E"/>
            </a:solidFill>
            <a:scene3d>
              <a:camera prst="orthographicFront">
                <a:rot lat="4800000" lon="0" rev="0"/>
              </a:camera>
              <a:lightRig rig="threePt" dir="t"/>
            </a:scene3d>
            <a:sp3d z="165100"/>
          </p:spPr>
          <p:txBody>
            <a:bodyPr wrap="square">
              <a:spAutoFit/>
              <a:flatTx/>
            </a:bodyPr>
            <a:lstStyle/>
            <a:p>
              <a:r>
                <a:rPr lang="en-US" altLang="ja-JP" sz="4000" b="1" dirty="0">
                  <a:latin typeface="游ゴシック" panose="020B0400000000000000" pitchFamily="50" charset="-128"/>
                  <a:ea typeface="游ゴシック" panose="020B0400000000000000" pitchFamily="50" charset="-128"/>
                </a:rPr>
                <a:t>47.5</a:t>
              </a:r>
              <a:r>
                <a:rPr lang="ja-JP" altLang="en-US" sz="4000" b="1" dirty="0">
                  <a:latin typeface="游ゴシック" panose="020B0400000000000000" pitchFamily="50" charset="-128"/>
                  <a:ea typeface="游ゴシック" panose="020B0400000000000000" pitchFamily="50" charset="-128"/>
                </a:rPr>
                <a:t>％</a:t>
              </a:r>
              <a:endParaRPr lang="ja-JP" altLang="en-US" sz="4000" dirty="0"/>
            </a:p>
          </p:txBody>
        </p:sp>
        <p:pic>
          <p:nvPicPr>
            <p:cNvPr id="25" name="グラフィックス 24" descr="山形の矢印 単色塗りつぶし">
              <a:extLst>
                <a:ext uri="{FF2B5EF4-FFF2-40B4-BE49-F238E27FC236}">
                  <a16:creationId xmlns:a16="http://schemas.microsoft.com/office/drawing/2014/main" id="{F91A35AC-B675-67CA-33AA-6D214DF8FF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3578" y="854227"/>
              <a:ext cx="425884" cy="425884"/>
            </a:xfrm>
            <a:prstGeom prst="rect">
              <a:avLst/>
            </a:prstGeom>
          </p:spPr>
        </p:pic>
      </p:grpSp>
    </p:spTree>
    <p:extLst>
      <p:ext uri="{BB962C8B-B14F-4D97-AF65-F5344CB8AC3E}">
        <p14:creationId xmlns:p14="http://schemas.microsoft.com/office/powerpoint/2010/main" val="111454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8D1FFEA3-1481-2861-D624-B34B2F7E8A0B}"/>
              </a:ext>
            </a:extLst>
          </p:cNvPr>
          <p:cNvSpPr txBox="1">
            <a:spLocks/>
          </p:cNvSpPr>
          <p:nvPr/>
        </p:nvSpPr>
        <p:spPr>
          <a:xfrm>
            <a:off x="6248400" y="2476531"/>
            <a:ext cx="4953000" cy="1904938"/>
          </a:xfrm>
          <a:prstGeom prst="rect">
            <a:avLst/>
          </a:prstGeom>
        </p:spPr>
        <p:txBody>
          <a:bodyPr vert="horz" lIns="60960" tIns="30480" rIns="60960" bIns="30480" rtlCol="0" anchor="ctr" anchorCtr="0">
            <a:noAutofit/>
          </a:bodyPr>
          <a:lstStyle>
            <a:lvl1pPr marL="0" indent="0" algn="l" defTabSz="914400" rtl="0" eaLnBrk="1" latinLnBrk="0" hangingPunct="1">
              <a:spcBef>
                <a:spcPct val="20000"/>
              </a:spcBef>
              <a:buFont typeface="Arial" panose="020B0604020202020204" pitchFamily="34" charset="0"/>
              <a:buNone/>
              <a:defRPr kumimoji="1" sz="6600" b="1" kern="1200">
                <a:solidFill>
                  <a:schemeClr val="tx1"/>
                </a:solidFill>
                <a:latin typeface="BIZ UDPゴシック" panose="020B0400000000000000" pitchFamily="50" charset="-128"/>
                <a:ea typeface="BIZ UDPゴシック" panose="020B0400000000000000" pitchFamily="50" charset="-128"/>
                <a:cs typeface="+mn-cs"/>
              </a:defRPr>
            </a:lvl1pPr>
            <a:lvl2pPr marL="457200" indent="0" algn="l" defTabSz="914400" rtl="0" eaLnBrk="1" latinLnBrk="0" hangingPunct="1">
              <a:spcBef>
                <a:spcPct val="20000"/>
              </a:spcBef>
              <a:buFont typeface="Arial" panose="020B0604020202020204"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spcBef>
                <a:spcPts val="800"/>
              </a:spcBef>
            </a:pPr>
            <a:r>
              <a:rPr lang="ja-JP" altLang="en-US" sz="6000" dirty="0"/>
              <a:t>巣立った</a:t>
            </a:r>
            <a:endParaRPr lang="en-US" altLang="ja-JP" sz="6000" dirty="0"/>
          </a:p>
          <a:p>
            <a:pPr algn="ctr">
              <a:spcBef>
                <a:spcPts val="800"/>
              </a:spcBef>
            </a:pPr>
            <a:r>
              <a:rPr lang="ja-JP" altLang="en-US" sz="6000" dirty="0"/>
              <a:t>米山奨学生</a:t>
            </a:r>
          </a:p>
        </p:txBody>
      </p:sp>
      <p:sp>
        <p:nvSpPr>
          <p:cNvPr id="3" name="タイトル 1">
            <a:extLst>
              <a:ext uri="{FF2B5EF4-FFF2-40B4-BE49-F238E27FC236}">
                <a16:creationId xmlns:a16="http://schemas.microsoft.com/office/drawing/2014/main" id="{5BCEF24C-400E-1564-8DCA-30E23FB0C098}"/>
              </a:ext>
            </a:extLst>
          </p:cNvPr>
          <p:cNvSpPr txBox="1">
            <a:spLocks/>
          </p:cNvSpPr>
          <p:nvPr/>
        </p:nvSpPr>
        <p:spPr>
          <a:xfrm>
            <a:off x="990600" y="1981200"/>
            <a:ext cx="3048000" cy="2819400"/>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9100" dirty="0">
                <a:solidFill>
                  <a:schemeClr val="bg1"/>
                </a:solidFill>
                <a:latin typeface="游ゴシック" panose="020B0400000000000000" pitchFamily="50" charset="-128"/>
                <a:ea typeface="ＭＳ Ｐゴシック" panose="020B0600070205080204" pitchFamily="50" charset="-128"/>
              </a:rPr>
              <a:t>04</a:t>
            </a:r>
            <a:endParaRPr lang="ja-JP" altLang="en-US" sz="19100" dirty="0">
              <a:solidFill>
                <a:schemeClr val="bg1"/>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27449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9" descr="マップ&#10;&#10;自動的に生成された説明">
            <a:extLst>
              <a:ext uri="{FF2B5EF4-FFF2-40B4-BE49-F238E27FC236}">
                <a16:creationId xmlns:a16="http://schemas.microsoft.com/office/drawing/2014/main" id="{9876A1A7-7E80-E360-8D16-B3B45EB077AA}"/>
              </a:ext>
            </a:extLst>
          </p:cNvPr>
          <p:cNvPicPr>
            <a:picLocks/>
          </p:cNvPicPr>
          <p:nvPr/>
        </p:nvPicPr>
        <p:blipFill>
          <a:blip r:embed="rId3" cstate="screen">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 y="-1279"/>
            <a:ext cx="12194273" cy="6859279"/>
          </a:xfrm>
          <a:prstGeom prst="rect">
            <a:avLst/>
          </a:prstGeom>
        </p:spPr>
      </p:pic>
      <p:sp>
        <p:nvSpPr>
          <p:cNvPr id="3" name="タイトル 2">
            <a:extLst>
              <a:ext uri="{FF2B5EF4-FFF2-40B4-BE49-F238E27FC236}">
                <a16:creationId xmlns:a16="http://schemas.microsoft.com/office/drawing/2014/main" id="{1C0D1AAE-4C74-24D2-856B-8BD65555630C}"/>
              </a:ext>
            </a:extLst>
          </p:cNvPr>
          <p:cNvSpPr txBox="1">
            <a:spLocks/>
          </p:cNvSpPr>
          <p:nvPr/>
        </p:nvSpPr>
        <p:spPr>
          <a:xfrm>
            <a:off x="10056440" y="779274"/>
            <a:ext cx="1789807" cy="1065401"/>
          </a:xfrm>
          <a:prstGeom prst="rect">
            <a:avLst/>
          </a:prstGeom>
          <a:ln>
            <a:noFill/>
          </a:ln>
        </p:spPr>
        <p:txBody>
          <a:bodyPr vert="horz" lIns="60960" tIns="30480" rIns="60960" bIns="3048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2467" b="1" dirty="0">
                <a:solidFill>
                  <a:sysClr val="windowText" lastClr="000000"/>
                </a:solidFill>
                <a:latin typeface="Yu Gothic UI" panose="020B0500000000000000" pitchFamily="50" charset="-128"/>
                <a:ea typeface="Yu Gothic UI" panose="020B0500000000000000" pitchFamily="50" charset="-128"/>
              </a:rPr>
              <a:t>日本国内</a:t>
            </a:r>
            <a:r>
              <a:rPr lang="en-US" altLang="ja-JP" sz="4134" b="1" spc="-113" dirty="0">
                <a:ln>
                  <a:solidFill>
                    <a:schemeClr val="tx1"/>
                  </a:solidFill>
                </a:ln>
                <a:solidFill>
                  <a:srgbClr val="FF0000"/>
                </a:solidFill>
                <a:latin typeface="游ゴシック" panose="020B0400000000000000" pitchFamily="50" charset="-128"/>
                <a:ea typeface="游ゴシック" panose="020B0400000000000000" pitchFamily="50" charset="-128"/>
                <a:cs typeface="+mn-cs"/>
              </a:rPr>
              <a:t>33</a:t>
            </a:r>
          </a:p>
          <a:p>
            <a:pPr>
              <a:spcBef>
                <a:spcPts val="400"/>
              </a:spcBef>
            </a:pPr>
            <a:r>
              <a:rPr lang="en-US" altLang="ja-JP" sz="1667" b="1" dirty="0">
                <a:solidFill>
                  <a:sysClr val="windowText" lastClr="000000"/>
                </a:solidFill>
                <a:latin typeface="Yu Gothic UI" panose="020B0500000000000000" pitchFamily="50" charset="-128"/>
                <a:ea typeface="Yu Gothic UI" panose="020B0500000000000000" pitchFamily="50" charset="-128"/>
              </a:rPr>
              <a:t>(</a:t>
            </a:r>
            <a:r>
              <a:rPr lang="ja-JP" altLang="en-US" sz="1667" b="1" dirty="0">
                <a:solidFill>
                  <a:sysClr val="windowText" lastClr="000000"/>
                </a:solidFill>
                <a:latin typeface="Yu Gothic UI" panose="020B0500000000000000" pitchFamily="50" charset="-128"/>
                <a:ea typeface="Yu Gothic UI" panose="020B0500000000000000" pitchFamily="50" charset="-128"/>
              </a:rPr>
              <a:t>北海道のみ</a:t>
            </a:r>
            <a:br>
              <a:rPr lang="en-US" altLang="ja-JP" sz="1667" b="1" dirty="0">
                <a:solidFill>
                  <a:sysClr val="windowText" lastClr="000000"/>
                </a:solidFill>
                <a:latin typeface="Yu Gothic UI" panose="020B0500000000000000" pitchFamily="50" charset="-128"/>
                <a:ea typeface="Yu Gothic UI" panose="020B0500000000000000" pitchFamily="50" charset="-128"/>
              </a:rPr>
            </a:br>
            <a:r>
              <a:rPr lang="en-US" altLang="ja-JP" sz="1667" b="1" dirty="0">
                <a:solidFill>
                  <a:sysClr val="windowText" lastClr="000000"/>
                </a:solidFill>
                <a:latin typeface="Yu Gothic UI" panose="020B0500000000000000" pitchFamily="50" charset="-128"/>
                <a:ea typeface="Yu Gothic UI" panose="020B0500000000000000" pitchFamily="50" charset="-128"/>
              </a:rPr>
              <a:t>2</a:t>
            </a:r>
            <a:r>
              <a:rPr lang="ja-JP" altLang="en-US" sz="1667" b="1" dirty="0">
                <a:solidFill>
                  <a:sysClr val="windowText" lastClr="000000"/>
                </a:solidFill>
                <a:latin typeface="Yu Gothic UI" panose="020B0500000000000000" pitchFamily="50" charset="-128"/>
                <a:ea typeface="Yu Gothic UI" panose="020B0500000000000000" pitchFamily="50" charset="-128"/>
              </a:rPr>
              <a:t>地区で１つ</a:t>
            </a:r>
            <a:r>
              <a:rPr lang="en-US" altLang="ja-JP" sz="1667" b="1" dirty="0">
                <a:solidFill>
                  <a:sysClr val="windowText" lastClr="000000"/>
                </a:solidFill>
                <a:latin typeface="Yu Gothic UI" panose="020B0500000000000000" pitchFamily="50" charset="-128"/>
                <a:ea typeface="Yu Gothic UI" panose="020B0500000000000000" pitchFamily="50" charset="-128"/>
              </a:rPr>
              <a:t>)</a:t>
            </a:r>
            <a:endParaRPr lang="ja-JP" altLang="en-US" sz="2933" b="1" dirty="0">
              <a:solidFill>
                <a:sysClr val="windowText" lastClr="000000"/>
              </a:solidFill>
              <a:latin typeface="Yu Gothic UI" panose="020B0500000000000000" pitchFamily="50" charset="-128"/>
              <a:ea typeface="Yu Gothic UI" panose="020B0500000000000000" pitchFamily="50" charset="-128"/>
            </a:endParaRPr>
          </a:p>
        </p:txBody>
      </p:sp>
      <p:sp>
        <p:nvSpPr>
          <p:cNvPr id="4" name="タイトル 2">
            <a:extLst>
              <a:ext uri="{FF2B5EF4-FFF2-40B4-BE49-F238E27FC236}">
                <a16:creationId xmlns:a16="http://schemas.microsoft.com/office/drawing/2014/main" id="{3A63268D-3956-9D2D-66BF-4590C6B12743}"/>
              </a:ext>
            </a:extLst>
          </p:cNvPr>
          <p:cNvSpPr txBox="1">
            <a:spLocks/>
          </p:cNvSpPr>
          <p:nvPr/>
        </p:nvSpPr>
        <p:spPr>
          <a:xfrm>
            <a:off x="801351" y="368660"/>
            <a:ext cx="3086402" cy="1872208"/>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spcAft>
                <a:spcPts val="800"/>
              </a:spcAft>
            </a:pPr>
            <a:r>
              <a:rPr lang="ja-JP" altLang="en-US" sz="6000" b="1" dirty="0">
                <a:solidFill>
                  <a:sysClr val="windowText" lastClr="000000"/>
                </a:solidFill>
                <a:latin typeface="Yu Gothic UI" panose="020B0500000000000000" pitchFamily="50" charset="-128"/>
                <a:ea typeface="Yu Gothic UI" panose="020B0500000000000000" pitchFamily="50" charset="-128"/>
              </a:rPr>
              <a:t>米山</a:t>
            </a:r>
            <a:endParaRPr lang="en-US" altLang="ja-JP" sz="6000" b="1" dirty="0">
              <a:solidFill>
                <a:sysClr val="windowText" lastClr="000000"/>
              </a:solidFill>
              <a:latin typeface="Yu Gothic UI" panose="020B0500000000000000" pitchFamily="50" charset="-128"/>
              <a:ea typeface="Yu Gothic UI" panose="020B0500000000000000" pitchFamily="50" charset="-128"/>
            </a:endParaRPr>
          </a:p>
          <a:p>
            <a:pPr algn="l">
              <a:lnSpc>
                <a:spcPct val="80000"/>
              </a:lnSpc>
              <a:spcAft>
                <a:spcPts val="800"/>
              </a:spcAft>
            </a:pPr>
            <a:r>
              <a:rPr lang="ja-JP" altLang="en-US" sz="6000" b="1" dirty="0">
                <a:solidFill>
                  <a:sysClr val="windowText" lastClr="000000"/>
                </a:solidFill>
                <a:latin typeface="Yu Gothic UI" panose="020B0500000000000000" pitchFamily="50" charset="-128"/>
                <a:ea typeface="Yu Gothic UI" panose="020B0500000000000000" pitchFamily="50" charset="-128"/>
              </a:rPr>
              <a:t>学友会</a:t>
            </a:r>
            <a:endParaRPr lang="ja-JP" altLang="en-US" sz="7867" b="1" dirty="0">
              <a:solidFill>
                <a:sysClr val="windowText" lastClr="000000"/>
              </a:solidFill>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36DAD7A4-279C-62A1-5E81-2BCD7792C18B}"/>
              </a:ext>
            </a:extLst>
          </p:cNvPr>
          <p:cNvSpPr/>
          <p:nvPr/>
        </p:nvSpPr>
        <p:spPr>
          <a:xfrm>
            <a:off x="470542" y="380661"/>
            <a:ext cx="237202" cy="1872000"/>
          </a:xfrm>
          <a:prstGeom prst="rect">
            <a:avLst/>
          </a:prstGeom>
          <a:solidFill>
            <a:srgbClr val="145DA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pic>
        <p:nvPicPr>
          <p:cNvPr id="6" name="グラフィックス 5" descr="マーカー 単色塗りつぶし">
            <a:extLst>
              <a:ext uri="{FF2B5EF4-FFF2-40B4-BE49-F238E27FC236}">
                <a16:creationId xmlns:a16="http://schemas.microsoft.com/office/drawing/2014/main" id="{FC8AB21A-9216-8520-1CD0-BBA1F7A8F4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4860" y="2320665"/>
            <a:ext cx="1033264" cy="914400"/>
          </a:xfrm>
          <a:prstGeom prst="rect">
            <a:avLst/>
          </a:prstGeom>
          <a:effectLst>
            <a:outerShdw blurRad="50800" dist="38100" dir="2700000" algn="tl" rotWithShape="0">
              <a:prstClr val="black">
                <a:alpha val="40000"/>
              </a:prstClr>
            </a:outerShdw>
          </a:effectLst>
        </p:spPr>
      </p:pic>
      <p:pic>
        <p:nvPicPr>
          <p:cNvPr id="7" name="グラフィックス 6" descr="マーカー 単色塗りつぶし">
            <a:extLst>
              <a:ext uri="{FF2B5EF4-FFF2-40B4-BE49-F238E27FC236}">
                <a16:creationId xmlns:a16="http://schemas.microsoft.com/office/drawing/2014/main" id="{903F0A2E-2DB2-7C03-5344-F1F547EC2E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3248" y="2944141"/>
            <a:ext cx="1033264" cy="914400"/>
          </a:xfrm>
          <a:prstGeom prst="rect">
            <a:avLst/>
          </a:prstGeom>
          <a:effectLst>
            <a:outerShdw blurRad="50800" dist="38100" dir="2700000" algn="tl" rotWithShape="0">
              <a:prstClr val="black">
                <a:alpha val="40000"/>
              </a:prstClr>
            </a:outerShdw>
          </a:effectLst>
        </p:spPr>
      </p:pic>
      <p:pic>
        <p:nvPicPr>
          <p:cNvPr id="8" name="グラフィックス 7" descr="マーカー 単色塗りつぶし">
            <a:extLst>
              <a:ext uri="{FF2B5EF4-FFF2-40B4-BE49-F238E27FC236}">
                <a16:creationId xmlns:a16="http://schemas.microsoft.com/office/drawing/2014/main" id="{22B8DE80-1801-AFAC-0F6B-E9C7A5E4C9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37095" y="4127376"/>
            <a:ext cx="1033264" cy="914400"/>
          </a:xfrm>
          <a:prstGeom prst="rect">
            <a:avLst/>
          </a:prstGeom>
          <a:effectLst>
            <a:outerShdw blurRad="50800" dist="38100" dir="2700000" algn="tl" rotWithShape="0">
              <a:prstClr val="black">
                <a:alpha val="40000"/>
              </a:prstClr>
            </a:outerShdw>
          </a:effectLst>
        </p:spPr>
      </p:pic>
      <p:pic>
        <p:nvPicPr>
          <p:cNvPr id="9" name="グラフィックス 8" descr="マーカー 単色塗りつぶし">
            <a:extLst>
              <a:ext uri="{FF2B5EF4-FFF2-40B4-BE49-F238E27FC236}">
                <a16:creationId xmlns:a16="http://schemas.microsoft.com/office/drawing/2014/main" id="{BE954BEC-F3BD-57D3-96EB-2358DC32B8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8880" y="5005568"/>
            <a:ext cx="1033264" cy="914400"/>
          </a:xfrm>
          <a:prstGeom prst="rect">
            <a:avLst/>
          </a:prstGeom>
          <a:effectLst>
            <a:outerShdw blurRad="50800" dist="38100" dir="2700000" algn="tl" rotWithShape="0">
              <a:prstClr val="black">
                <a:alpha val="40000"/>
              </a:prstClr>
            </a:outerShdw>
          </a:effectLst>
        </p:spPr>
      </p:pic>
      <p:pic>
        <p:nvPicPr>
          <p:cNvPr id="10" name="グラフィックス 9" descr="マーカー 単色塗りつぶし">
            <a:extLst>
              <a:ext uri="{FF2B5EF4-FFF2-40B4-BE49-F238E27FC236}">
                <a16:creationId xmlns:a16="http://schemas.microsoft.com/office/drawing/2014/main" id="{A278E075-F59C-A5F1-0449-0B149A340C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1642" y="4814073"/>
            <a:ext cx="1033264" cy="914400"/>
          </a:xfrm>
          <a:prstGeom prst="rect">
            <a:avLst/>
          </a:prstGeom>
          <a:effectLst>
            <a:outerShdw blurRad="50800" dist="38100" dir="2700000" algn="tl" rotWithShape="0">
              <a:prstClr val="black">
                <a:alpha val="40000"/>
              </a:prstClr>
            </a:outerShdw>
          </a:effectLst>
        </p:spPr>
      </p:pic>
      <p:pic>
        <p:nvPicPr>
          <p:cNvPr id="11" name="グラフィックス 10" descr="マーカー 単色塗りつぶし">
            <a:extLst>
              <a:ext uri="{FF2B5EF4-FFF2-40B4-BE49-F238E27FC236}">
                <a16:creationId xmlns:a16="http://schemas.microsoft.com/office/drawing/2014/main" id="{27520018-7CB3-4AF5-7879-C42BC1475B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66560" y="2036256"/>
            <a:ext cx="1033264" cy="914400"/>
          </a:xfrm>
          <a:prstGeom prst="rect">
            <a:avLst/>
          </a:prstGeom>
          <a:effectLst>
            <a:outerShdw blurRad="50800" dist="38100" dir="2700000" algn="tl" rotWithShape="0">
              <a:prstClr val="black">
                <a:alpha val="40000"/>
              </a:prstClr>
            </a:outerShdw>
          </a:effectLst>
        </p:spPr>
      </p:pic>
      <p:pic>
        <p:nvPicPr>
          <p:cNvPr id="12" name="グラフィックス 11" descr="マーカー 単色塗りつぶし">
            <a:extLst>
              <a:ext uri="{FF2B5EF4-FFF2-40B4-BE49-F238E27FC236}">
                <a16:creationId xmlns:a16="http://schemas.microsoft.com/office/drawing/2014/main" id="{1FE057A8-2CC9-8EC4-146C-A36C65F8B2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6015" y="3432319"/>
            <a:ext cx="1033264" cy="914400"/>
          </a:xfrm>
          <a:prstGeom prst="rect">
            <a:avLst/>
          </a:prstGeom>
          <a:effectLst>
            <a:outerShdw blurRad="50800" dist="38100" dir="2700000" algn="tl" rotWithShape="0">
              <a:prstClr val="black">
                <a:alpha val="40000"/>
              </a:prstClr>
            </a:outerShdw>
          </a:effectLst>
        </p:spPr>
      </p:pic>
      <p:pic>
        <p:nvPicPr>
          <p:cNvPr id="13" name="グラフィックス 12" descr="マーカー 単色塗りつぶし">
            <a:extLst>
              <a:ext uri="{FF2B5EF4-FFF2-40B4-BE49-F238E27FC236}">
                <a16:creationId xmlns:a16="http://schemas.microsoft.com/office/drawing/2014/main" id="{F0BF9179-4BA3-D207-383C-1E06738F5B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9954" y="3929308"/>
            <a:ext cx="1033264" cy="914400"/>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579B1250-5AF5-BBCC-0D19-9569AE35A80F}"/>
              </a:ext>
            </a:extLst>
          </p:cNvPr>
          <p:cNvSpPr txBox="1"/>
          <p:nvPr/>
        </p:nvSpPr>
        <p:spPr>
          <a:xfrm>
            <a:off x="9984432" y="3428360"/>
            <a:ext cx="184731" cy="369332"/>
          </a:xfrm>
          <a:prstGeom prst="rect">
            <a:avLst/>
          </a:prstGeom>
          <a:noFill/>
        </p:spPr>
        <p:txBody>
          <a:bodyPr wrap="none" rtlCol="0">
            <a:spAutoFit/>
          </a:bodyPr>
          <a:lstStyle/>
          <a:p>
            <a:endParaRPr kumimoji="1" lang="ja-JP" altLang="en-US" dirty="0"/>
          </a:p>
        </p:txBody>
      </p:sp>
      <p:pic>
        <p:nvPicPr>
          <p:cNvPr id="15" name="グラフィックス 14" descr="マーカー 単色塗りつぶし">
            <a:extLst>
              <a:ext uri="{FF2B5EF4-FFF2-40B4-BE49-F238E27FC236}">
                <a16:creationId xmlns:a16="http://schemas.microsoft.com/office/drawing/2014/main" id="{880081F8-8A91-5664-F482-EBD23CE998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2144" y="3212976"/>
            <a:ext cx="1033264" cy="914400"/>
          </a:xfrm>
          <a:prstGeom prst="rect">
            <a:avLst/>
          </a:prstGeom>
          <a:effectLst>
            <a:outerShdw blurRad="50800" dist="38100" dir="2700000" algn="tl" rotWithShape="0">
              <a:prstClr val="black">
                <a:alpha val="40000"/>
              </a:prstClr>
            </a:outerShdw>
          </a:effectLst>
        </p:spPr>
      </p:pic>
      <p:grpSp>
        <p:nvGrpSpPr>
          <p:cNvPr id="16" name="グループ化 15">
            <a:extLst>
              <a:ext uri="{FF2B5EF4-FFF2-40B4-BE49-F238E27FC236}">
                <a16:creationId xmlns:a16="http://schemas.microsoft.com/office/drawing/2014/main" id="{35966687-A480-0044-C379-5B2A8CE7084F}"/>
              </a:ext>
            </a:extLst>
          </p:cNvPr>
          <p:cNvGrpSpPr/>
          <p:nvPr/>
        </p:nvGrpSpPr>
        <p:grpSpPr>
          <a:xfrm>
            <a:off x="4325952" y="3013531"/>
            <a:ext cx="2363375" cy="523220"/>
            <a:chOff x="4325952" y="3013531"/>
            <a:chExt cx="2363375" cy="523220"/>
          </a:xfrm>
        </p:grpSpPr>
        <p:sp>
          <p:nvSpPr>
            <p:cNvPr id="17" name="直角三角形 16">
              <a:extLst>
                <a:ext uri="{FF2B5EF4-FFF2-40B4-BE49-F238E27FC236}">
                  <a16:creationId xmlns:a16="http://schemas.microsoft.com/office/drawing/2014/main" id="{0B816C5C-3CD6-D2B5-4569-9CF5F07F0B24}"/>
                </a:ext>
              </a:extLst>
            </p:cNvPr>
            <p:cNvSpPr/>
            <p:nvPr/>
          </p:nvSpPr>
          <p:spPr>
            <a:xfrm rot="448707">
              <a:off x="5085562" y="3228604"/>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8" name="テキスト ボックス 17">
              <a:extLst>
                <a:ext uri="{FF2B5EF4-FFF2-40B4-BE49-F238E27FC236}">
                  <a16:creationId xmlns:a16="http://schemas.microsoft.com/office/drawing/2014/main" id="{F6105405-8E32-0598-3769-BA722B2A2832}"/>
                </a:ext>
              </a:extLst>
            </p:cNvPr>
            <p:cNvSpPr txBox="1"/>
            <p:nvPr/>
          </p:nvSpPr>
          <p:spPr>
            <a:xfrm>
              <a:off x="4325952" y="301353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2009 </a:t>
              </a:r>
              <a:r>
                <a:rPr kumimoji="1" lang="ja-JP" altLang="en-US" sz="2800" b="1" dirty="0">
                  <a:latin typeface="游ゴシック" panose="020B0400000000000000" pitchFamily="50" charset="-128"/>
                  <a:ea typeface="游ゴシック" panose="020B0400000000000000" pitchFamily="50" charset="-128"/>
                </a:rPr>
                <a:t>中国 </a:t>
              </a:r>
            </a:p>
          </p:txBody>
        </p:sp>
      </p:grpSp>
      <p:sp>
        <p:nvSpPr>
          <p:cNvPr id="19" name="テキスト ボックス 18">
            <a:extLst>
              <a:ext uri="{FF2B5EF4-FFF2-40B4-BE49-F238E27FC236}">
                <a16:creationId xmlns:a16="http://schemas.microsoft.com/office/drawing/2014/main" id="{69DA18AF-D6C8-40C6-69EE-E693C9D5DEBD}"/>
              </a:ext>
            </a:extLst>
          </p:cNvPr>
          <p:cNvSpPr txBox="1"/>
          <p:nvPr/>
        </p:nvSpPr>
        <p:spPr>
          <a:xfrm>
            <a:off x="8423270" y="340134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1983</a:t>
            </a:r>
            <a:r>
              <a:rPr kumimoji="1" lang="ja-JP" altLang="en-US" sz="2800" b="1" dirty="0">
                <a:latin typeface="游ゴシック" panose="020B0400000000000000" pitchFamily="50" charset="-128"/>
                <a:ea typeface="游ゴシック" panose="020B0400000000000000" pitchFamily="50" charset="-128"/>
              </a:rPr>
              <a:t> 台湾</a:t>
            </a:r>
          </a:p>
        </p:txBody>
      </p:sp>
      <p:grpSp>
        <p:nvGrpSpPr>
          <p:cNvPr id="20" name="グループ化 19">
            <a:extLst>
              <a:ext uri="{FF2B5EF4-FFF2-40B4-BE49-F238E27FC236}">
                <a16:creationId xmlns:a16="http://schemas.microsoft.com/office/drawing/2014/main" id="{45AC1F49-3778-77E9-55E4-2CF4F9C7CEB3}"/>
              </a:ext>
            </a:extLst>
          </p:cNvPr>
          <p:cNvGrpSpPr/>
          <p:nvPr/>
        </p:nvGrpSpPr>
        <p:grpSpPr>
          <a:xfrm>
            <a:off x="6829953" y="1504961"/>
            <a:ext cx="1836403" cy="966882"/>
            <a:chOff x="6829953" y="1504961"/>
            <a:chExt cx="1836403" cy="966882"/>
          </a:xfrm>
        </p:grpSpPr>
        <p:sp>
          <p:nvSpPr>
            <p:cNvPr id="21" name="直角三角形 20">
              <a:extLst>
                <a:ext uri="{FF2B5EF4-FFF2-40B4-BE49-F238E27FC236}">
                  <a16:creationId xmlns:a16="http://schemas.microsoft.com/office/drawing/2014/main" id="{076ED380-CD53-88AD-A399-4B85B58F7C72}"/>
                </a:ext>
              </a:extLst>
            </p:cNvPr>
            <p:cNvSpPr/>
            <p:nvPr/>
          </p:nvSpPr>
          <p:spPr>
            <a:xfrm rot="4497040">
              <a:off x="7533573" y="2056636"/>
              <a:ext cx="721605" cy="108809"/>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2" name="テキスト ボックス 21">
              <a:extLst>
                <a:ext uri="{FF2B5EF4-FFF2-40B4-BE49-F238E27FC236}">
                  <a16:creationId xmlns:a16="http://schemas.microsoft.com/office/drawing/2014/main" id="{56ED9139-774E-1BE3-6302-C0345C88FB0F}"/>
                </a:ext>
              </a:extLst>
            </p:cNvPr>
            <p:cNvSpPr txBox="1"/>
            <p:nvPr/>
          </p:nvSpPr>
          <p:spPr>
            <a:xfrm>
              <a:off x="6829953" y="150496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1989</a:t>
              </a:r>
              <a:r>
                <a:rPr kumimoji="1" lang="ja-JP" altLang="en-US" sz="28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韓国</a:t>
              </a:r>
              <a:endParaRPr kumimoji="1" lang="ja-JP" altLang="en-US" sz="2800" b="1" dirty="0">
                <a:latin typeface="游ゴシック" panose="020B0400000000000000" pitchFamily="50" charset="-128"/>
                <a:ea typeface="游ゴシック" panose="020B0400000000000000" pitchFamily="50" charset="-128"/>
              </a:endParaRPr>
            </a:p>
          </p:txBody>
        </p:sp>
      </p:grpSp>
      <p:grpSp>
        <p:nvGrpSpPr>
          <p:cNvPr id="23" name="グループ化 22">
            <a:extLst>
              <a:ext uri="{FF2B5EF4-FFF2-40B4-BE49-F238E27FC236}">
                <a16:creationId xmlns:a16="http://schemas.microsoft.com/office/drawing/2014/main" id="{9AE3DDDF-1E0C-39F9-09D2-75A0800AC180}"/>
              </a:ext>
            </a:extLst>
          </p:cNvPr>
          <p:cNvGrpSpPr/>
          <p:nvPr/>
        </p:nvGrpSpPr>
        <p:grpSpPr>
          <a:xfrm>
            <a:off x="6676219" y="4257114"/>
            <a:ext cx="3440919" cy="523220"/>
            <a:chOff x="6676219" y="4257114"/>
            <a:chExt cx="3440919" cy="523220"/>
          </a:xfrm>
        </p:grpSpPr>
        <p:sp>
          <p:nvSpPr>
            <p:cNvPr id="24" name="直角三角形 23">
              <a:extLst>
                <a:ext uri="{FF2B5EF4-FFF2-40B4-BE49-F238E27FC236}">
                  <a16:creationId xmlns:a16="http://schemas.microsoft.com/office/drawing/2014/main" id="{99F6EB37-5FDD-32E1-781B-933A8C21B059}"/>
                </a:ext>
              </a:extLst>
            </p:cNvPr>
            <p:cNvSpPr/>
            <p:nvPr/>
          </p:nvSpPr>
          <p:spPr>
            <a:xfrm rot="9831855" flipV="1">
              <a:off x="6676219" y="4593161"/>
              <a:ext cx="1929659" cy="123060"/>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5" name="線吹き出し 2 (枠付き) 8">
              <a:extLst>
                <a:ext uri="{FF2B5EF4-FFF2-40B4-BE49-F238E27FC236}">
                  <a16:creationId xmlns:a16="http://schemas.microsoft.com/office/drawing/2014/main" id="{1416E553-7A13-412E-B4BA-77739957FC35}"/>
                </a:ext>
              </a:extLst>
            </p:cNvPr>
            <p:cNvSpPr/>
            <p:nvPr/>
          </p:nvSpPr>
          <p:spPr>
            <a:xfrm>
              <a:off x="8219238" y="4257114"/>
              <a:ext cx="1897900"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2012 </a:t>
              </a:r>
              <a:r>
                <a:rPr lang="ja-JP" altLang="en-US" sz="2800" b="1" dirty="0">
                  <a:solidFill>
                    <a:schemeClr val="tx1"/>
                  </a:solidFill>
                  <a:latin typeface="游ゴシック" panose="020B0400000000000000" pitchFamily="50" charset="-128"/>
                  <a:ea typeface="游ゴシック" panose="020B0400000000000000" pitchFamily="50" charset="-128"/>
                </a:rPr>
                <a:t>タイ</a:t>
              </a:r>
            </a:p>
          </p:txBody>
        </p:sp>
      </p:grpSp>
      <p:grpSp>
        <p:nvGrpSpPr>
          <p:cNvPr id="26" name="グループ化 25">
            <a:extLst>
              <a:ext uri="{FF2B5EF4-FFF2-40B4-BE49-F238E27FC236}">
                <a16:creationId xmlns:a16="http://schemas.microsoft.com/office/drawing/2014/main" id="{F5E2546B-B9CB-BEF8-B257-CFBF4F9C673A}"/>
              </a:ext>
            </a:extLst>
          </p:cNvPr>
          <p:cNvGrpSpPr/>
          <p:nvPr/>
        </p:nvGrpSpPr>
        <p:grpSpPr>
          <a:xfrm>
            <a:off x="2298993" y="3709774"/>
            <a:ext cx="3318455" cy="523220"/>
            <a:chOff x="2298993" y="3709774"/>
            <a:chExt cx="3318455" cy="523220"/>
          </a:xfrm>
        </p:grpSpPr>
        <p:sp>
          <p:nvSpPr>
            <p:cNvPr id="27" name="直角三角形 26">
              <a:extLst>
                <a:ext uri="{FF2B5EF4-FFF2-40B4-BE49-F238E27FC236}">
                  <a16:creationId xmlns:a16="http://schemas.microsoft.com/office/drawing/2014/main" id="{F69F6E61-9AF1-5FD7-F552-1859A8A8375C}"/>
                </a:ext>
              </a:extLst>
            </p:cNvPr>
            <p:cNvSpPr/>
            <p:nvPr/>
          </p:nvSpPr>
          <p:spPr>
            <a:xfrm>
              <a:off x="4013683" y="3893602"/>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8" name="線吹き出し 2 (枠付き) 9">
              <a:extLst>
                <a:ext uri="{FF2B5EF4-FFF2-40B4-BE49-F238E27FC236}">
                  <a16:creationId xmlns:a16="http://schemas.microsoft.com/office/drawing/2014/main" id="{F3AC922F-7FDB-C5BE-B670-FFC4B88D2D9D}"/>
                </a:ext>
              </a:extLst>
            </p:cNvPr>
            <p:cNvSpPr/>
            <p:nvPr/>
          </p:nvSpPr>
          <p:spPr>
            <a:xfrm>
              <a:off x="2298993" y="3709774"/>
              <a:ext cx="258234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2013 </a:t>
              </a:r>
              <a:r>
                <a:rPr lang="ja-JP" altLang="en-US" sz="2800" b="1" dirty="0">
                  <a:solidFill>
                    <a:schemeClr val="tx1"/>
                  </a:solidFill>
                  <a:latin typeface="游ゴシック" panose="020B0400000000000000" pitchFamily="50" charset="-128"/>
                  <a:ea typeface="游ゴシック" panose="020B0400000000000000" pitchFamily="50" charset="-128"/>
                </a:rPr>
                <a:t>ネパール</a:t>
              </a:r>
            </a:p>
          </p:txBody>
        </p:sp>
      </p:grpSp>
      <p:grpSp>
        <p:nvGrpSpPr>
          <p:cNvPr id="29" name="グループ化 28">
            <a:extLst>
              <a:ext uri="{FF2B5EF4-FFF2-40B4-BE49-F238E27FC236}">
                <a16:creationId xmlns:a16="http://schemas.microsoft.com/office/drawing/2014/main" id="{A20D119D-2197-12EE-EB36-8068F5725DBC}"/>
              </a:ext>
            </a:extLst>
          </p:cNvPr>
          <p:cNvGrpSpPr/>
          <p:nvPr/>
        </p:nvGrpSpPr>
        <p:grpSpPr>
          <a:xfrm>
            <a:off x="3451129" y="2161360"/>
            <a:ext cx="3003400" cy="523220"/>
            <a:chOff x="3451129" y="2161360"/>
            <a:chExt cx="3003400" cy="523220"/>
          </a:xfrm>
        </p:grpSpPr>
        <p:sp>
          <p:nvSpPr>
            <p:cNvPr id="30" name="直角三角形 29">
              <a:extLst>
                <a:ext uri="{FF2B5EF4-FFF2-40B4-BE49-F238E27FC236}">
                  <a16:creationId xmlns:a16="http://schemas.microsoft.com/office/drawing/2014/main" id="{66DDD8E1-2D8A-A588-23E9-EA93F99237E5}"/>
                </a:ext>
              </a:extLst>
            </p:cNvPr>
            <p:cNvSpPr/>
            <p:nvPr/>
          </p:nvSpPr>
          <p:spPr>
            <a:xfrm rot="448707">
              <a:off x="4850764" y="2315474"/>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1" name="線吹き出し 2 (枠付き) 12">
              <a:extLst>
                <a:ext uri="{FF2B5EF4-FFF2-40B4-BE49-F238E27FC236}">
                  <a16:creationId xmlns:a16="http://schemas.microsoft.com/office/drawing/2014/main" id="{C411DCCA-756D-39DA-4610-4BF1AFAECF79}"/>
                </a:ext>
              </a:extLst>
            </p:cNvPr>
            <p:cNvSpPr/>
            <p:nvPr/>
          </p:nvSpPr>
          <p:spPr>
            <a:xfrm>
              <a:off x="3451129" y="2161360"/>
              <a:ext cx="258234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2014 </a:t>
              </a:r>
              <a:r>
                <a:rPr lang="ja-JP" altLang="en-US" sz="2800" b="1" dirty="0">
                  <a:solidFill>
                    <a:schemeClr val="tx1"/>
                  </a:solidFill>
                  <a:latin typeface="游ゴシック" panose="020B0400000000000000" pitchFamily="50" charset="-128"/>
                  <a:ea typeface="游ゴシック" panose="020B0400000000000000" pitchFamily="50" charset="-128"/>
                </a:rPr>
                <a:t>モンゴル</a:t>
              </a:r>
            </a:p>
          </p:txBody>
        </p:sp>
      </p:grpSp>
      <p:grpSp>
        <p:nvGrpSpPr>
          <p:cNvPr id="32" name="グループ化 31">
            <a:extLst>
              <a:ext uri="{FF2B5EF4-FFF2-40B4-BE49-F238E27FC236}">
                <a16:creationId xmlns:a16="http://schemas.microsoft.com/office/drawing/2014/main" id="{1F50BA4A-CB3A-8404-A510-7052CBF5934A}"/>
              </a:ext>
            </a:extLst>
          </p:cNvPr>
          <p:cNvGrpSpPr/>
          <p:nvPr/>
        </p:nvGrpSpPr>
        <p:grpSpPr>
          <a:xfrm>
            <a:off x="2171887" y="5728473"/>
            <a:ext cx="3279568" cy="523220"/>
            <a:chOff x="2171887" y="5728473"/>
            <a:chExt cx="3279568" cy="523220"/>
          </a:xfrm>
        </p:grpSpPr>
        <p:sp>
          <p:nvSpPr>
            <p:cNvPr id="33" name="直角三角形 32">
              <a:extLst>
                <a:ext uri="{FF2B5EF4-FFF2-40B4-BE49-F238E27FC236}">
                  <a16:creationId xmlns:a16="http://schemas.microsoft.com/office/drawing/2014/main" id="{0DE478A5-B6A5-3F43-1615-685C40010B48}"/>
                </a:ext>
              </a:extLst>
            </p:cNvPr>
            <p:cNvSpPr/>
            <p:nvPr/>
          </p:nvSpPr>
          <p:spPr>
            <a:xfrm rot="20226282">
              <a:off x="4776019" y="5747169"/>
              <a:ext cx="675436" cy="116098"/>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4" name="線吹き出し 2 (枠付き) 21">
              <a:extLst>
                <a:ext uri="{FF2B5EF4-FFF2-40B4-BE49-F238E27FC236}">
                  <a16:creationId xmlns:a16="http://schemas.microsoft.com/office/drawing/2014/main" id="{1F44D9CC-5143-5BCB-7200-A12FAEBB71BF}"/>
                </a:ext>
              </a:extLst>
            </p:cNvPr>
            <p:cNvSpPr/>
            <p:nvPr/>
          </p:nvSpPr>
          <p:spPr>
            <a:xfrm>
              <a:off x="2171887" y="5728473"/>
              <a:ext cx="2964128"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2016 </a:t>
              </a:r>
              <a:r>
                <a:rPr lang="ja-JP" altLang="en-US" sz="2800" b="1" dirty="0">
                  <a:solidFill>
                    <a:schemeClr val="tx1"/>
                  </a:solidFill>
                  <a:latin typeface="游ゴシック" panose="020B0400000000000000" pitchFamily="50" charset="-128"/>
                  <a:ea typeface="游ゴシック" panose="020B0400000000000000" pitchFamily="50" charset="-128"/>
                </a:rPr>
                <a:t>スリランカ</a:t>
              </a:r>
            </a:p>
          </p:txBody>
        </p:sp>
      </p:grpSp>
      <p:grpSp>
        <p:nvGrpSpPr>
          <p:cNvPr id="35" name="グループ化 34">
            <a:extLst>
              <a:ext uri="{FF2B5EF4-FFF2-40B4-BE49-F238E27FC236}">
                <a16:creationId xmlns:a16="http://schemas.microsoft.com/office/drawing/2014/main" id="{B5EEB139-44BE-6332-30C9-9ED5712ED0EE}"/>
              </a:ext>
            </a:extLst>
          </p:cNvPr>
          <p:cNvGrpSpPr/>
          <p:nvPr/>
        </p:nvGrpSpPr>
        <p:grpSpPr>
          <a:xfrm>
            <a:off x="5579795" y="5657507"/>
            <a:ext cx="2952383" cy="1039006"/>
            <a:chOff x="5579795" y="5657507"/>
            <a:chExt cx="2952383" cy="1039006"/>
          </a:xfrm>
        </p:grpSpPr>
        <p:sp>
          <p:nvSpPr>
            <p:cNvPr id="36" name="直角三角形 35">
              <a:extLst>
                <a:ext uri="{FF2B5EF4-FFF2-40B4-BE49-F238E27FC236}">
                  <a16:creationId xmlns:a16="http://schemas.microsoft.com/office/drawing/2014/main" id="{21CF2351-85A9-4A26-FC37-42063496D68F}"/>
                </a:ext>
              </a:extLst>
            </p:cNvPr>
            <p:cNvSpPr/>
            <p:nvPr/>
          </p:nvSpPr>
          <p:spPr>
            <a:xfrm rot="15175100">
              <a:off x="6581248" y="5932731"/>
              <a:ext cx="725925" cy="175478"/>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7" name="線吹き出し 2 (枠付き) 24">
              <a:extLst>
                <a:ext uri="{FF2B5EF4-FFF2-40B4-BE49-F238E27FC236}">
                  <a16:creationId xmlns:a16="http://schemas.microsoft.com/office/drawing/2014/main" id="{6F8EDD30-47C0-B4AD-4467-169961353986}"/>
                </a:ext>
              </a:extLst>
            </p:cNvPr>
            <p:cNvSpPr/>
            <p:nvPr/>
          </p:nvSpPr>
          <p:spPr>
            <a:xfrm>
              <a:off x="5579795" y="6173293"/>
              <a:ext cx="2952383" cy="523220"/>
            </a:xfrm>
            <a:prstGeom prst="rect">
              <a:avLst/>
            </a:prstGeom>
            <a:solidFill>
              <a:srgbClr val="FFFF99"/>
            </a:solidFill>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2016 </a:t>
              </a:r>
              <a:r>
                <a:rPr lang="ja-JP" altLang="en-US" sz="2800" b="1" dirty="0">
                  <a:solidFill>
                    <a:schemeClr val="tx1"/>
                  </a:solidFill>
                  <a:latin typeface="游ゴシック" panose="020B0400000000000000" pitchFamily="50" charset="-128"/>
                  <a:ea typeface="游ゴシック" panose="020B0400000000000000" pitchFamily="50" charset="-128"/>
                </a:rPr>
                <a:t>マレーシア</a:t>
              </a:r>
            </a:p>
          </p:txBody>
        </p:sp>
      </p:grpSp>
      <p:grpSp>
        <p:nvGrpSpPr>
          <p:cNvPr id="38" name="グループ化 37">
            <a:extLst>
              <a:ext uri="{FF2B5EF4-FFF2-40B4-BE49-F238E27FC236}">
                <a16:creationId xmlns:a16="http://schemas.microsoft.com/office/drawing/2014/main" id="{16D92E6C-90C8-329F-CA5D-8043D5C615A8}"/>
              </a:ext>
            </a:extLst>
          </p:cNvPr>
          <p:cNvGrpSpPr/>
          <p:nvPr/>
        </p:nvGrpSpPr>
        <p:grpSpPr>
          <a:xfrm>
            <a:off x="1781463" y="4564093"/>
            <a:ext cx="4687021" cy="523220"/>
            <a:chOff x="1781463" y="4564093"/>
            <a:chExt cx="4687021" cy="523220"/>
          </a:xfrm>
        </p:grpSpPr>
        <p:sp>
          <p:nvSpPr>
            <p:cNvPr id="39" name="直角三角形 38">
              <a:extLst>
                <a:ext uri="{FF2B5EF4-FFF2-40B4-BE49-F238E27FC236}">
                  <a16:creationId xmlns:a16="http://schemas.microsoft.com/office/drawing/2014/main" id="{8074A557-5D3E-886C-7FA6-ECACBDC99063}"/>
                </a:ext>
              </a:extLst>
            </p:cNvPr>
            <p:cNvSpPr/>
            <p:nvPr/>
          </p:nvSpPr>
          <p:spPr>
            <a:xfrm rot="20944717">
              <a:off x="4484295" y="4647785"/>
              <a:ext cx="1984189" cy="148896"/>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40" name="線吹き出し 2 (枠付き) 26">
              <a:extLst>
                <a:ext uri="{FF2B5EF4-FFF2-40B4-BE49-F238E27FC236}">
                  <a16:creationId xmlns:a16="http://schemas.microsoft.com/office/drawing/2014/main" id="{BBF1EF72-5B57-56BD-C532-6E75A2D0154D}"/>
                </a:ext>
              </a:extLst>
            </p:cNvPr>
            <p:cNvSpPr/>
            <p:nvPr/>
          </p:nvSpPr>
          <p:spPr>
            <a:xfrm>
              <a:off x="1781463" y="4564093"/>
              <a:ext cx="296412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2017 </a:t>
              </a:r>
              <a:r>
                <a:rPr lang="ja-JP" altLang="en-US" sz="2800" b="1" dirty="0">
                  <a:solidFill>
                    <a:schemeClr val="tx1"/>
                  </a:solidFill>
                  <a:latin typeface="游ゴシック" panose="020B0400000000000000" pitchFamily="50" charset="-128"/>
                  <a:ea typeface="游ゴシック" panose="020B0400000000000000" pitchFamily="50" charset="-128"/>
                </a:rPr>
                <a:t>ミャンマー</a:t>
              </a:r>
            </a:p>
          </p:txBody>
        </p:sp>
      </p:grpSp>
      <p:pic>
        <p:nvPicPr>
          <p:cNvPr id="41" name="グラフィックス 40" descr="マーカー 単色塗りつぶし">
            <a:extLst>
              <a:ext uri="{FF2B5EF4-FFF2-40B4-BE49-F238E27FC236}">
                <a16:creationId xmlns:a16="http://schemas.microsoft.com/office/drawing/2014/main" id="{69B5199D-1E4E-A44C-D25D-EFE5BC3453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5104" y="4512357"/>
            <a:ext cx="1033264" cy="914400"/>
          </a:xfrm>
          <a:prstGeom prst="rect">
            <a:avLst/>
          </a:prstGeom>
          <a:effectLst>
            <a:outerShdw blurRad="50800" dist="38100" dir="2700000" algn="tl" rotWithShape="0">
              <a:prstClr val="black">
                <a:alpha val="40000"/>
              </a:prstClr>
            </a:outerShdw>
          </a:effectLst>
        </p:spPr>
      </p:pic>
      <p:sp>
        <p:nvSpPr>
          <p:cNvPr id="42" name="フリーフォーム: 図形 41">
            <a:extLst>
              <a:ext uri="{FF2B5EF4-FFF2-40B4-BE49-F238E27FC236}">
                <a16:creationId xmlns:a16="http://schemas.microsoft.com/office/drawing/2014/main" id="{FA8ABE43-826B-9F3A-26C3-B7BD36565765}"/>
              </a:ext>
            </a:extLst>
          </p:cNvPr>
          <p:cNvSpPr/>
          <p:nvPr/>
        </p:nvSpPr>
        <p:spPr>
          <a:xfrm rot="10800000">
            <a:off x="8888772" y="3298"/>
            <a:ext cx="3300749" cy="2675302"/>
          </a:xfrm>
          <a:custGeom>
            <a:avLst/>
            <a:gdLst>
              <a:gd name="connsiteX0" fmla="*/ 0 w 864096"/>
              <a:gd name="connsiteY0" fmla="*/ 0 h 894482"/>
              <a:gd name="connsiteX1" fmla="*/ 70749 w 864096"/>
              <a:gd name="connsiteY1" fmla="*/ 3572 h 894482"/>
              <a:gd name="connsiteX2" fmla="*/ 864096 w 864096"/>
              <a:gd name="connsiteY2" fmla="*/ 882710 h 894482"/>
              <a:gd name="connsiteX3" fmla="*/ 863502 w 864096"/>
              <a:gd name="connsiteY3" fmla="*/ 894482 h 894482"/>
              <a:gd name="connsiteX4" fmla="*/ 0 w 864096"/>
              <a:gd name="connsiteY4" fmla="*/ 894482 h 894482"/>
              <a:gd name="connsiteX5" fmla="*/ 0 w 864096"/>
              <a:gd name="connsiteY5" fmla="*/ 0 h 89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96" h="894482">
                <a:moveTo>
                  <a:pt x="0" y="0"/>
                </a:moveTo>
                <a:lnTo>
                  <a:pt x="70749" y="3572"/>
                </a:lnTo>
                <a:cubicBezTo>
                  <a:pt x="516360" y="48827"/>
                  <a:pt x="864096" y="425159"/>
                  <a:pt x="864096" y="882710"/>
                </a:cubicBezTo>
                <a:lnTo>
                  <a:pt x="863502" y="894482"/>
                </a:lnTo>
                <a:lnTo>
                  <a:pt x="0" y="894482"/>
                </a:lnTo>
                <a:lnTo>
                  <a:pt x="0" y="0"/>
                </a:ln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80000" tIns="0" rIns="180000" rtlCol="0" anchor="ctr">
            <a:noAutofit/>
          </a:bodyP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43" name="タイトル 2">
            <a:extLst>
              <a:ext uri="{FF2B5EF4-FFF2-40B4-BE49-F238E27FC236}">
                <a16:creationId xmlns:a16="http://schemas.microsoft.com/office/drawing/2014/main" id="{88E4139E-4DA7-CB79-B942-1F00E2E74838}"/>
              </a:ext>
            </a:extLst>
          </p:cNvPr>
          <p:cNvSpPr txBox="1">
            <a:spLocks/>
          </p:cNvSpPr>
          <p:nvPr/>
        </p:nvSpPr>
        <p:spPr>
          <a:xfrm>
            <a:off x="9469315" y="246722"/>
            <a:ext cx="2684710" cy="159810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3700" b="1" dirty="0">
                <a:solidFill>
                  <a:sysClr val="windowText" lastClr="000000"/>
                </a:solidFill>
                <a:latin typeface="Yu Gothic UI" panose="020B0500000000000000" pitchFamily="50" charset="-128"/>
                <a:ea typeface="Yu Gothic UI" panose="020B0500000000000000" pitchFamily="50" charset="-128"/>
              </a:rPr>
              <a:t>日本国内</a:t>
            </a:r>
            <a:r>
              <a:rPr lang="en-US" altLang="ja-JP" sz="6200" b="1" spc="-170" dirty="0">
                <a:ln>
                  <a:solidFill>
                    <a:schemeClr val="tx1"/>
                  </a:solidFill>
                </a:ln>
                <a:solidFill>
                  <a:schemeClr val="accent6"/>
                </a:solidFill>
                <a:latin typeface="游ゴシック" panose="020B0400000000000000" pitchFamily="50" charset="-128"/>
                <a:ea typeface="游ゴシック" panose="020B0400000000000000" pitchFamily="50" charset="-128"/>
                <a:cs typeface="+mn-cs"/>
              </a:rPr>
              <a:t>33</a:t>
            </a:r>
          </a:p>
          <a:p>
            <a:pPr>
              <a:spcBef>
                <a:spcPts val="600"/>
              </a:spcBef>
            </a:pPr>
            <a:r>
              <a:rPr lang="en-US" altLang="ja-JP" sz="2500" b="1" dirty="0">
                <a:solidFill>
                  <a:sysClr val="windowText" lastClr="000000"/>
                </a:solidFill>
                <a:latin typeface="Yu Gothic UI" panose="020B0500000000000000" pitchFamily="50" charset="-128"/>
                <a:ea typeface="Yu Gothic UI" panose="020B0500000000000000" pitchFamily="50" charset="-128"/>
              </a:rPr>
              <a:t>(</a:t>
            </a:r>
            <a:r>
              <a:rPr lang="ja-JP" altLang="en-US" sz="2500" b="1" dirty="0">
                <a:solidFill>
                  <a:sysClr val="windowText" lastClr="000000"/>
                </a:solidFill>
                <a:latin typeface="Yu Gothic UI" panose="020B0500000000000000" pitchFamily="50" charset="-128"/>
                <a:ea typeface="Yu Gothic UI" panose="020B0500000000000000" pitchFamily="50" charset="-128"/>
              </a:rPr>
              <a:t>北海道のみ</a:t>
            </a:r>
            <a:br>
              <a:rPr lang="en-US" altLang="ja-JP" sz="2500" b="1" dirty="0">
                <a:solidFill>
                  <a:sysClr val="windowText" lastClr="000000"/>
                </a:solidFill>
                <a:latin typeface="Yu Gothic UI" panose="020B0500000000000000" pitchFamily="50" charset="-128"/>
                <a:ea typeface="Yu Gothic UI" panose="020B0500000000000000" pitchFamily="50" charset="-128"/>
              </a:rPr>
            </a:br>
            <a:r>
              <a:rPr lang="en-US" altLang="ja-JP" sz="2500" b="1" dirty="0">
                <a:solidFill>
                  <a:sysClr val="windowText" lastClr="000000"/>
                </a:solidFill>
                <a:latin typeface="Yu Gothic UI" panose="020B0500000000000000" pitchFamily="50" charset="-128"/>
                <a:ea typeface="Yu Gothic UI" panose="020B0500000000000000" pitchFamily="50" charset="-128"/>
              </a:rPr>
              <a:t>2</a:t>
            </a:r>
            <a:r>
              <a:rPr lang="ja-JP" altLang="en-US" sz="2500" b="1" dirty="0">
                <a:solidFill>
                  <a:sysClr val="windowText" lastClr="000000"/>
                </a:solidFill>
                <a:latin typeface="Yu Gothic UI" panose="020B0500000000000000" pitchFamily="50" charset="-128"/>
                <a:ea typeface="Yu Gothic UI" panose="020B0500000000000000" pitchFamily="50" charset="-128"/>
              </a:rPr>
              <a:t>地区で１つ</a:t>
            </a:r>
            <a:r>
              <a:rPr lang="en-US" altLang="ja-JP" sz="2500" b="1" dirty="0">
                <a:solidFill>
                  <a:sysClr val="windowText" lastClr="000000"/>
                </a:solidFill>
                <a:latin typeface="Yu Gothic UI" panose="020B0500000000000000" pitchFamily="50" charset="-128"/>
                <a:ea typeface="Yu Gothic UI" panose="020B0500000000000000" pitchFamily="50" charset="-128"/>
              </a:rPr>
              <a:t>)</a:t>
            </a:r>
            <a:endParaRPr lang="ja-JP" altLang="en-US" b="1" dirty="0">
              <a:solidFill>
                <a:sysClr val="windowText" lastClr="000000"/>
              </a:solidFill>
              <a:latin typeface="Yu Gothic UI" panose="020B0500000000000000" pitchFamily="50" charset="-128"/>
              <a:ea typeface="Yu Gothic UI" panose="020B0500000000000000" pitchFamily="50" charset="-128"/>
            </a:endParaRPr>
          </a:p>
        </p:txBody>
      </p:sp>
      <p:grpSp>
        <p:nvGrpSpPr>
          <p:cNvPr id="44" name="グループ化 43">
            <a:extLst>
              <a:ext uri="{FF2B5EF4-FFF2-40B4-BE49-F238E27FC236}">
                <a16:creationId xmlns:a16="http://schemas.microsoft.com/office/drawing/2014/main" id="{ACACF208-6C49-F0FC-CD8F-99E13A41F0A1}"/>
              </a:ext>
            </a:extLst>
          </p:cNvPr>
          <p:cNvGrpSpPr/>
          <p:nvPr/>
        </p:nvGrpSpPr>
        <p:grpSpPr>
          <a:xfrm>
            <a:off x="7161651" y="5041776"/>
            <a:ext cx="4580085" cy="523220"/>
            <a:chOff x="7161651" y="5041776"/>
            <a:chExt cx="4580085" cy="523220"/>
          </a:xfrm>
          <a:solidFill>
            <a:srgbClr val="FFFF00"/>
          </a:solidFill>
        </p:grpSpPr>
        <p:sp>
          <p:nvSpPr>
            <p:cNvPr id="45" name="直角三角形 44">
              <a:extLst>
                <a:ext uri="{FF2B5EF4-FFF2-40B4-BE49-F238E27FC236}">
                  <a16:creationId xmlns:a16="http://schemas.microsoft.com/office/drawing/2014/main" id="{53800D2F-D137-2683-1EC6-75C3F15A2400}"/>
                </a:ext>
              </a:extLst>
            </p:cNvPr>
            <p:cNvSpPr/>
            <p:nvPr/>
          </p:nvSpPr>
          <p:spPr>
            <a:xfrm rot="11235739">
              <a:off x="7161651" y="5216796"/>
              <a:ext cx="2059028" cy="164645"/>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46" name="線吹き出し 2 (枠付き) 26">
              <a:extLst>
                <a:ext uri="{FF2B5EF4-FFF2-40B4-BE49-F238E27FC236}">
                  <a16:creationId xmlns:a16="http://schemas.microsoft.com/office/drawing/2014/main" id="{E1326E7D-1503-59B4-F12A-7ECB42E7A20D}"/>
                </a:ext>
              </a:extLst>
            </p:cNvPr>
            <p:cNvSpPr/>
            <p:nvPr/>
          </p:nvSpPr>
          <p:spPr>
            <a:xfrm>
              <a:off x="8777609" y="5041776"/>
              <a:ext cx="2964127" cy="523220"/>
            </a:xfrm>
            <a:prstGeom prst="rect">
              <a:avLst/>
            </a:prstGeom>
            <a:solidFill>
              <a:srgbClr val="FFFF99"/>
            </a:solidFill>
            <a:ln>
              <a:noFill/>
            </a:ln>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2023 </a:t>
              </a:r>
              <a:r>
                <a:rPr lang="ja-JP" altLang="en-US" sz="2800" b="1" dirty="0">
                  <a:solidFill>
                    <a:schemeClr val="tx1"/>
                  </a:solidFill>
                  <a:latin typeface="游ゴシック" panose="020B0400000000000000" pitchFamily="50" charset="-128"/>
                  <a:ea typeface="游ゴシック" panose="020B0400000000000000" pitchFamily="50" charset="-128"/>
                </a:rPr>
                <a:t>ベトナム南</a:t>
              </a:r>
            </a:p>
          </p:txBody>
        </p:sp>
      </p:grpSp>
    </p:spTree>
    <p:extLst>
      <p:ext uri="{BB962C8B-B14F-4D97-AF65-F5344CB8AC3E}">
        <p14:creationId xmlns:p14="http://schemas.microsoft.com/office/powerpoint/2010/main" val="230146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11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100"/>
                            </p:stCondLst>
                            <p:childTnLst>
                              <p:par>
                                <p:cTn id="17" presetID="2" presetClass="entr" presetSubtype="1" accel="3500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8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800" fill="hold"/>
                                        <p:tgtEl>
                                          <p:spTgt spid="20"/>
                                        </p:tgtEl>
                                        <p:attrNameLst>
                                          <p:attrName>ppt_x</p:attrName>
                                        </p:attrNameLst>
                                      </p:cBhvr>
                                      <p:tavLst>
                                        <p:tav tm="0">
                                          <p:val>
                                            <p:strVal val="#ppt_x"/>
                                          </p:val>
                                        </p:tav>
                                        <p:tav tm="100000">
                                          <p:val>
                                            <p:strVal val="#ppt_x"/>
                                          </p:val>
                                        </p:tav>
                                      </p:tavLst>
                                    </p:anim>
                                    <p:anim calcmode="lin" valueType="num">
                                      <p:cBhvr additive="base">
                                        <p:cTn id="24" dur="800" fill="hold"/>
                                        <p:tgtEl>
                                          <p:spTgt spid="20"/>
                                        </p:tgtEl>
                                        <p:attrNameLst>
                                          <p:attrName>ppt_y</p:attrName>
                                        </p:attrNameLst>
                                      </p:cBhvr>
                                      <p:tavLst>
                                        <p:tav tm="0">
                                          <p:val>
                                            <p:strVal val="0-#ppt_h/2"/>
                                          </p:val>
                                        </p:tav>
                                        <p:tav tm="100000">
                                          <p:val>
                                            <p:strVal val="#ppt_y"/>
                                          </p:val>
                                        </p:tav>
                                      </p:tavLst>
                                    </p:anim>
                                  </p:childTnLst>
                                </p:cTn>
                              </p:par>
                            </p:childTnLst>
                          </p:cTn>
                        </p:par>
                        <p:par>
                          <p:cTn id="25" fill="hold">
                            <p:stCondLst>
                              <p:cond delay="3700"/>
                            </p:stCondLst>
                            <p:childTnLst>
                              <p:par>
                                <p:cTn id="26" presetID="2" presetClass="entr" presetSubtype="1" accel="3500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ppt_x"/>
                                          </p:val>
                                        </p:tav>
                                        <p:tav tm="100000">
                                          <p:val>
                                            <p:strVal val="#ppt_x"/>
                                          </p:val>
                                        </p:tav>
                                      </p:tavLst>
                                    </p:anim>
                                    <p:anim calcmode="lin" valueType="num">
                                      <p:cBhvr additive="base">
                                        <p:cTn id="29" dur="1000" fill="hold"/>
                                        <p:tgtEl>
                                          <p:spTgt spid="7"/>
                                        </p:tgtEl>
                                        <p:attrNameLst>
                                          <p:attrName>ppt_y</p:attrName>
                                        </p:attrNameLst>
                                      </p:cBhvr>
                                      <p:tavLst>
                                        <p:tav tm="0">
                                          <p:val>
                                            <p:strVal val="0-#ppt_h/2"/>
                                          </p:val>
                                        </p:tav>
                                        <p:tav tm="100000">
                                          <p:val>
                                            <p:strVal val="#ppt_y"/>
                                          </p:val>
                                        </p:tav>
                                      </p:tavLst>
                                    </p:anim>
                                  </p:childTnLst>
                                </p:cTn>
                              </p:par>
                              <p:par>
                                <p:cTn id="30" presetID="2" presetClass="entr" presetSubtype="8" fill="hold" nodeType="withEffect">
                                  <p:stCondLst>
                                    <p:cond delay="9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00" fill="hold"/>
                                        <p:tgtEl>
                                          <p:spTgt spid="16"/>
                                        </p:tgtEl>
                                        <p:attrNameLst>
                                          <p:attrName>ppt_x</p:attrName>
                                        </p:attrNameLst>
                                      </p:cBhvr>
                                      <p:tavLst>
                                        <p:tav tm="0">
                                          <p:val>
                                            <p:strVal val="0-#ppt_w/2"/>
                                          </p:val>
                                        </p:tav>
                                        <p:tav tm="100000">
                                          <p:val>
                                            <p:strVal val="#ppt_x"/>
                                          </p:val>
                                        </p:tav>
                                      </p:tavLst>
                                    </p:anim>
                                    <p:anim calcmode="lin" valueType="num">
                                      <p:cBhvr additive="base">
                                        <p:cTn id="33" dur="70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5300"/>
                            </p:stCondLst>
                            <p:childTnLst>
                              <p:par>
                                <p:cTn id="35" presetID="37" presetClass="entr" presetSubtype="0"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900" decel="100000" fill="hold"/>
                                        <p:tgtEl>
                                          <p:spTgt spid="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900" decel="100000" fill="hold"/>
                                        <p:tgtEl>
                                          <p:spTgt spid="23"/>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7" fill="hold">
                            <p:stCondLst>
                              <p:cond delay="6800"/>
                            </p:stCondLst>
                            <p:childTnLst>
                              <p:par>
                                <p:cTn id="48" presetID="37" presetClass="entr" presetSubtype="0" fill="hold" nodeType="after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900" decel="100000" fill="hold"/>
                                        <p:tgtEl>
                                          <p:spTgt spid="1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54" presetID="2" presetClass="entr" presetSubtype="8" fill="hold" nodeType="withEffect">
                                  <p:stCondLst>
                                    <p:cond delay="8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0-#ppt_w/2"/>
                                          </p:val>
                                        </p:tav>
                                        <p:tav tm="100000">
                                          <p:val>
                                            <p:strVal val="#ppt_x"/>
                                          </p:val>
                                        </p:tav>
                                      </p:tavLst>
                                    </p:anim>
                                    <p:anim calcmode="lin" valueType="num">
                                      <p:cBhvr additive="base">
                                        <p:cTn id="57" dur="50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8300"/>
                            </p:stCondLst>
                            <p:childTnLst>
                              <p:par>
                                <p:cTn id="59" presetID="2" presetClass="entr" presetSubtype="1" accel="35000" fill="hold" nodeType="afterEffect">
                                  <p:stCondLst>
                                    <p:cond delay="50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ppt_x"/>
                                          </p:val>
                                        </p:tav>
                                        <p:tav tm="100000">
                                          <p:val>
                                            <p:strVal val="#ppt_x"/>
                                          </p:val>
                                        </p:tav>
                                      </p:tavLst>
                                    </p:anim>
                                    <p:anim calcmode="lin" valueType="num">
                                      <p:cBhvr additive="base">
                                        <p:cTn id="62" dur="1000" fill="hold"/>
                                        <p:tgtEl>
                                          <p:spTgt spid="11"/>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80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0-#ppt_h/2"/>
                                          </p:val>
                                        </p:tav>
                                        <p:tav tm="100000">
                                          <p:val>
                                            <p:strVal val="#ppt_y"/>
                                          </p:val>
                                        </p:tav>
                                      </p:tavLst>
                                    </p:anim>
                                  </p:childTnLst>
                                </p:cTn>
                              </p:par>
                            </p:childTnLst>
                          </p:cTn>
                        </p:par>
                        <p:par>
                          <p:cTn id="67" fill="hold">
                            <p:stCondLst>
                              <p:cond delay="9800"/>
                            </p:stCondLst>
                            <p:childTnLst>
                              <p:par>
                                <p:cTn id="68" presetID="37" presetClass="entr" presetSubtype="0" fill="hold" nodeType="afterEffect">
                                  <p:stCondLst>
                                    <p:cond delay="50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900" decel="100000" fill="hold"/>
                                        <p:tgtEl>
                                          <p:spTgt spid="10"/>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74" presetID="37" presetClass="entr" presetSubtype="0" fill="hold" nodeType="withEffect">
                                  <p:stCondLst>
                                    <p:cond delay="80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700"/>
                                        <p:tgtEl>
                                          <p:spTgt spid="32"/>
                                        </p:tgtEl>
                                      </p:cBhvr>
                                    </p:animEffect>
                                    <p:anim calcmode="lin" valueType="num">
                                      <p:cBhvr>
                                        <p:cTn id="77" dur="700" fill="hold"/>
                                        <p:tgtEl>
                                          <p:spTgt spid="32"/>
                                        </p:tgtEl>
                                        <p:attrNameLst>
                                          <p:attrName>ppt_x</p:attrName>
                                        </p:attrNameLst>
                                      </p:cBhvr>
                                      <p:tavLst>
                                        <p:tav tm="0">
                                          <p:val>
                                            <p:strVal val="#ppt_x"/>
                                          </p:val>
                                        </p:tav>
                                        <p:tav tm="100000">
                                          <p:val>
                                            <p:strVal val="#ppt_x"/>
                                          </p:val>
                                        </p:tav>
                                      </p:tavLst>
                                    </p:anim>
                                    <p:anim calcmode="lin" valueType="num">
                                      <p:cBhvr>
                                        <p:cTn id="78" dur="630" decel="100000" fill="hold"/>
                                        <p:tgtEl>
                                          <p:spTgt spid="32"/>
                                        </p:tgtEl>
                                        <p:attrNameLst>
                                          <p:attrName>ppt_y</p:attrName>
                                        </p:attrNameLst>
                                      </p:cBhvr>
                                      <p:tavLst>
                                        <p:tav tm="0">
                                          <p:val>
                                            <p:strVal val="#ppt_y+1"/>
                                          </p:val>
                                        </p:tav>
                                        <p:tav tm="100000">
                                          <p:val>
                                            <p:strVal val="#ppt_y-.03"/>
                                          </p:val>
                                        </p:tav>
                                      </p:tavLst>
                                    </p:anim>
                                    <p:anim calcmode="lin" valueType="num">
                                      <p:cBhvr>
                                        <p:cTn id="79" dur="70" accel="100000" fill="hold">
                                          <p:stCondLst>
                                            <p:cond delay="630"/>
                                          </p:stCondLst>
                                        </p:cTn>
                                        <p:tgtEl>
                                          <p:spTgt spid="32"/>
                                        </p:tgtEl>
                                        <p:attrNameLst>
                                          <p:attrName>ppt_y</p:attrName>
                                        </p:attrNameLst>
                                      </p:cBhvr>
                                      <p:tavLst>
                                        <p:tav tm="0">
                                          <p:val>
                                            <p:strVal val="#ppt_y-.03"/>
                                          </p:val>
                                        </p:tav>
                                        <p:tav tm="100000">
                                          <p:val>
                                            <p:strVal val="#ppt_y"/>
                                          </p:val>
                                        </p:tav>
                                      </p:tavLst>
                                    </p:anim>
                                  </p:childTnLst>
                                </p:cTn>
                              </p:par>
                            </p:childTnLst>
                          </p:cTn>
                        </p:par>
                        <p:par>
                          <p:cTn id="80" fill="hold">
                            <p:stCondLst>
                              <p:cond delay="11300"/>
                            </p:stCondLst>
                            <p:childTnLst>
                              <p:par>
                                <p:cTn id="81" presetID="37" presetClass="entr" presetSubtype="0" fill="hold" nodeType="afterEffect">
                                  <p:stCondLst>
                                    <p:cond delay="50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900" decel="100000" fill="hold"/>
                                        <p:tgtEl>
                                          <p:spTgt spid="9"/>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87" presetID="37" presetClass="entr" presetSubtype="0" fill="hold" nodeType="withEffect">
                                  <p:stCondLst>
                                    <p:cond delay="80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700"/>
                                        <p:tgtEl>
                                          <p:spTgt spid="35"/>
                                        </p:tgtEl>
                                      </p:cBhvr>
                                    </p:animEffect>
                                    <p:anim calcmode="lin" valueType="num">
                                      <p:cBhvr>
                                        <p:cTn id="90" dur="700" fill="hold"/>
                                        <p:tgtEl>
                                          <p:spTgt spid="35"/>
                                        </p:tgtEl>
                                        <p:attrNameLst>
                                          <p:attrName>ppt_x</p:attrName>
                                        </p:attrNameLst>
                                      </p:cBhvr>
                                      <p:tavLst>
                                        <p:tav tm="0">
                                          <p:val>
                                            <p:strVal val="#ppt_x"/>
                                          </p:val>
                                        </p:tav>
                                        <p:tav tm="100000">
                                          <p:val>
                                            <p:strVal val="#ppt_x"/>
                                          </p:val>
                                        </p:tav>
                                      </p:tavLst>
                                    </p:anim>
                                    <p:anim calcmode="lin" valueType="num">
                                      <p:cBhvr>
                                        <p:cTn id="91" dur="630" decel="100000" fill="hold"/>
                                        <p:tgtEl>
                                          <p:spTgt spid="35"/>
                                        </p:tgtEl>
                                        <p:attrNameLst>
                                          <p:attrName>ppt_y</p:attrName>
                                        </p:attrNameLst>
                                      </p:cBhvr>
                                      <p:tavLst>
                                        <p:tav tm="0">
                                          <p:val>
                                            <p:strVal val="#ppt_y+1"/>
                                          </p:val>
                                        </p:tav>
                                        <p:tav tm="100000">
                                          <p:val>
                                            <p:strVal val="#ppt_y-.03"/>
                                          </p:val>
                                        </p:tav>
                                      </p:tavLst>
                                    </p:anim>
                                    <p:anim calcmode="lin" valueType="num">
                                      <p:cBhvr>
                                        <p:cTn id="92" dur="70" accel="100000" fill="hold">
                                          <p:stCondLst>
                                            <p:cond delay="630"/>
                                          </p:stCondLst>
                                        </p:cTn>
                                        <p:tgtEl>
                                          <p:spTgt spid="35"/>
                                        </p:tgtEl>
                                        <p:attrNameLst>
                                          <p:attrName>ppt_y</p:attrName>
                                        </p:attrNameLst>
                                      </p:cBhvr>
                                      <p:tavLst>
                                        <p:tav tm="0">
                                          <p:val>
                                            <p:strVal val="#ppt_y-.03"/>
                                          </p:val>
                                        </p:tav>
                                        <p:tav tm="100000">
                                          <p:val>
                                            <p:strVal val="#ppt_y"/>
                                          </p:val>
                                        </p:tav>
                                      </p:tavLst>
                                    </p:anim>
                                  </p:childTnLst>
                                </p:cTn>
                              </p:par>
                            </p:childTnLst>
                          </p:cTn>
                        </p:par>
                        <p:par>
                          <p:cTn id="93" fill="hold">
                            <p:stCondLst>
                              <p:cond delay="12800"/>
                            </p:stCondLst>
                            <p:childTnLst>
                              <p:par>
                                <p:cTn id="94" presetID="37" presetClass="entr" presetSubtype="0" fill="hold" nodeType="afterEffect">
                                  <p:stCondLst>
                                    <p:cond delay="50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00"/>
                                        <p:tgtEl>
                                          <p:spTgt spid="13"/>
                                        </p:tgtEl>
                                      </p:cBhvr>
                                    </p:animEffect>
                                    <p:anim calcmode="lin" valueType="num">
                                      <p:cBhvr>
                                        <p:cTn id="97" dur="1000" fill="hold"/>
                                        <p:tgtEl>
                                          <p:spTgt spid="13"/>
                                        </p:tgtEl>
                                        <p:attrNameLst>
                                          <p:attrName>ppt_x</p:attrName>
                                        </p:attrNameLst>
                                      </p:cBhvr>
                                      <p:tavLst>
                                        <p:tav tm="0">
                                          <p:val>
                                            <p:strVal val="#ppt_x"/>
                                          </p:val>
                                        </p:tav>
                                        <p:tav tm="100000">
                                          <p:val>
                                            <p:strVal val="#ppt_x"/>
                                          </p:val>
                                        </p:tav>
                                      </p:tavLst>
                                    </p:anim>
                                    <p:anim calcmode="lin" valueType="num">
                                      <p:cBhvr>
                                        <p:cTn id="98" dur="900" decel="100000" fill="hold"/>
                                        <p:tgtEl>
                                          <p:spTgt spid="13"/>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00" presetID="37" presetClass="entr" presetSubtype="0" fill="hold" nodeType="withEffect">
                                  <p:stCondLst>
                                    <p:cond delay="80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700"/>
                                        <p:tgtEl>
                                          <p:spTgt spid="38"/>
                                        </p:tgtEl>
                                      </p:cBhvr>
                                    </p:animEffect>
                                    <p:anim calcmode="lin" valueType="num">
                                      <p:cBhvr>
                                        <p:cTn id="103" dur="700" fill="hold"/>
                                        <p:tgtEl>
                                          <p:spTgt spid="38"/>
                                        </p:tgtEl>
                                        <p:attrNameLst>
                                          <p:attrName>ppt_x</p:attrName>
                                        </p:attrNameLst>
                                      </p:cBhvr>
                                      <p:tavLst>
                                        <p:tav tm="0">
                                          <p:val>
                                            <p:strVal val="#ppt_x"/>
                                          </p:val>
                                        </p:tav>
                                        <p:tav tm="100000">
                                          <p:val>
                                            <p:strVal val="#ppt_x"/>
                                          </p:val>
                                        </p:tav>
                                      </p:tavLst>
                                    </p:anim>
                                    <p:anim calcmode="lin" valueType="num">
                                      <p:cBhvr>
                                        <p:cTn id="104" dur="630" decel="100000" fill="hold"/>
                                        <p:tgtEl>
                                          <p:spTgt spid="38"/>
                                        </p:tgtEl>
                                        <p:attrNameLst>
                                          <p:attrName>ppt_y</p:attrName>
                                        </p:attrNameLst>
                                      </p:cBhvr>
                                      <p:tavLst>
                                        <p:tav tm="0">
                                          <p:val>
                                            <p:strVal val="#ppt_y+1"/>
                                          </p:val>
                                        </p:tav>
                                        <p:tav tm="100000">
                                          <p:val>
                                            <p:strVal val="#ppt_y-.03"/>
                                          </p:val>
                                        </p:tav>
                                      </p:tavLst>
                                    </p:anim>
                                    <p:anim calcmode="lin" valueType="num">
                                      <p:cBhvr>
                                        <p:cTn id="105" dur="70" accel="100000" fill="hold">
                                          <p:stCondLst>
                                            <p:cond delay="630"/>
                                          </p:stCondLst>
                                        </p:cTn>
                                        <p:tgtEl>
                                          <p:spTgt spid="38"/>
                                        </p:tgtEl>
                                        <p:attrNameLst>
                                          <p:attrName>ppt_y</p:attrName>
                                        </p:attrNameLst>
                                      </p:cBhvr>
                                      <p:tavLst>
                                        <p:tav tm="0">
                                          <p:val>
                                            <p:strVal val="#ppt_y-.03"/>
                                          </p:val>
                                        </p:tav>
                                        <p:tav tm="100000">
                                          <p:val>
                                            <p:strVal val="#ppt_y"/>
                                          </p:val>
                                        </p:tav>
                                      </p:tavLst>
                                    </p:anim>
                                  </p:childTnLst>
                                </p:cTn>
                              </p:par>
                            </p:childTnLst>
                          </p:cTn>
                        </p:par>
                        <p:par>
                          <p:cTn id="106" fill="hold">
                            <p:stCondLst>
                              <p:cond delay="14300"/>
                            </p:stCondLst>
                            <p:childTnLst>
                              <p:par>
                                <p:cTn id="107" presetID="37" presetClass="entr" presetSubtype="0" fill="hold" nodeType="afterEffect">
                                  <p:stCondLst>
                                    <p:cond delay="50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1000"/>
                                        <p:tgtEl>
                                          <p:spTgt spid="41"/>
                                        </p:tgtEl>
                                      </p:cBhvr>
                                    </p:animEffect>
                                    <p:anim calcmode="lin" valueType="num">
                                      <p:cBhvr>
                                        <p:cTn id="110" dur="1000" fill="hold"/>
                                        <p:tgtEl>
                                          <p:spTgt spid="41"/>
                                        </p:tgtEl>
                                        <p:attrNameLst>
                                          <p:attrName>ppt_x</p:attrName>
                                        </p:attrNameLst>
                                      </p:cBhvr>
                                      <p:tavLst>
                                        <p:tav tm="0">
                                          <p:val>
                                            <p:strVal val="#ppt_x"/>
                                          </p:val>
                                        </p:tav>
                                        <p:tav tm="100000">
                                          <p:val>
                                            <p:strVal val="#ppt_x"/>
                                          </p:val>
                                        </p:tav>
                                      </p:tavLst>
                                    </p:anim>
                                    <p:anim calcmode="lin" valueType="num">
                                      <p:cBhvr>
                                        <p:cTn id="111" dur="900" decel="100000" fill="hold"/>
                                        <p:tgtEl>
                                          <p:spTgt spid="41"/>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13" presetID="37" presetClass="entr" presetSubtype="0" fill="hold" nodeType="withEffect">
                                  <p:stCondLst>
                                    <p:cond delay="500"/>
                                  </p:stCondLst>
                                  <p:childTnLst>
                                    <p:set>
                                      <p:cBhvr>
                                        <p:cTn id="114" dur="1" fill="hold">
                                          <p:stCondLst>
                                            <p:cond delay="0"/>
                                          </p:stCondLst>
                                        </p:cTn>
                                        <p:tgtEl>
                                          <p:spTgt spid="44"/>
                                        </p:tgtEl>
                                        <p:attrNameLst>
                                          <p:attrName>style.visibility</p:attrName>
                                        </p:attrNameLst>
                                      </p:cBhvr>
                                      <p:to>
                                        <p:strVal val="visible"/>
                                      </p:to>
                                    </p:set>
                                    <p:animEffect transition="in" filter="fade">
                                      <p:cBhvr>
                                        <p:cTn id="115" dur="1000"/>
                                        <p:tgtEl>
                                          <p:spTgt spid="44"/>
                                        </p:tgtEl>
                                      </p:cBhvr>
                                    </p:animEffect>
                                    <p:anim calcmode="lin" valueType="num">
                                      <p:cBhvr>
                                        <p:cTn id="116" dur="1000" fill="hold"/>
                                        <p:tgtEl>
                                          <p:spTgt spid="44"/>
                                        </p:tgtEl>
                                        <p:attrNameLst>
                                          <p:attrName>ppt_x</p:attrName>
                                        </p:attrNameLst>
                                      </p:cBhvr>
                                      <p:tavLst>
                                        <p:tav tm="0">
                                          <p:val>
                                            <p:strVal val="#ppt_x"/>
                                          </p:val>
                                        </p:tav>
                                        <p:tav tm="100000">
                                          <p:val>
                                            <p:strVal val="#ppt_x"/>
                                          </p:val>
                                        </p:tav>
                                      </p:tavLst>
                                    </p:anim>
                                    <p:anim calcmode="lin" valueType="num">
                                      <p:cBhvr>
                                        <p:cTn id="117" dur="900" decel="100000" fill="hold"/>
                                        <p:tgtEl>
                                          <p:spTgt spid="44"/>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5C672-4C63-4669-CFE7-92875250B0C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2CA125-3B29-8BDF-5FF4-36962FB2331E}"/>
              </a:ext>
            </a:extLst>
          </p:cNvPr>
          <p:cNvSpPr/>
          <p:nvPr/>
        </p:nvSpPr>
        <p:spPr>
          <a:xfrm>
            <a:off x="685800" y="960167"/>
            <a:ext cx="3573996" cy="12446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96000" rIns="120000" rtlCol="0" anchor="ctr"/>
          <a:lstStyle/>
          <a:p>
            <a:pPr algn="ctr">
              <a:lnSpc>
                <a:spcPct val="85000"/>
              </a:lnSpc>
            </a:pPr>
            <a:r>
              <a:rPr kumimoji="1" lang="ja-JP" altLang="en-US" sz="6000" b="1" dirty="0">
                <a:solidFill>
                  <a:schemeClr val="bg1"/>
                </a:solidFill>
                <a:latin typeface="游ゴシック" panose="020B0400000000000000" pitchFamily="50" charset="-128"/>
                <a:ea typeface="游ゴシック" panose="020B0400000000000000" pitchFamily="50" charset="-128"/>
              </a:rPr>
              <a:t>台湾</a:t>
            </a:r>
            <a:br>
              <a:rPr kumimoji="1" lang="en-US" altLang="ja-JP" sz="6600" b="1" dirty="0">
                <a:solidFill>
                  <a:schemeClr val="bg1"/>
                </a:solidFill>
                <a:latin typeface="游ゴシック" panose="020B0400000000000000" pitchFamily="50" charset="-128"/>
                <a:ea typeface="游ゴシック" panose="020B0400000000000000" pitchFamily="50" charset="-128"/>
              </a:rPr>
            </a:br>
            <a:r>
              <a:rPr kumimoji="1" lang="ja-JP" altLang="en-US" sz="3600" b="1" dirty="0">
                <a:solidFill>
                  <a:schemeClr val="bg1"/>
                </a:solidFill>
                <a:latin typeface="游ゴシック" panose="020B0400000000000000" pitchFamily="50" charset="-128"/>
                <a:ea typeface="游ゴシック" panose="020B0400000000000000" pitchFamily="50" charset="-128"/>
              </a:rPr>
              <a:t>米山学友会</a:t>
            </a:r>
          </a:p>
        </p:txBody>
      </p:sp>
      <p:sp>
        <p:nvSpPr>
          <p:cNvPr id="5" name="四角形: 角を丸くする 4">
            <a:extLst>
              <a:ext uri="{FF2B5EF4-FFF2-40B4-BE49-F238E27FC236}">
                <a16:creationId xmlns:a16="http://schemas.microsoft.com/office/drawing/2014/main" id="{00D03D08-C94A-56E9-A27F-271D594B3ED6}"/>
              </a:ext>
            </a:extLst>
          </p:cNvPr>
          <p:cNvSpPr/>
          <p:nvPr/>
        </p:nvSpPr>
        <p:spPr>
          <a:xfrm>
            <a:off x="4259796" y="368300"/>
            <a:ext cx="7932204" cy="2304616"/>
          </a:xfrm>
          <a:prstGeom prst="roundRect">
            <a:avLst/>
          </a:prstGeom>
          <a:solidFill>
            <a:schemeClr val="bg1"/>
          </a:solidFill>
          <a:ln>
            <a:noFill/>
          </a:ln>
        </p:spPr>
        <p:txBody>
          <a:bodyPr anchor="ctr">
            <a:noAutofit/>
          </a:bodyPr>
          <a:lstStyle/>
          <a:p>
            <a:pPr>
              <a:spcAft>
                <a:spcPts val="600"/>
              </a:spcAft>
            </a:pPr>
            <a:r>
              <a:rPr lang="ja-JP" altLang="en-US" sz="3000" b="1" dirty="0">
                <a:highlight>
                  <a:srgbClr val="FFFF00"/>
                </a:highlight>
                <a:latin typeface="游ゴシック" panose="020B0400000000000000" pitchFamily="50" charset="-128"/>
                <a:ea typeface="游ゴシック" panose="020B0400000000000000" pitchFamily="50" charset="-128"/>
              </a:rPr>
              <a:t>日本人への奨学金</a:t>
            </a:r>
            <a:r>
              <a:rPr lang="en-US" altLang="ja-JP" sz="3000" b="1" dirty="0">
                <a:latin typeface="游ゴシック" panose="020B0400000000000000" pitchFamily="50" charset="-128"/>
                <a:ea typeface="游ゴシック" panose="020B0400000000000000" pitchFamily="50" charset="-128"/>
              </a:rPr>
              <a:t>17</a:t>
            </a:r>
            <a:r>
              <a:rPr lang="ja-JP" altLang="en-US" sz="3000" b="1" dirty="0">
                <a:latin typeface="游ゴシック" panose="020B0400000000000000" pitchFamily="50" charset="-128"/>
                <a:ea typeface="游ゴシック" panose="020B0400000000000000" pitchFamily="50" charset="-128"/>
              </a:rPr>
              <a:t>年目、累計</a:t>
            </a:r>
            <a:r>
              <a:rPr lang="en-US" altLang="ja-JP" sz="3000" b="1" dirty="0">
                <a:latin typeface="游ゴシック" panose="020B0400000000000000" pitchFamily="50" charset="-128"/>
                <a:ea typeface="游ゴシック" panose="020B0400000000000000" pitchFamily="50" charset="-128"/>
              </a:rPr>
              <a:t>67</a:t>
            </a:r>
            <a:r>
              <a:rPr lang="ja-JP" altLang="en-US" sz="3000" b="1" dirty="0">
                <a:latin typeface="游ゴシック" panose="020B0400000000000000" pitchFamily="50" charset="-128"/>
                <a:ea typeface="游ゴシック" panose="020B0400000000000000" pitchFamily="50" charset="-128"/>
              </a:rPr>
              <a:t>人</a:t>
            </a:r>
            <a:r>
              <a:rPr lang="en-US" altLang="ja-JP" sz="3000" b="1" dirty="0">
                <a:latin typeface="游ゴシック" panose="020B0400000000000000" pitchFamily="50" charset="-128"/>
                <a:ea typeface="游ゴシック" panose="020B0400000000000000" pitchFamily="50" charset="-128"/>
              </a:rPr>
              <a:t>*</a:t>
            </a:r>
            <a:r>
              <a:rPr lang="ja-JP" altLang="en-US" sz="3000" b="1" dirty="0">
                <a:latin typeface="游ゴシック" panose="020B0400000000000000" pitchFamily="50" charset="-128"/>
                <a:ea typeface="游ゴシック" panose="020B0400000000000000" pitchFamily="50" charset="-128"/>
              </a:rPr>
              <a:t>支援。</a:t>
            </a:r>
            <a:endParaRPr lang="en-US" altLang="ja-JP" sz="3000" b="1" dirty="0">
              <a:latin typeface="游ゴシック" panose="020B0400000000000000" pitchFamily="50" charset="-128"/>
              <a:ea typeface="游ゴシック" panose="020B0400000000000000" pitchFamily="50" charset="-128"/>
            </a:endParaRPr>
          </a:p>
          <a:p>
            <a:pPr>
              <a:spcAft>
                <a:spcPts val="600"/>
              </a:spcAft>
            </a:pPr>
            <a:r>
              <a:rPr lang="ja-JP" altLang="en-US" sz="3000" b="1" dirty="0">
                <a:latin typeface="游ゴシック" panose="020B0400000000000000" pitchFamily="50" charset="-128"/>
                <a:ea typeface="游ゴシック" panose="020B0400000000000000" pitchFamily="50" charset="-128"/>
              </a:rPr>
              <a:t>日本留学推進活動も。</a:t>
            </a:r>
            <a:endParaRPr lang="en-US" altLang="ja-JP" sz="3000" b="1" dirty="0">
              <a:latin typeface="游ゴシック" panose="020B0400000000000000" pitchFamily="50" charset="-128"/>
              <a:ea typeface="游ゴシック" panose="020B0400000000000000" pitchFamily="50" charset="-128"/>
            </a:endParaRPr>
          </a:p>
          <a:p>
            <a:pPr algn="r"/>
            <a:r>
              <a:rPr lang="en-US" altLang="ja-JP" sz="2000" b="1" dirty="0">
                <a:latin typeface="游ゴシック" panose="020B0400000000000000" pitchFamily="50" charset="-128"/>
                <a:ea typeface="游ゴシック" panose="020B0400000000000000" pitchFamily="50" charset="-128"/>
              </a:rPr>
              <a:t>*25</a:t>
            </a:r>
            <a:r>
              <a:rPr lang="ja-JP" altLang="en-US" sz="2000" b="1" dirty="0">
                <a:latin typeface="游ゴシック" panose="020B0400000000000000" pitchFamily="50" charset="-128"/>
                <a:ea typeface="游ゴシック" panose="020B0400000000000000" pitchFamily="50" charset="-128"/>
              </a:rPr>
              <a:t>年採用の奨学生</a:t>
            </a:r>
            <a:r>
              <a:rPr lang="en-US" altLang="ja-JP" sz="2000" b="1" dirty="0">
                <a:latin typeface="游ゴシック" panose="020B0400000000000000" pitchFamily="50" charset="-128"/>
                <a:ea typeface="游ゴシック" panose="020B0400000000000000" pitchFamily="50" charset="-128"/>
              </a:rPr>
              <a:t>6</a:t>
            </a:r>
            <a:r>
              <a:rPr lang="ja-JP" altLang="en-US" sz="2000" b="1" dirty="0">
                <a:latin typeface="游ゴシック" panose="020B0400000000000000" pitchFamily="50" charset="-128"/>
                <a:ea typeface="游ゴシック" panose="020B0400000000000000" pitchFamily="50" charset="-128"/>
              </a:rPr>
              <a:t>人を含む</a:t>
            </a:r>
          </a:p>
        </p:txBody>
      </p:sp>
      <p:pic>
        <p:nvPicPr>
          <p:cNvPr id="3" name="図 2" descr="講堂にいる人達&#10;&#10;AI 生成コンテンツは誤りを含む可能性があります。">
            <a:extLst>
              <a:ext uri="{FF2B5EF4-FFF2-40B4-BE49-F238E27FC236}">
                <a16:creationId xmlns:a16="http://schemas.microsoft.com/office/drawing/2014/main" id="{B801B64E-2FF4-A6FF-10B8-480CDEF48D21}"/>
              </a:ext>
            </a:extLst>
          </p:cNvPr>
          <p:cNvPicPr>
            <a:picLocks noChangeAspect="1"/>
          </p:cNvPicPr>
          <p:nvPr/>
        </p:nvPicPr>
        <p:blipFill>
          <a:blip r:embed="rId3">
            <a:extLst>
              <a:ext uri="{28A0092B-C50C-407E-A947-70E740481C1C}">
                <a14:useLocalDpi xmlns:a14="http://schemas.microsoft.com/office/drawing/2010/main" val="0"/>
              </a:ext>
            </a:extLst>
          </a:blip>
          <a:srcRect l="1806" t="50000" r="4619"/>
          <a:stretch>
            <a:fillRect/>
          </a:stretch>
        </p:blipFill>
        <p:spPr>
          <a:xfrm>
            <a:off x="1167572" y="3068960"/>
            <a:ext cx="9856856" cy="3429000"/>
          </a:xfrm>
          <a:prstGeom prst="rect">
            <a:avLst/>
          </a:prstGeom>
        </p:spPr>
      </p:pic>
    </p:spTree>
    <p:extLst>
      <p:ext uri="{BB962C8B-B14F-4D97-AF65-F5344CB8AC3E}">
        <p14:creationId xmlns:p14="http://schemas.microsoft.com/office/powerpoint/2010/main" val="403701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228DA61-59BA-7E03-B169-23398977B883}"/>
              </a:ext>
            </a:extLst>
          </p:cNvPr>
          <p:cNvSpPr/>
          <p:nvPr/>
        </p:nvSpPr>
        <p:spPr>
          <a:xfrm>
            <a:off x="695400" y="980728"/>
            <a:ext cx="3573996" cy="12446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96000" rIns="120000" rtlCol="0" anchor="ctr"/>
          <a:lstStyle/>
          <a:p>
            <a:pPr algn="ctr">
              <a:lnSpc>
                <a:spcPct val="85000"/>
              </a:lnSpc>
            </a:pPr>
            <a:r>
              <a:rPr kumimoji="1" lang="ja-JP" altLang="en-US" sz="6000" b="1" dirty="0">
                <a:solidFill>
                  <a:schemeClr val="bg1"/>
                </a:solidFill>
                <a:latin typeface="游ゴシック" panose="020B0400000000000000" pitchFamily="50" charset="-128"/>
                <a:ea typeface="游ゴシック" panose="020B0400000000000000" pitchFamily="50" charset="-128"/>
              </a:rPr>
              <a:t>韓国</a:t>
            </a:r>
            <a:br>
              <a:rPr kumimoji="1" lang="en-US" altLang="ja-JP" sz="6600" b="1" dirty="0">
                <a:solidFill>
                  <a:schemeClr val="bg1"/>
                </a:solidFill>
                <a:latin typeface="游ゴシック" panose="020B0400000000000000" pitchFamily="50" charset="-128"/>
                <a:ea typeface="游ゴシック" panose="020B0400000000000000" pitchFamily="50" charset="-128"/>
              </a:rPr>
            </a:br>
            <a:r>
              <a:rPr kumimoji="1" lang="ja-JP" altLang="en-US" sz="3600" b="1" dirty="0">
                <a:solidFill>
                  <a:schemeClr val="bg1"/>
                </a:solidFill>
                <a:latin typeface="游ゴシック" panose="020B0400000000000000" pitchFamily="50" charset="-128"/>
                <a:ea typeface="游ゴシック" panose="020B0400000000000000" pitchFamily="50" charset="-128"/>
              </a:rPr>
              <a:t>米山学友会</a:t>
            </a:r>
          </a:p>
        </p:txBody>
      </p:sp>
      <p:sp>
        <p:nvSpPr>
          <p:cNvPr id="5" name="四角形: 角を丸くする 4">
            <a:extLst>
              <a:ext uri="{FF2B5EF4-FFF2-40B4-BE49-F238E27FC236}">
                <a16:creationId xmlns:a16="http://schemas.microsoft.com/office/drawing/2014/main" id="{CBE75FAD-549F-E1CD-D6CA-E947B8F51B40}"/>
              </a:ext>
            </a:extLst>
          </p:cNvPr>
          <p:cNvSpPr/>
          <p:nvPr/>
        </p:nvSpPr>
        <p:spPr>
          <a:xfrm>
            <a:off x="4269396" y="368299"/>
            <a:ext cx="7922604" cy="2304617"/>
          </a:xfrm>
          <a:prstGeom prst="roundRect">
            <a:avLst/>
          </a:prstGeom>
          <a:solidFill>
            <a:schemeClr val="bg1"/>
          </a:solidFill>
          <a:ln>
            <a:noFill/>
          </a:ln>
        </p:spPr>
        <p:txBody>
          <a:bodyPr anchor="ctr">
            <a:noAutofit/>
          </a:bodyPr>
          <a:lstStyle/>
          <a:p>
            <a:pPr>
              <a:spcAft>
                <a:spcPts val="600"/>
              </a:spcAft>
            </a:pPr>
            <a:r>
              <a:rPr lang="ja-JP" altLang="en-US" sz="3000" b="1" dirty="0">
                <a:latin typeface="游ゴシック" panose="020B0400000000000000" pitchFamily="50" charset="-128"/>
                <a:ea typeface="游ゴシック" panose="020B0400000000000000" pitchFamily="50" charset="-128"/>
              </a:rPr>
              <a:t>韓国でも！</a:t>
            </a:r>
            <a:r>
              <a:rPr lang="ja-JP" altLang="en-US" sz="3000" b="1" dirty="0">
                <a:highlight>
                  <a:srgbClr val="FFFF00"/>
                </a:highlight>
                <a:latin typeface="游ゴシック" panose="020B0400000000000000" pitchFamily="50" charset="-128"/>
                <a:ea typeface="游ゴシック" panose="020B0400000000000000" pitchFamily="50" charset="-128"/>
              </a:rPr>
              <a:t>日本人への奨学金</a:t>
            </a:r>
            <a:r>
              <a:rPr lang="ja-JP" altLang="en-US" sz="3000" b="1" dirty="0">
                <a:latin typeface="游ゴシック" panose="020B0400000000000000" pitchFamily="50" charset="-128"/>
                <a:ea typeface="游ゴシック" panose="020B0400000000000000" pitchFamily="50" charset="-128"/>
              </a:rPr>
              <a:t> </a:t>
            </a:r>
            <a:r>
              <a:rPr lang="en-US" altLang="ja-JP" sz="3000" b="1" dirty="0">
                <a:latin typeface="游ゴシック" panose="020B0400000000000000" pitchFamily="50" charset="-128"/>
                <a:ea typeface="游ゴシック" panose="020B0400000000000000" pitchFamily="50" charset="-128"/>
              </a:rPr>
              <a:t>10</a:t>
            </a:r>
            <a:r>
              <a:rPr lang="ja-JP" altLang="en-US" sz="3000" b="1" dirty="0">
                <a:latin typeface="游ゴシック" panose="020B0400000000000000" pitchFamily="50" charset="-128"/>
                <a:ea typeface="游ゴシック" panose="020B0400000000000000" pitchFamily="50" charset="-128"/>
              </a:rPr>
              <a:t>年目。</a:t>
            </a:r>
          </a:p>
          <a:p>
            <a:pPr>
              <a:spcAft>
                <a:spcPts val="600"/>
              </a:spcAft>
            </a:pPr>
            <a:r>
              <a:rPr lang="ja-JP" altLang="en-US" sz="3000" b="1" dirty="0">
                <a:latin typeface="游ゴシック" panose="020B0400000000000000" pitchFamily="50" charset="-128"/>
                <a:ea typeface="游ゴシック" panose="020B0400000000000000" pitchFamily="50" charset="-128"/>
              </a:rPr>
              <a:t>累計</a:t>
            </a:r>
            <a:r>
              <a:rPr lang="en-US" altLang="ja-JP" sz="3000" b="1" dirty="0">
                <a:latin typeface="游ゴシック" panose="020B0400000000000000" pitchFamily="50" charset="-128"/>
                <a:ea typeface="游ゴシック" panose="020B0400000000000000" pitchFamily="50" charset="-128"/>
              </a:rPr>
              <a:t>57</a:t>
            </a:r>
            <a:r>
              <a:rPr lang="ja-JP" altLang="en-US" sz="3000" b="1" dirty="0">
                <a:latin typeface="游ゴシック" panose="020B0400000000000000" pitchFamily="50" charset="-128"/>
                <a:ea typeface="游ゴシック" panose="020B0400000000000000" pitchFamily="50" charset="-128"/>
              </a:rPr>
              <a:t>人を支援。</a:t>
            </a:r>
          </a:p>
        </p:txBody>
      </p:sp>
      <p:pic>
        <p:nvPicPr>
          <p:cNvPr id="10" name="図 9" descr="天井, 人, 屋内, 建物 が含まれている画像&#10;&#10;AI 生成コンテンツは誤りを含む可能性があります。">
            <a:extLst>
              <a:ext uri="{FF2B5EF4-FFF2-40B4-BE49-F238E27FC236}">
                <a16:creationId xmlns:a16="http://schemas.microsoft.com/office/drawing/2014/main" id="{C272D788-141C-91AE-F19B-10E93C84645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1773"/>
          <a:stretch>
            <a:fillRect/>
          </a:stretch>
        </p:blipFill>
        <p:spPr>
          <a:xfrm>
            <a:off x="6096000" y="2892150"/>
            <a:ext cx="5984978" cy="3477022"/>
          </a:xfrm>
          <a:prstGeom prst="rect">
            <a:avLst/>
          </a:prstGeom>
        </p:spPr>
      </p:pic>
      <p:pic>
        <p:nvPicPr>
          <p:cNvPr id="3" name="図 2" descr="ポーズをとる男女グループ&#10;&#10;AI 生成コンテンツは誤りを含む可能性があります。">
            <a:extLst>
              <a:ext uri="{FF2B5EF4-FFF2-40B4-BE49-F238E27FC236}">
                <a16:creationId xmlns:a16="http://schemas.microsoft.com/office/drawing/2014/main" id="{A4719421-30A2-6E39-E0E5-61924DFE1ED9}"/>
              </a:ext>
            </a:extLst>
          </p:cNvPr>
          <p:cNvPicPr>
            <a:picLocks noChangeAspect="1"/>
          </p:cNvPicPr>
          <p:nvPr/>
        </p:nvPicPr>
        <p:blipFill>
          <a:blip r:embed="rId5">
            <a:extLst>
              <a:ext uri="{28A0092B-C50C-407E-A947-70E740481C1C}">
                <a14:useLocalDpi xmlns:a14="http://schemas.microsoft.com/office/drawing/2010/main" val="0"/>
              </a:ext>
            </a:extLst>
          </a:blip>
          <a:srcRect t="39374" b="9701"/>
          <a:stretch>
            <a:fillRect/>
          </a:stretch>
        </p:blipFill>
        <p:spPr>
          <a:xfrm>
            <a:off x="695400" y="2877503"/>
            <a:ext cx="5117151" cy="3477022"/>
          </a:xfrm>
          <a:prstGeom prst="rect">
            <a:avLst/>
          </a:prstGeom>
        </p:spPr>
      </p:pic>
    </p:spTree>
    <p:extLst>
      <p:ext uri="{BB962C8B-B14F-4D97-AF65-F5344CB8AC3E}">
        <p14:creationId xmlns:p14="http://schemas.microsoft.com/office/powerpoint/2010/main" val="167977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B99392E-134C-4158-21B9-9EA694741E69}"/>
              </a:ext>
            </a:extLst>
          </p:cNvPr>
          <p:cNvSpPr txBox="1">
            <a:spLocks/>
          </p:cNvSpPr>
          <p:nvPr/>
        </p:nvSpPr>
        <p:spPr>
          <a:xfrm>
            <a:off x="6248400" y="2438431"/>
            <a:ext cx="4656741" cy="1904938"/>
          </a:xfrm>
          <a:prstGeom prst="rect">
            <a:avLst/>
          </a:prstGeom>
        </p:spPr>
        <p:txBody>
          <a:bodyPr vert="horz" lIns="60960" tIns="30480" rIns="60960" bIns="30480" rtlCol="0" anchor="ctr" anchorCtr="0">
            <a:noAutofit/>
          </a:bodyPr>
          <a:lstStyle>
            <a:lvl1pPr marL="0" indent="0" algn="l" defTabSz="914400" rtl="0" eaLnBrk="1" latinLnBrk="0" hangingPunct="1">
              <a:spcBef>
                <a:spcPct val="20000"/>
              </a:spcBef>
              <a:buFont typeface="Arial" panose="020B0604020202020204" pitchFamily="34" charset="0"/>
              <a:buNone/>
              <a:defRPr kumimoji="1" sz="6600" b="1" kern="1200">
                <a:solidFill>
                  <a:schemeClr val="tx1"/>
                </a:solidFill>
                <a:latin typeface="BIZ UDPゴシック" panose="020B0400000000000000" pitchFamily="50" charset="-128"/>
                <a:ea typeface="BIZ UDPゴシック" panose="020B0400000000000000" pitchFamily="50" charset="-128"/>
                <a:cs typeface="+mn-cs"/>
              </a:defRPr>
            </a:lvl1pPr>
            <a:lvl2pPr marL="457200" indent="0" algn="l" defTabSz="914400" rtl="0" eaLnBrk="1" latinLnBrk="0" hangingPunct="1">
              <a:spcBef>
                <a:spcPct val="20000"/>
              </a:spcBef>
              <a:buFont typeface="Arial" panose="020B0604020202020204"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09630">
              <a:defRPr/>
            </a:pPr>
            <a:r>
              <a:rPr lang="ja-JP" altLang="en-US" sz="5867" dirty="0">
                <a:solidFill>
                  <a:sysClr val="windowText" lastClr="000000"/>
                </a:solidFill>
              </a:rPr>
              <a:t>米山記念奨学事業とは？</a:t>
            </a:r>
          </a:p>
        </p:txBody>
      </p:sp>
      <p:sp>
        <p:nvSpPr>
          <p:cNvPr id="3" name="タイトル 1">
            <a:extLst>
              <a:ext uri="{FF2B5EF4-FFF2-40B4-BE49-F238E27FC236}">
                <a16:creationId xmlns:a16="http://schemas.microsoft.com/office/drawing/2014/main" id="{5837B25C-5D75-F568-6C1D-AC2945D5A6CC}"/>
              </a:ext>
            </a:extLst>
          </p:cNvPr>
          <p:cNvSpPr txBox="1">
            <a:spLocks/>
          </p:cNvSpPr>
          <p:nvPr/>
        </p:nvSpPr>
        <p:spPr>
          <a:xfrm>
            <a:off x="990600" y="1981200"/>
            <a:ext cx="3048000" cy="2819400"/>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9100" dirty="0">
                <a:solidFill>
                  <a:schemeClr val="bg1"/>
                </a:solidFill>
                <a:latin typeface="游ゴシック" panose="020B0400000000000000" pitchFamily="50" charset="-128"/>
                <a:ea typeface="ＭＳ Ｐゴシック" panose="020B0600070205080204" pitchFamily="50" charset="-128"/>
              </a:rPr>
              <a:t>01</a:t>
            </a:r>
            <a:endParaRPr lang="ja-JP" altLang="en-US" sz="19100" dirty="0">
              <a:solidFill>
                <a:schemeClr val="bg1"/>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413488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63C50-21C6-DA2F-7A06-909D44F25D9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524FD29-3124-EA23-1C27-375718F82907}"/>
              </a:ext>
            </a:extLst>
          </p:cNvPr>
          <p:cNvSpPr/>
          <p:nvPr/>
        </p:nvSpPr>
        <p:spPr>
          <a:xfrm>
            <a:off x="685800" y="960167"/>
            <a:ext cx="3573996" cy="12446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96000" rIns="120000" rtlCol="0" anchor="ctr"/>
          <a:lstStyle/>
          <a:p>
            <a:pPr algn="ctr">
              <a:lnSpc>
                <a:spcPct val="85000"/>
              </a:lnSpc>
            </a:pPr>
            <a:r>
              <a:rPr kumimoji="1" lang="ja-JP" altLang="en-US" sz="4800" b="1" dirty="0">
                <a:solidFill>
                  <a:schemeClr val="bg1"/>
                </a:solidFill>
                <a:latin typeface="游ゴシック" panose="020B0400000000000000" pitchFamily="50" charset="-128"/>
                <a:ea typeface="游ゴシック" panose="020B0400000000000000" pitchFamily="50" charset="-128"/>
              </a:rPr>
              <a:t>スリランカ</a:t>
            </a:r>
            <a:br>
              <a:rPr kumimoji="1" lang="en-US" altLang="ja-JP" sz="6000" b="1" dirty="0">
                <a:solidFill>
                  <a:schemeClr val="bg1"/>
                </a:solidFill>
                <a:latin typeface="游ゴシック" panose="020B0400000000000000" pitchFamily="50" charset="-128"/>
                <a:ea typeface="游ゴシック" panose="020B0400000000000000" pitchFamily="50" charset="-128"/>
              </a:rPr>
            </a:br>
            <a:r>
              <a:rPr kumimoji="1" lang="ja-JP" altLang="en-US" sz="3200" b="1" dirty="0">
                <a:solidFill>
                  <a:schemeClr val="bg1"/>
                </a:solidFill>
                <a:latin typeface="游ゴシック" panose="020B0400000000000000" pitchFamily="50" charset="-128"/>
                <a:ea typeface="游ゴシック" panose="020B0400000000000000" pitchFamily="50" charset="-128"/>
              </a:rPr>
              <a:t>米山学友会</a:t>
            </a:r>
          </a:p>
        </p:txBody>
      </p:sp>
      <p:sp>
        <p:nvSpPr>
          <p:cNvPr id="5" name="四角形: 角を丸くする 4">
            <a:extLst>
              <a:ext uri="{FF2B5EF4-FFF2-40B4-BE49-F238E27FC236}">
                <a16:creationId xmlns:a16="http://schemas.microsoft.com/office/drawing/2014/main" id="{0B376432-A477-A450-0610-9548848CB5B3}"/>
              </a:ext>
            </a:extLst>
          </p:cNvPr>
          <p:cNvSpPr/>
          <p:nvPr/>
        </p:nvSpPr>
        <p:spPr>
          <a:xfrm>
            <a:off x="4259796" y="368300"/>
            <a:ext cx="7932204" cy="2301951"/>
          </a:xfrm>
          <a:prstGeom prst="roundRect">
            <a:avLst/>
          </a:prstGeom>
          <a:solidFill>
            <a:schemeClr val="bg1"/>
          </a:solidFill>
          <a:ln>
            <a:noFill/>
          </a:ln>
        </p:spPr>
        <p:txBody>
          <a:bodyPr anchor="ctr">
            <a:noAutofit/>
          </a:bodyPr>
          <a:lstStyle/>
          <a:p>
            <a:pPr>
              <a:spcAft>
                <a:spcPts val="600"/>
              </a:spcAft>
            </a:pPr>
            <a:r>
              <a:rPr lang="ja-JP" altLang="en-US" sz="3000" b="1" dirty="0">
                <a:latin typeface="游ゴシック" panose="020B0400000000000000" pitchFamily="50" charset="-128"/>
                <a:ea typeface="游ゴシック" panose="020B0400000000000000" pitchFamily="50" charset="-128"/>
              </a:rPr>
              <a:t>毎年新学期に山岳部の小学校へ文具を送る</a:t>
            </a:r>
            <a:br>
              <a:rPr lang="en-US" altLang="ja-JP" sz="3000" b="1" dirty="0">
                <a:latin typeface="游ゴシック" panose="020B0400000000000000" pitchFamily="50" charset="-128"/>
                <a:ea typeface="游ゴシック" panose="020B0400000000000000" pitchFamily="50" charset="-128"/>
              </a:rPr>
            </a:br>
            <a:r>
              <a:rPr lang="ja-JP" altLang="en-US" sz="3000" b="1" dirty="0">
                <a:latin typeface="游ゴシック" panose="020B0400000000000000" pitchFamily="50" charset="-128"/>
                <a:ea typeface="游ゴシック" panose="020B0400000000000000" pitchFamily="50" charset="-128"/>
              </a:rPr>
              <a:t>奉仕活動を実施。</a:t>
            </a:r>
          </a:p>
        </p:txBody>
      </p:sp>
      <p:pic>
        <p:nvPicPr>
          <p:cNvPr id="3" name="図 2" descr="人, 屋外, 子供, 民衆 が含まれている画像&#10;&#10;AI 生成コンテンツは誤りを含む可能性があります。">
            <a:extLst>
              <a:ext uri="{FF2B5EF4-FFF2-40B4-BE49-F238E27FC236}">
                <a16:creationId xmlns:a16="http://schemas.microsoft.com/office/drawing/2014/main" id="{8F505F59-88BB-A43B-B9B1-DBA2DBA2B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068" y="2844591"/>
            <a:ext cx="4972236" cy="3727659"/>
          </a:xfrm>
          <a:prstGeom prst="rect">
            <a:avLst/>
          </a:prstGeom>
        </p:spPr>
      </p:pic>
      <p:pic>
        <p:nvPicPr>
          <p:cNvPr id="9" name="図 8" descr="ポーズをとる男性グループ&#10;&#10;AI 生成コンテンツは誤りを含む可能性があります。">
            <a:extLst>
              <a:ext uri="{FF2B5EF4-FFF2-40B4-BE49-F238E27FC236}">
                <a16:creationId xmlns:a16="http://schemas.microsoft.com/office/drawing/2014/main" id="{4F2F2535-EF11-1B94-5C18-E9E61422BE6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19000"/>
                    </a14:imgEffect>
                  </a14:imgLayer>
                </a14:imgProps>
              </a:ext>
              <a:ext uri="{28A0092B-C50C-407E-A947-70E740481C1C}">
                <a14:useLocalDpi xmlns:a14="http://schemas.microsoft.com/office/drawing/2010/main" val="0"/>
              </a:ext>
            </a:extLst>
          </a:blip>
          <a:stretch>
            <a:fillRect/>
          </a:stretch>
        </p:blipFill>
        <p:spPr>
          <a:xfrm>
            <a:off x="272330" y="3257243"/>
            <a:ext cx="5823670" cy="2791788"/>
          </a:xfrm>
          <a:prstGeom prst="rect">
            <a:avLst/>
          </a:prstGeom>
        </p:spPr>
      </p:pic>
    </p:spTree>
    <p:extLst>
      <p:ext uri="{BB962C8B-B14F-4D97-AF65-F5344CB8AC3E}">
        <p14:creationId xmlns:p14="http://schemas.microsoft.com/office/powerpoint/2010/main" val="430479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E4981-9982-18BC-42CB-4BAFF1776B1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5812B50-5188-3025-E247-7435709C3C74}"/>
              </a:ext>
            </a:extLst>
          </p:cNvPr>
          <p:cNvSpPr/>
          <p:nvPr/>
        </p:nvSpPr>
        <p:spPr>
          <a:xfrm>
            <a:off x="685800" y="960167"/>
            <a:ext cx="3573996" cy="12446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96000" rIns="120000" rtlCol="0" anchor="ctr"/>
          <a:lstStyle/>
          <a:p>
            <a:pPr algn="ctr">
              <a:lnSpc>
                <a:spcPct val="85000"/>
              </a:lnSpc>
            </a:pPr>
            <a:r>
              <a:rPr kumimoji="1" lang="ja-JP" altLang="en-US" sz="6000" b="1" dirty="0">
                <a:solidFill>
                  <a:schemeClr val="bg1"/>
                </a:solidFill>
                <a:latin typeface="游ゴシック" panose="020B0400000000000000" pitchFamily="50" charset="-128"/>
                <a:ea typeface="游ゴシック" panose="020B0400000000000000" pitchFamily="50" charset="-128"/>
              </a:rPr>
              <a:t>タイ</a:t>
            </a:r>
            <a:br>
              <a:rPr kumimoji="1" lang="en-US" altLang="ja-JP" sz="6600" b="1" dirty="0">
                <a:solidFill>
                  <a:schemeClr val="bg1"/>
                </a:solidFill>
                <a:latin typeface="游ゴシック" panose="020B0400000000000000" pitchFamily="50" charset="-128"/>
                <a:ea typeface="游ゴシック" panose="020B0400000000000000" pitchFamily="50" charset="-128"/>
              </a:rPr>
            </a:br>
            <a:r>
              <a:rPr kumimoji="1" lang="ja-JP" altLang="en-US" sz="3600" b="1" dirty="0">
                <a:solidFill>
                  <a:schemeClr val="bg1"/>
                </a:solidFill>
                <a:latin typeface="游ゴシック" panose="020B0400000000000000" pitchFamily="50" charset="-128"/>
                <a:ea typeface="游ゴシック" panose="020B0400000000000000" pitchFamily="50" charset="-128"/>
              </a:rPr>
              <a:t>米山学友会</a:t>
            </a:r>
          </a:p>
        </p:txBody>
      </p:sp>
      <p:sp>
        <p:nvSpPr>
          <p:cNvPr id="5" name="四角形: 角を丸くする 4">
            <a:extLst>
              <a:ext uri="{FF2B5EF4-FFF2-40B4-BE49-F238E27FC236}">
                <a16:creationId xmlns:a16="http://schemas.microsoft.com/office/drawing/2014/main" id="{D5C151A0-7A69-1B6F-F964-2C24B0E896F8}"/>
              </a:ext>
            </a:extLst>
          </p:cNvPr>
          <p:cNvSpPr/>
          <p:nvPr/>
        </p:nvSpPr>
        <p:spPr>
          <a:xfrm>
            <a:off x="4259796" y="368300"/>
            <a:ext cx="7932204" cy="2305050"/>
          </a:xfrm>
          <a:prstGeom prst="roundRect">
            <a:avLst/>
          </a:prstGeom>
          <a:solidFill>
            <a:schemeClr val="bg1"/>
          </a:solidFill>
          <a:ln>
            <a:noFill/>
          </a:ln>
        </p:spPr>
        <p:txBody>
          <a:bodyPr anchor="ctr">
            <a:noAutofit/>
          </a:bodyPr>
          <a:lstStyle/>
          <a:p>
            <a:pPr>
              <a:spcAft>
                <a:spcPts val="600"/>
              </a:spcAft>
            </a:pPr>
            <a:r>
              <a:rPr lang="en-US" altLang="ja-JP" sz="3000" b="1" dirty="0">
                <a:latin typeface="游ゴシック" panose="020B0400000000000000" pitchFamily="50" charset="-128"/>
                <a:ea typeface="游ゴシック" panose="020B0400000000000000" pitchFamily="50" charset="-128"/>
              </a:rPr>
              <a:t>2024</a:t>
            </a:r>
            <a:r>
              <a:rPr lang="ja-JP" altLang="en-US" sz="3000" b="1" dirty="0">
                <a:latin typeface="游ゴシック" panose="020B0400000000000000" pitchFamily="50" charset="-128"/>
                <a:ea typeface="游ゴシック" panose="020B0400000000000000" pitchFamily="50" charset="-128"/>
              </a:rPr>
              <a:t>年タイ北部で発生した大雨・洪水の</a:t>
            </a:r>
            <a:br>
              <a:rPr lang="en-US" altLang="ja-JP" sz="3000" b="1" dirty="0">
                <a:latin typeface="游ゴシック" panose="020B0400000000000000" pitchFamily="50" charset="-128"/>
                <a:ea typeface="游ゴシック" panose="020B0400000000000000" pitchFamily="50" charset="-128"/>
              </a:rPr>
            </a:br>
            <a:r>
              <a:rPr lang="ja-JP" altLang="en-US" sz="3000" b="1" dirty="0">
                <a:latin typeface="游ゴシック" panose="020B0400000000000000" pitchFamily="50" charset="-128"/>
                <a:ea typeface="游ゴシック" panose="020B0400000000000000" pitchFamily="50" charset="-128"/>
              </a:rPr>
              <a:t>被災地へ義援金を寄付。</a:t>
            </a:r>
          </a:p>
        </p:txBody>
      </p:sp>
      <p:pic>
        <p:nvPicPr>
          <p:cNvPr id="3" name="図 2" descr="人, 民衆, グループ, 食品 が含まれている画像&#10;&#10;AI 生成コンテンツは誤りを含む可能性があります。">
            <a:extLst>
              <a:ext uri="{FF2B5EF4-FFF2-40B4-BE49-F238E27FC236}">
                <a16:creationId xmlns:a16="http://schemas.microsoft.com/office/drawing/2014/main" id="{DAC277BC-56CF-CB89-C0AA-1EF7C7CDE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2038" y="2882426"/>
            <a:ext cx="4465852" cy="3350144"/>
          </a:xfrm>
          <a:prstGeom prst="rect">
            <a:avLst/>
          </a:prstGeom>
        </p:spPr>
      </p:pic>
      <p:pic>
        <p:nvPicPr>
          <p:cNvPr id="9" name="図 8" descr="草, 屋外, グループ, 民衆 が含まれている画像&#10;&#10;AI 生成コンテンツは誤りを含む可能性があります。">
            <a:extLst>
              <a:ext uri="{FF2B5EF4-FFF2-40B4-BE49-F238E27FC236}">
                <a16:creationId xmlns:a16="http://schemas.microsoft.com/office/drawing/2014/main" id="{671FBF8B-AC58-601A-4E66-9739B798668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6650" t="16295" r="10721" b="20000"/>
          <a:stretch>
            <a:fillRect/>
          </a:stretch>
        </p:blipFill>
        <p:spPr>
          <a:xfrm>
            <a:off x="685800" y="2882426"/>
            <a:ext cx="5726284" cy="3350145"/>
          </a:xfrm>
          <a:prstGeom prst="rect">
            <a:avLst/>
          </a:prstGeom>
        </p:spPr>
      </p:pic>
    </p:spTree>
    <p:extLst>
      <p:ext uri="{BB962C8B-B14F-4D97-AF65-F5344CB8AC3E}">
        <p14:creationId xmlns:p14="http://schemas.microsoft.com/office/powerpoint/2010/main" val="275931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7EC80EC9-C4C0-528D-63E3-690B684ABD8A}"/>
              </a:ext>
            </a:extLst>
          </p:cNvPr>
          <p:cNvSpPr/>
          <p:nvPr/>
        </p:nvSpPr>
        <p:spPr>
          <a:xfrm>
            <a:off x="218704" y="1592263"/>
            <a:ext cx="11745947" cy="5149104"/>
          </a:xfrm>
          <a:prstGeom prst="rect">
            <a:avLst/>
          </a:prstGeom>
          <a:solidFill>
            <a:srgbClr val="DCE6F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E71C9515-7340-0F3C-49BD-160BCD68A372}"/>
              </a:ext>
            </a:extLst>
          </p:cNvPr>
          <p:cNvSpPr txBox="1">
            <a:spLocks/>
          </p:cNvSpPr>
          <p:nvPr/>
        </p:nvSpPr>
        <p:spPr>
          <a:xfrm>
            <a:off x="815414" y="428667"/>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endParaRPr kumimoji="1" lang="ja-JP" altLang="en-US" dirty="0">
              <a:latin typeface="游ゴシック" panose="020B0400000000000000" pitchFamily="50" charset="-128"/>
              <a:ea typeface="游ゴシック" panose="020B0400000000000000" pitchFamily="50" charset="-128"/>
            </a:endParaRPr>
          </a:p>
        </p:txBody>
      </p:sp>
      <p:grpSp>
        <p:nvGrpSpPr>
          <p:cNvPr id="4" name="グループ化 3">
            <a:extLst>
              <a:ext uri="{FF2B5EF4-FFF2-40B4-BE49-F238E27FC236}">
                <a16:creationId xmlns:a16="http://schemas.microsoft.com/office/drawing/2014/main" id="{8C5C853C-0C59-8D8A-FFDE-34CD69B27954}"/>
              </a:ext>
            </a:extLst>
          </p:cNvPr>
          <p:cNvGrpSpPr/>
          <p:nvPr/>
        </p:nvGrpSpPr>
        <p:grpSpPr>
          <a:xfrm>
            <a:off x="7079965" y="2576499"/>
            <a:ext cx="4512641" cy="606449"/>
            <a:chOff x="7382166" y="1106042"/>
            <a:chExt cx="4512641" cy="606449"/>
          </a:xfrm>
        </p:grpSpPr>
        <p:sp>
          <p:nvSpPr>
            <p:cNvPr id="5" name="タイトル 2">
              <a:extLst>
                <a:ext uri="{FF2B5EF4-FFF2-40B4-BE49-F238E27FC236}">
                  <a16:creationId xmlns:a16="http://schemas.microsoft.com/office/drawing/2014/main" id="{F7C197CF-0142-9E64-79E1-4862712239D1}"/>
                </a:ext>
              </a:extLst>
            </p:cNvPr>
            <p:cNvSpPr txBox="1">
              <a:spLocks/>
            </p:cNvSpPr>
            <p:nvPr/>
          </p:nvSpPr>
          <p:spPr>
            <a:xfrm>
              <a:off x="7382166" y="1111088"/>
              <a:ext cx="1789807" cy="601403"/>
            </a:xfrm>
            <a:prstGeom prst="rect">
              <a:avLst/>
            </a:prstGeom>
          </p:spPr>
          <p:txBody>
            <a:bodyPr vert="horz" lIns="60960" tIns="30480" rIns="60960" bIns="3048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2000" b="1" dirty="0">
                  <a:solidFill>
                    <a:sysClr val="windowText" lastClr="000000"/>
                  </a:solidFill>
                  <a:latin typeface="Yu Gothic UI" panose="020B0500000000000000" pitchFamily="50" charset="-128"/>
                  <a:ea typeface="Yu Gothic UI" panose="020B0500000000000000" pitchFamily="50" charset="-128"/>
                </a:rPr>
                <a:t>台湾</a:t>
              </a:r>
              <a:r>
                <a:rPr lang="en-US" altLang="ja-JP" sz="2000" b="1" dirty="0">
                  <a:solidFill>
                    <a:sysClr val="windowText" lastClr="000000"/>
                  </a:solidFill>
                  <a:latin typeface="Yu Gothic UI" panose="020B0500000000000000" pitchFamily="50" charset="-128"/>
                  <a:ea typeface="Yu Gothic UI" panose="020B0500000000000000" pitchFamily="50" charset="-128"/>
                </a:rPr>
                <a:t>: </a:t>
              </a:r>
              <a:r>
                <a:rPr lang="en-US" altLang="ja-JP" sz="4000" b="1" spc="-100" dirty="0">
                  <a:latin typeface="Bahnschrift SemiBold SemiConden" panose="020B0502040204020203" pitchFamily="34" charset="0"/>
                </a:rPr>
                <a:t>88</a:t>
              </a:r>
              <a:r>
                <a:rPr lang="ja-JP" altLang="en-US" sz="2000" b="1" dirty="0">
                  <a:solidFill>
                    <a:sysClr val="windowText" lastClr="000000"/>
                  </a:solidFill>
                  <a:latin typeface="Yu Gothic UI" panose="020B0500000000000000" pitchFamily="50" charset="-128"/>
                  <a:ea typeface="Yu Gothic UI" panose="020B0500000000000000" pitchFamily="50" charset="-128"/>
                </a:rPr>
                <a:t>人</a:t>
              </a:r>
              <a:endParaRPr lang="en-US" altLang="ja-JP" sz="24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6" name="タイトル 2">
              <a:extLst>
                <a:ext uri="{FF2B5EF4-FFF2-40B4-BE49-F238E27FC236}">
                  <a16:creationId xmlns:a16="http://schemas.microsoft.com/office/drawing/2014/main" id="{6E1F1476-2735-3DA2-E16F-AC8E4E412206}"/>
                </a:ext>
              </a:extLst>
            </p:cNvPr>
            <p:cNvSpPr txBox="1">
              <a:spLocks/>
            </p:cNvSpPr>
            <p:nvPr/>
          </p:nvSpPr>
          <p:spPr>
            <a:xfrm>
              <a:off x="8820286" y="1111088"/>
              <a:ext cx="1789807" cy="601403"/>
            </a:xfrm>
            <a:prstGeom prst="rect">
              <a:avLst/>
            </a:prstGeom>
          </p:spPr>
          <p:txBody>
            <a:bodyPr vert="horz" lIns="60960" tIns="30480" rIns="60960" bIns="3048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2000" b="1" dirty="0">
                  <a:solidFill>
                    <a:sysClr val="windowText" lastClr="000000"/>
                  </a:solidFill>
                  <a:latin typeface="Yu Gothic UI" panose="020B0500000000000000" pitchFamily="50" charset="-128"/>
                  <a:ea typeface="Yu Gothic UI" panose="020B0500000000000000" pitchFamily="50" charset="-128"/>
                </a:rPr>
                <a:t>中国</a:t>
              </a:r>
              <a:r>
                <a:rPr lang="en-US" altLang="ja-JP" sz="2000" b="1" dirty="0">
                  <a:solidFill>
                    <a:sysClr val="windowText" lastClr="000000"/>
                  </a:solidFill>
                  <a:latin typeface="Yu Gothic UI" panose="020B0500000000000000" pitchFamily="50" charset="-128"/>
                  <a:ea typeface="Yu Gothic UI" panose="020B0500000000000000" pitchFamily="50" charset="-128"/>
                </a:rPr>
                <a:t>: </a:t>
              </a:r>
              <a:r>
                <a:rPr lang="en-US" altLang="ja-JP" sz="4000" b="1" spc="-100" dirty="0">
                  <a:latin typeface="Bahnschrift SemiBold SemiConden" panose="020B0502040204020203" pitchFamily="34" charset="0"/>
                </a:rPr>
                <a:t>74</a:t>
              </a:r>
              <a:r>
                <a:rPr lang="ja-JP" altLang="en-US" sz="2000" b="1" dirty="0">
                  <a:solidFill>
                    <a:sysClr val="windowText" lastClr="000000"/>
                  </a:solidFill>
                  <a:latin typeface="Yu Gothic UI" panose="020B0500000000000000" pitchFamily="50" charset="-128"/>
                  <a:ea typeface="Yu Gothic UI" panose="020B0500000000000000" pitchFamily="50" charset="-128"/>
                </a:rPr>
                <a:t>人</a:t>
              </a:r>
              <a:endParaRPr lang="en-US" altLang="ja-JP" sz="24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7" name="タイトル 2">
              <a:extLst>
                <a:ext uri="{FF2B5EF4-FFF2-40B4-BE49-F238E27FC236}">
                  <a16:creationId xmlns:a16="http://schemas.microsoft.com/office/drawing/2014/main" id="{53C4651D-5D86-462A-FEDF-1D56C18C69B9}"/>
                </a:ext>
              </a:extLst>
            </p:cNvPr>
            <p:cNvSpPr txBox="1">
              <a:spLocks/>
            </p:cNvSpPr>
            <p:nvPr/>
          </p:nvSpPr>
          <p:spPr>
            <a:xfrm>
              <a:off x="10345989" y="1106042"/>
              <a:ext cx="1548818" cy="601403"/>
            </a:xfrm>
            <a:prstGeom prst="rect">
              <a:avLst/>
            </a:prstGeom>
          </p:spPr>
          <p:txBody>
            <a:bodyPr vert="horz" lIns="60960" tIns="30480" rIns="60960" bIns="3048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2000" b="1" dirty="0">
                  <a:solidFill>
                    <a:sysClr val="windowText" lastClr="000000"/>
                  </a:solidFill>
                  <a:latin typeface="Yu Gothic UI" panose="020B0500000000000000" pitchFamily="50" charset="-128"/>
                  <a:ea typeface="Yu Gothic UI" panose="020B0500000000000000" pitchFamily="50" charset="-128"/>
                </a:rPr>
                <a:t>韓国</a:t>
              </a:r>
              <a:r>
                <a:rPr lang="en-US" altLang="ja-JP" sz="2000" b="1" dirty="0">
                  <a:solidFill>
                    <a:sysClr val="windowText" lastClr="000000"/>
                  </a:solidFill>
                  <a:latin typeface="Yu Gothic UI" panose="020B0500000000000000" pitchFamily="50" charset="-128"/>
                  <a:ea typeface="Yu Gothic UI" panose="020B0500000000000000" pitchFamily="50" charset="-128"/>
                </a:rPr>
                <a:t>:</a:t>
              </a:r>
              <a:r>
                <a:rPr lang="ja-JP" altLang="en-US" sz="2000" b="1" dirty="0">
                  <a:solidFill>
                    <a:sysClr val="windowText" lastClr="000000"/>
                  </a:solidFill>
                  <a:latin typeface="Yu Gothic UI" panose="020B0500000000000000" pitchFamily="50" charset="-128"/>
                  <a:ea typeface="Yu Gothic UI" panose="020B0500000000000000" pitchFamily="50" charset="-128"/>
                </a:rPr>
                <a:t> </a:t>
              </a:r>
              <a:r>
                <a:rPr lang="en-US" altLang="ja-JP" sz="4000" b="1" spc="-100" dirty="0">
                  <a:latin typeface="Bahnschrift SemiBold SemiConden" panose="020B0502040204020203" pitchFamily="34" charset="0"/>
                </a:rPr>
                <a:t>73</a:t>
              </a:r>
              <a:r>
                <a:rPr lang="ja-JP" altLang="en-US" sz="2000" b="1" dirty="0">
                  <a:solidFill>
                    <a:sysClr val="windowText" lastClr="000000"/>
                  </a:solidFill>
                  <a:latin typeface="Yu Gothic UI" panose="020B0500000000000000" pitchFamily="50" charset="-128"/>
                  <a:ea typeface="Yu Gothic UI" panose="020B0500000000000000" pitchFamily="50" charset="-128"/>
                </a:rPr>
                <a:t>人</a:t>
              </a:r>
              <a:endParaRPr lang="en-US" altLang="ja-JP" sz="28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grpSp>
      <p:sp>
        <p:nvSpPr>
          <p:cNvPr id="8" name="タイトル 2">
            <a:extLst>
              <a:ext uri="{FF2B5EF4-FFF2-40B4-BE49-F238E27FC236}">
                <a16:creationId xmlns:a16="http://schemas.microsoft.com/office/drawing/2014/main" id="{DFCF86EF-12E1-D399-1D7C-F170A1100B84}"/>
              </a:ext>
            </a:extLst>
          </p:cNvPr>
          <p:cNvSpPr txBox="1">
            <a:spLocks/>
          </p:cNvSpPr>
          <p:nvPr/>
        </p:nvSpPr>
        <p:spPr>
          <a:xfrm>
            <a:off x="7896125" y="1912355"/>
            <a:ext cx="2880320" cy="443465"/>
          </a:xfrm>
          <a:prstGeom prst="rect">
            <a:avLst/>
          </a:prstGeom>
          <a:solidFill>
            <a:schemeClr val="accent6"/>
          </a:solidFill>
          <a:ln>
            <a:noFill/>
          </a:ln>
        </p:spPr>
        <p:txBody>
          <a:bodyPr vert="horz" lIns="60960" tIns="9600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2400" b="1" dirty="0">
                <a:solidFill>
                  <a:schemeClr val="bg1"/>
                </a:solidFill>
                <a:latin typeface="Yu Gothic UI" panose="020B0500000000000000" pitchFamily="50" charset="-128"/>
                <a:ea typeface="Yu Gothic UI" panose="020B0500000000000000" pitchFamily="50" charset="-128"/>
              </a:rPr>
              <a:t>出身国・地域 </a:t>
            </a:r>
            <a:r>
              <a:rPr lang="en-US" altLang="ja-JP" sz="2400" b="1" dirty="0">
                <a:solidFill>
                  <a:schemeClr val="bg1"/>
                </a:solidFill>
                <a:latin typeface="Yu Gothic UI" panose="020B0500000000000000" pitchFamily="50" charset="-128"/>
                <a:ea typeface="Yu Gothic UI" panose="020B0500000000000000" pitchFamily="50" charset="-128"/>
              </a:rPr>
              <a:t>TOP</a:t>
            </a:r>
            <a:r>
              <a:rPr lang="ja-JP" altLang="en-US" sz="2400" b="1" dirty="0">
                <a:solidFill>
                  <a:schemeClr val="bg1"/>
                </a:solidFill>
                <a:latin typeface="Yu Gothic UI" panose="020B0500000000000000" pitchFamily="50" charset="-128"/>
                <a:ea typeface="Yu Gothic UI" panose="020B0500000000000000" pitchFamily="50" charset="-128"/>
              </a:rPr>
              <a:t>３</a:t>
            </a:r>
            <a:endParaRPr lang="en-US" altLang="ja-JP" sz="4000" b="1" spc="-113" dirty="0">
              <a:ln>
                <a:solidFill>
                  <a:schemeClr val="tx1"/>
                </a:solidFill>
              </a:ln>
              <a:solidFill>
                <a:schemeClr val="bg1"/>
              </a:solidFill>
              <a:latin typeface="游ゴシック" panose="020B0400000000000000" pitchFamily="50" charset="-128"/>
              <a:ea typeface="游ゴシック" panose="020B0400000000000000" pitchFamily="50" charset="-128"/>
              <a:cs typeface="+mn-cs"/>
            </a:endParaRPr>
          </a:p>
        </p:txBody>
      </p:sp>
      <p:sp>
        <p:nvSpPr>
          <p:cNvPr id="43" name="タイトル 2">
            <a:extLst>
              <a:ext uri="{FF2B5EF4-FFF2-40B4-BE49-F238E27FC236}">
                <a16:creationId xmlns:a16="http://schemas.microsoft.com/office/drawing/2014/main" id="{5E8E3105-4801-1B1C-55AF-C183A59520BE}"/>
              </a:ext>
            </a:extLst>
          </p:cNvPr>
          <p:cNvSpPr txBox="1">
            <a:spLocks/>
          </p:cNvSpPr>
          <p:nvPr/>
        </p:nvSpPr>
        <p:spPr>
          <a:xfrm>
            <a:off x="4535682" y="1999748"/>
            <a:ext cx="2544283" cy="882351"/>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11500" b="1" spc="-100" dirty="0">
                <a:latin typeface="Bahnschrift SemiBold SemiConden" panose="020B0502040204020203" pitchFamily="34" charset="0"/>
              </a:rPr>
              <a:t>311</a:t>
            </a:r>
            <a:r>
              <a:rPr lang="ja-JP" altLang="en-US" sz="5400" b="1" spc="-100" dirty="0">
                <a:latin typeface="Bahnschrift SemiBold SemiConden" panose="020B0502040204020203" pitchFamily="34" charset="0"/>
              </a:rPr>
              <a:t>人</a:t>
            </a:r>
          </a:p>
        </p:txBody>
      </p:sp>
      <p:sp>
        <p:nvSpPr>
          <p:cNvPr id="44" name="正方形/長方形 43">
            <a:extLst>
              <a:ext uri="{FF2B5EF4-FFF2-40B4-BE49-F238E27FC236}">
                <a16:creationId xmlns:a16="http://schemas.microsoft.com/office/drawing/2014/main" id="{CF88958E-2D45-B73B-7444-3A9CE63979D7}"/>
              </a:ext>
            </a:extLst>
          </p:cNvPr>
          <p:cNvSpPr/>
          <p:nvPr/>
        </p:nvSpPr>
        <p:spPr>
          <a:xfrm rot="5400000">
            <a:off x="5680237" y="1970114"/>
            <a:ext cx="155540" cy="2232000"/>
          </a:xfrm>
          <a:prstGeom prst="rect">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400" b="1" dirty="0">
              <a:ln>
                <a:solidFill>
                  <a:schemeClr val="tx1"/>
                </a:solidFill>
              </a:ln>
              <a:solidFill>
                <a:srgbClr val="FFE737"/>
              </a:solidFill>
              <a:latin typeface="+mj-ea"/>
              <a:ea typeface="+mj-ea"/>
            </a:endParaRPr>
          </a:p>
        </p:txBody>
      </p:sp>
      <p:sp>
        <p:nvSpPr>
          <p:cNvPr id="47" name="タイトル 12">
            <a:extLst>
              <a:ext uri="{FF2B5EF4-FFF2-40B4-BE49-F238E27FC236}">
                <a16:creationId xmlns:a16="http://schemas.microsoft.com/office/drawing/2014/main" id="{9F405A56-BCBE-861C-F8BC-40BA4C0E0B24}"/>
              </a:ext>
            </a:extLst>
          </p:cNvPr>
          <p:cNvSpPr txBox="1">
            <a:spLocks/>
          </p:cNvSpPr>
          <p:nvPr/>
        </p:nvSpPr>
        <p:spPr>
          <a:xfrm>
            <a:off x="2327582" y="381000"/>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latin typeface="游ゴシック" panose="020B0400000000000000" pitchFamily="50" charset="-128"/>
                <a:ea typeface="游ゴシック" panose="020B0400000000000000" pitchFamily="50" charset="-128"/>
              </a:rPr>
              <a:t>学友からロータリー会員へ</a:t>
            </a:r>
          </a:p>
        </p:txBody>
      </p:sp>
      <p:sp>
        <p:nvSpPr>
          <p:cNvPr id="9" name="タイトル 2">
            <a:extLst>
              <a:ext uri="{FF2B5EF4-FFF2-40B4-BE49-F238E27FC236}">
                <a16:creationId xmlns:a16="http://schemas.microsoft.com/office/drawing/2014/main" id="{4B8702E6-6AFC-4481-7E5E-324BAAEE807C}"/>
              </a:ext>
            </a:extLst>
          </p:cNvPr>
          <p:cNvSpPr txBox="1">
            <a:spLocks/>
          </p:cNvSpPr>
          <p:nvPr/>
        </p:nvSpPr>
        <p:spPr>
          <a:xfrm>
            <a:off x="695400" y="1912355"/>
            <a:ext cx="3301425" cy="1251529"/>
          </a:xfrm>
          <a:prstGeom prst="rect">
            <a:avLst/>
          </a:prstGeom>
          <a:solidFill>
            <a:schemeClr val="accent6"/>
          </a:solidFill>
          <a:ln>
            <a:noFill/>
          </a:ln>
        </p:spPr>
        <p:txBody>
          <a:bodyPr vert="horz" lIns="60960" tIns="9600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1200"/>
              </a:spcBef>
            </a:pPr>
            <a:r>
              <a:rPr lang="ja-JP" altLang="en-US" sz="2800" b="1" dirty="0">
                <a:solidFill>
                  <a:schemeClr val="bg1"/>
                </a:solidFill>
                <a:latin typeface="Yu Gothic UI" panose="020B0500000000000000" pitchFamily="50" charset="-128"/>
                <a:ea typeface="Yu Gothic UI" panose="020B0500000000000000" pitchFamily="50" charset="-128"/>
              </a:rPr>
              <a:t>ロータリー会員になった</a:t>
            </a:r>
            <a:endParaRPr lang="en-US" altLang="ja-JP" sz="2800" b="1" dirty="0">
              <a:solidFill>
                <a:schemeClr val="bg1"/>
              </a:solidFill>
              <a:latin typeface="Yu Gothic UI" panose="020B0500000000000000" pitchFamily="50" charset="-128"/>
              <a:ea typeface="Yu Gothic UI" panose="020B0500000000000000" pitchFamily="50" charset="-128"/>
            </a:endParaRPr>
          </a:p>
          <a:p>
            <a:pPr>
              <a:lnSpc>
                <a:spcPct val="80000"/>
              </a:lnSpc>
              <a:spcBef>
                <a:spcPts val="1200"/>
              </a:spcBef>
            </a:pPr>
            <a:r>
              <a:rPr lang="ja-JP" altLang="en-US" sz="2800" b="1" dirty="0">
                <a:solidFill>
                  <a:schemeClr val="bg1"/>
                </a:solidFill>
                <a:latin typeface="Yu Gothic UI" panose="020B0500000000000000" pitchFamily="50" charset="-128"/>
                <a:ea typeface="Yu Gothic UI" panose="020B0500000000000000" pitchFamily="50" charset="-128"/>
              </a:rPr>
              <a:t>米山学友</a:t>
            </a:r>
          </a:p>
        </p:txBody>
      </p:sp>
      <p:sp>
        <p:nvSpPr>
          <p:cNvPr id="18" name="タイトル 2">
            <a:extLst>
              <a:ext uri="{FF2B5EF4-FFF2-40B4-BE49-F238E27FC236}">
                <a16:creationId xmlns:a16="http://schemas.microsoft.com/office/drawing/2014/main" id="{DCCBAAA2-1F5B-069E-932F-2624ACDFC774}"/>
              </a:ext>
            </a:extLst>
          </p:cNvPr>
          <p:cNvSpPr txBox="1">
            <a:spLocks/>
          </p:cNvSpPr>
          <p:nvPr/>
        </p:nvSpPr>
        <p:spPr>
          <a:xfrm>
            <a:off x="695400" y="3141493"/>
            <a:ext cx="3301425" cy="90000"/>
          </a:xfrm>
          <a:prstGeom prst="rect">
            <a:avLst/>
          </a:prstGeom>
          <a:solidFill>
            <a:srgbClr val="FFFFCC"/>
          </a:solidFill>
          <a:ln>
            <a:noFill/>
          </a:ln>
        </p:spPr>
        <p:txBody>
          <a:bodyPr vert="horz" lIns="60960" tIns="9600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1200"/>
              </a:spcBef>
            </a:pPr>
            <a:endParaRPr lang="ja-JP" altLang="en-US" sz="2400" b="1" dirty="0">
              <a:solidFill>
                <a:schemeClr val="bg1"/>
              </a:solidFill>
              <a:latin typeface="Yu Gothic UI" panose="020B0500000000000000" pitchFamily="50" charset="-128"/>
              <a:ea typeface="Yu Gothic UI" panose="020B0500000000000000" pitchFamily="50" charset="-128"/>
            </a:endParaRPr>
          </a:p>
        </p:txBody>
      </p:sp>
      <p:sp>
        <p:nvSpPr>
          <p:cNvPr id="10" name="四角形: 角を丸くする 9">
            <a:extLst>
              <a:ext uri="{FF2B5EF4-FFF2-40B4-BE49-F238E27FC236}">
                <a16:creationId xmlns:a16="http://schemas.microsoft.com/office/drawing/2014/main" id="{BEF975D1-F75E-6B09-99E3-5B7B57D472D9}"/>
              </a:ext>
            </a:extLst>
          </p:cNvPr>
          <p:cNvSpPr/>
          <p:nvPr/>
        </p:nvSpPr>
        <p:spPr>
          <a:xfrm>
            <a:off x="3529103" y="4153424"/>
            <a:ext cx="4028400" cy="2044577"/>
          </a:xfrm>
          <a:prstGeom prst="roundRect">
            <a:avLst>
              <a:gd name="adj" fmla="val 0"/>
            </a:avLst>
          </a:prstGeom>
          <a:solidFill>
            <a:srgbClr val="FAE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メガネをかけた女性&#10;&#10;AI 生成コンテンツは誤りを含む可能性があります。">
            <a:extLst>
              <a:ext uri="{FF2B5EF4-FFF2-40B4-BE49-F238E27FC236}">
                <a16:creationId xmlns:a16="http://schemas.microsoft.com/office/drawing/2014/main" id="{F9403904-0CB3-8D9D-C4C8-E604F59F932D}"/>
              </a:ext>
            </a:extLst>
          </p:cNvPr>
          <p:cNvPicPr>
            <a:picLocks/>
          </p:cNvPicPr>
          <p:nvPr/>
        </p:nvPicPr>
        <p:blipFill rotWithShape="1">
          <a:blip r:embed="rId3" cstate="print">
            <a:extLst>
              <a:ext uri="{BEBA8EAE-BF5A-486C-A8C5-ECC9F3942E4B}">
                <a14:imgProps xmlns:a14="http://schemas.microsoft.com/office/drawing/2010/main">
                  <a14:imgLayer r:embed="rId4">
                    <a14:imgEffect>
                      <a14:backgroundRemoval t="5800" b="97364" l="0" r="99767">
                        <a14:foregroundMark x1="233" y1="64323" x2="12354" y2="62742"/>
                        <a14:foregroundMark x1="18648" y1="60105" x2="12587" y2="61687"/>
                        <a14:foregroundMark x1="6760" y1="75395" x2="6760" y2="75395"/>
                        <a14:foregroundMark x1="5594" y1="78383" x2="4662" y2="92794"/>
                        <a14:foregroundMark x1="15851" y1="89455" x2="18415" y2="97364"/>
                        <a14:foregroundMark x1="69930" y1="79613" x2="74359" y2="88576"/>
                        <a14:foregroundMark x1="72960" y1="80844" x2="82051" y2="92794"/>
                        <a14:foregroundMark x1="93007" y1="71353" x2="95804" y2="95958"/>
                        <a14:foregroundMark x1="48485" y1="8084" x2="43590" y2="8084"/>
                        <a14:foregroundMark x1="28205" y1="12302" x2="31935" y2="10721"/>
                        <a14:foregroundMark x1="61305" y1="5800" x2="61305" y2="5800"/>
                        <a14:foregroundMark x1="67133" y1="7909" x2="67133" y2="7909"/>
                        <a14:foregroundMark x1="67366" y1="7733" x2="69464" y2="8963"/>
                        <a14:foregroundMark x1="75758" y1="15114" x2="76923" y2="16696"/>
                        <a14:foregroundMark x1="99767" y1="92091" x2="99767" y2="92619"/>
                        <a14:backgroundMark x1="11376" y1="60556" x2="233" y2="62214"/>
                      </a14:backgroundRemoval>
                    </a14:imgEffect>
                  </a14:imgLayer>
                </a14:imgProps>
              </a:ext>
              <a:ext uri="{28A0092B-C50C-407E-A947-70E740481C1C}">
                <a14:useLocalDpi xmlns:a14="http://schemas.microsoft.com/office/drawing/2010/main" val="0"/>
              </a:ext>
            </a:extLst>
          </a:blip>
          <a:srcRect t="-1503" b="11"/>
          <a:stretch>
            <a:fillRect/>
          </a:stretch>
        </p:blipFill>
        <p:spPr>
          <a:xfrm>
            <a:off x="5783951" y="3828726"/>
            <a:ext cx="1788213" cy="2407138"/>
          </a:xfrm>
          <a:prstGeom prst="rect">
            <a:avLst/>
          </a:prstGeom>
          <a:ln w="101600">
            <a:noFill/>
          </a:ln>
        </p:spPr>
      </p:pic>
      <p:sp>
        <p:nvSpPr>
          <p:cNvPr id="12" name="タイトル 2">
            <a:extLst>
              <a:ext uri="{FF2B5EF4-FFF2-40B4-BE49-F238E27FC236}">
                <a16:creationId xmlns:a16="http://schemas.microsoft.com/office/drawing/2014/main" id="{DD6C1B89-3C7D-C72F-45CA-005EEE74031F}"/>
              </a:ext>
            </a:extLst>
          </p:cNvPr>
          <p:cNvSpPr txBox="1">
            <a:spLocks/>
          </p:cNvSpPr>
          <p:nvPr/>
        </p:nvSpPr>
        <p:spPr>
          <a:xfrm>
            <a:off x="3514443" y="4428794"/>
            <a:ext cx="2577572" cy="792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0"/>
              </a:spcBef>
              <a:spcAft>
                <a:spcPts val="1200"/>
              </a:spcAft>
            </a:pPr>
            <a:r>
              <a:rPr lang="ja-JP" altLang="en-US" sz="2400" spc="200" dirty="0">
                <a:ln>
                  <a:solidFill>
                    <a:schemeClr val="tx1"/>
                  </a:solidFill>
                </a:ln>
                <a:latin typeface="游ゴシック Medium" panose="020B0500000000000000" pitchFamily="50" charset="-128"/>
                <a:ea typeface="游ゴシック Medium" panose="020B0500000000000000" pitchFamily="50" charset="-128"/>
                <a:cs typeface="+mn-cs"/>
              </a:rPr>
              <a:t>朴貞子</a:t>
            </a:r>
            <a:r>
              <a:rPr lang="ja-JP" altLang="en-US" sz="2000" dirty="0">
                <a:ln>
                  <a:solidFill>
                    <a:schemeClr val="tx1"/>
                  </a:solidFill>
                </a:ln>
                <a:latin typeface="游ゴシック Medium" panose="020B0500000000000000" pitchFamily="50" charset="-128"/>
                <a:ea typeface="游ゴシック Medium" panose="020B0500000000000000" pitchFamily="50" charset="-128"/>
                <a:cs typeface="+mn-cs"/>
              </a:rPr>
              <a:t>さん</a:t>
            </a:r>
            <a:endParaRPr lang="en-US" altLang="ja-JP" sz="2400" dirty="0">
              <a:ln>
                <a:solidFill>
                  <a:schemeClr val="tx1"/>
                </a:solidFill>
              </a:ln>
              <a:latin typeface="游ゴシック Medium" panose="020B0500000000000000" pitchFamily="50" charset="-128"/>
              <a:ea typeface="游ゴシック Medium" panose="020B0500000000000000" pitchFamily="50" charset="-128"/>
              <a:cs typeface="+mn-cs"/>
            </a:endParaRPr>
          </a:p>
          <a:p>
            <a:pPr>
              <a:spcBef>
                <a:spcPts val="0"/>
              </a:spcBef>
            </a:pPr>
            <a:r>
              <a:rPr lang="ja-JP" altLang="en-US" sz="2400" dirty="0">
                <a:ln>
                  <a:solidFill>
                    <a:schemeClr val="tx1"/>
                  </a:solidFill>
                </a:ln>
                <a:latin typeface="游ゴシック Medium" panose="020B0500000000000000" pitchFamily="50" charset="-128"/>
                <a:ea typeface="游ゴシック Medium" panose="020B0500000000000000" pitchFamily="50" charset="-128"/>
                <a:cs typeface="+mn-cs"/>
              </a:rPr>
              <a:t>東京友愛</a:t>
            </a:r>
            <a:r>
              <a:rPr lang="en-US" altLang="ja-JP" sz="2400" dirty="0">
                <a:ln>
                  <a:solidFill>
                    <a:schemeClr val="tx1"/>
                  </a:solidFill>
                </a:ln>
                <a:latin typeface="游ゴシック Medium" panose="020B0500000000000000" pitchFamily="50" charset="-128"/>
                <a:ea typeface="游ゴシック Medium" panose="020B0500000000000000" pitchFamily="50" charset="-128"/>
                <a:cs typeface="+mn-cs"/>
              </a:rPr>
              <a:t>RC</a:t>
            </a:r>
            <a:r>
              <a:rPr lang="ja-JP" altLang="en-US" sz="2400" dirty="0">
                <a:ln>
                  <a:solidFill>
                    <a:schemeClr val="tx1"/>
                  </a:solidFill>
                </a:ln>
                <a:latin typeface="游ゴシック Medium" panose="020B0500000000000000" pitchFamily="50" charset="-128"/>
                <a:ea typeface="游ゴシック Medium" panose="020B0500000000000000" pitchFamily="50" charset="-128"/>
                <a:cs typeface="+mn-cs"/>
              </a:rPr>
              <a:t>会長</a:t>
            </a:r>
            <a:endParaRPr lang="en-US" altLang="ja-JP" dirty="0">
              <a:ln>
                <a:solidFill>
                  <a:schemeClr val="tx1"/>
                </a:solidFill>
              </a:ln>
              <a:latin typeface="游ゴシック Medium" panose="020B0500000000000000" pitchFamily="50" charset="-128"/>
              <a:ea typeface="游ゴシック Medium" panose="020B0500000000000000" pitchFamily="50" charset="-128"/>
              <a:cs typeface="+mn-cs"/>
            </a:endParaRPr>
          </a:p>
        </p:txBody>
      </p:sp>
      <p:sp useBgFill="1">
        <p:nvSpPr>
          <p:cNvPr id="16" name="タイトル 2">
            <a:extLst>
              <a:ext uri="{FF2B5EF4-FFF2-40B4-BE49-F238E27FC236}">
                <a16:creationId xmlns:a16="http://schemas.microsoft.com/office/drawing/2014/main" id="{0A42C681-206F-3115-2E0D-BAC14F8F939F}"/>
              </a:ext>
            </a:extLst>
          </p:cNvPr>
          <p:cNvSpPr txBox="1">
            <a:spLocks/>
          </p:cNvSpPr>
          <p:nvPr/>
        </p:nvSpPr>
        <p:spPr>
          <a:xfrm>
            <a:off x="3823745" y="5468623"/>
            <a:ext cx="1788213" cy="498873"/>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en-US" altLang="ja-JP" sz="20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2750</a:t>
            </a:r>
            <a:r>
              <a:rPr lang="ja-JP" altLang="en-US" sz="20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地区</a:t>
            </a:r>
            <a:endParaRPr lang="en-US" altLang="ja-JP" sz="400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19" name="四角形: 角を丸くする 18">
            <a:extLst>
              <a:ext uri="{FF2B5EF4-FFF2-40B4-BE49-F238E27FC236}">
                <a16:creationId xmlns:a16="http://schemas.microsoft.com/office/drawing/2014/main" id="{2251559B-F75F-ED98-90AD-FB6CB884BE7A}"/>
              </a:ext>
            </a:extLst>
          </p:cNvPr>
          <p:cNvSpPr/>
          <p:nvPr/>
        </p:nvSpPr>
        <p:spPr>
          <a:xfrm>
            <a:off x="7744157" y="4174932"/>
            <a:ext cx="4027844" cy="2044577"/>
          </a:xfrm>
          <a:prstGeom prst="roundRect">
            <a:avLst>
              <a:gd name="adj" fmla="val 0"/>
            </a:avLst>
          </a:prstGeom>
          <a:solidFill>
            <a:srgbClr val="FAE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2">
            <a:extLst>
              <a:ext uri="{FF2B5EF4-FFF2-40B4-BE49-F238E27FC236}">
                <a16:creationId xmlns:a16="http://schemas.microsoft.com/office/drawing/2014/main" id="{7622268B-4DBC-989A-CAEE-076AF2FB825B}"/>
              </a:ext>
            </a:extLst>
          </p:cNvPr>
          <p:cNvSpPr txBox="1">
            <a:spLocks/>
          </p:cNvSpPr>
          <p:nvPr/>
        </p:nvSpPr>
        <p:spPr>
          <a:xfrm>
            <a:off x="7744157" y="4428794"/>
            <a:ext cx="2435291" cy="792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0"/>
              </a:spcBef>
              <a:spcAft>
                <a:spcPts val="1200"/>
              </a:spcAft>
            </a:pPr>
            <a:r>
              <a:rPr lang="ja-JP" altLang="en-US" sz="2400" spc="2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徐佳鋭</a:t>
            </a:r>
            <a:r>
              <a:rPr lang="ja-JP" altLang="en-US" sz="20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さん</a:t>
            </a:r>
            <a:endParaRPr lang="en-US" altLang="ja-JP" sz="20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endParaRPr>
          </a:p>
          <a:p>
            <a:pPr>
              <a:spcBef>
                <a:spcPts val="600"/>
              </a:spcBef>
            </a:pP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茨城</a:t>
            </a:r>
            <a:r>
              <a:rPr lang="en-US" altLang="ja-JP"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ERC</a:t>
            </a:r>
            <a:r>
              <a:rPr lang="ja-JP" altLang="en-US" sz="2400" dirty="0">
                <a:ln>
                  <a:solidFill>
                    <a:schemeClr val="tx1"/>
                  </a:solidFill>
                </a:ln>
                <a:solidFill>
                  <a:sysClr val="windowText" lastClr="000000"/>
                </a:solidFill>
                <a:latin typeface="游ゴシック Medium" panose="020B0500000000000000" pitchFamily="50" charset="-128"/>
                <a:ea typeface="游ゴシック Medium" panose="020B0500000000000000" pitchFamily="50" charset="-128"/>
                <a:cs typeface="+mn-cs"/>
              </a:rPr>
              <a:t>会長</a:t>
            </a:r>
            <a:endParaRPr lang="en-US" altLang="ja-JP" dirty="0">
              <a:ln>
                <a:solidFill>
                  <a:schemeClr val="tx1"/>
                </a:solidFill>
              </a:ln>
              <a:solidFill>
                <a:srgbClr val="81C343"/>
              </a:solidFill>
              <a:latin typeface="游ゴシック Medium" panose="020B0500000000000000" pitchFamily="50" charset="-128"/>
              <a:ea typeface="游ゴシック Medium" panose="020B0500000000000000" pitchFamily="50" charset="-128"/>
              <a:cs typeface="+mn-cs"/>
            </a:endParaRPr>
          </a:p>
        </p:txBody>
      </p:sp>
      <p:pic>
        <p:nvPicPr>
          <p:cNvPr id="2050" name="Picture 2">
            <a:extLst>
              <a:ext uri="{FF2B5EF4-FFF2-40B4-BE49-F238E27FC236}">
                <a16:creationId xmlns:a16="http://schemas.microsoft.com/office/drawing/2014/main" id="{34BE0706-FF5F-7F16-3102-C836DC22938B}"/>
              </a:ext>
            </a:extLst>
          </p:cNvPr>
          <p:cNvPicPr>
            <a:picLocks noChangeArrowheads="1"/>
          </p:cNvPicPr>
          <p:nvPr/>
        </p:nvPicPr>
        <p:blipFill rotWithShape="1">
          <a:blip r:embed="rId5">
            <a:extLst>
              <a:ext uri="{BEBA8EAE-BF5A-486C-A8C5-ECC9F3942E4B}">
                <a14:imgProps xmlns:a14="http://schemas.microsoft.com/office/drawing/2010/main">
                  <a14:imgLayer r:embed="rId6">
                    <a14:imgEffect>
                      <a14:backgroundRemoval t="8125" b="99375" l="0" r="99375">
                        <a14:foregroundMark x1="21250" y1="81250" x2="21250" y2="81250"/>
                        <a14:foregroundMark x1="34375" y1="70000" x2="8125" y2="83750"/>
                        <a14:foregroundMark x1="8125" y1="83750" x2="625" y2="93750"/>
                        <a14:foregroundMark x1="0" y1="96875" x2="54375" y2="99375"/>
                        <a14:foregroundMark x1="38750" y1="90625" x2="84375" y2="93125"/>
                        <a14:foregroundMark x1="95000" y1="83750" x2="99375" y2="94375"/>
                        <a14:foregroundMark x1="63125" y1="73125" x2="52500" y2="83125"/>
                        <a14:foregroundMark x1="38125" y1="73125" x2="46250" y2="81875"/>
                        <a14:foregroundMark x1="42500" y1="8750" x2="54375" y2="8125"/>
                      </a14:backgroundRemoval>
                    </a14:imgEffect>
                  </a14:imgLayer>
                </a14:imgProps>
              </a:ext>
              <a:ext uri="{28A0092B-C50C-407E-A947-70E740481C1C}">
                <a14:useLocalDpi xmlns:a14="http://schemas.microsoft.com/office/drawing/2010/main" val="0"/>
              </a:ext>
            </a:extLst>
          </a:blip>
          <a:srcRect l="11422" r="8781"/>
          <a:stretch>
            <a:fillRect/>
          </a:stretch>
        </p:blipFill>
        <p:spPr bwMode="auto">
          <a:xfrm>
            <a:off x="9926851" y="3825044"/>
            <a:ext cx="1845150" cy="2394465"/>
          </a:xfrm>
          <a:prstGeom prst="rect">
            <a:avLst/>
          </a:prstGeom>
          <a:ln w="101600">
            <a:noFill/>
          </a:ln>
          <a:extLst>
            <a:ext uri="{909E8E84-426E-40DD-AFC4-6F175D3DCCD1}">
              <a14:hiddenFill xmlns:a14="http://schemas.microsoft.com/office/drawing/2010/main">
                <a:solidFill>
                  <a:srgbClr val="FFFFFF"/>
                </a:solidFill>
              </a14:hiddenFill>
            </a:ext>
          </a:extLst>
        </p:spPr>
      </p:pic>
      <p:sp useBgFill="1">
        <p:nvSpPr>
          <p:cNvPr id="17" name="タイトル 2">
            <a:extLst>
              <a:ext uri="{FF2B5EF4-FFF2-40B4-BE49-F238E27FC236}">
                <a16:creationId xmlns:a16="http://schemas.microsoft.com/office/drawing/2014/main" id="{679BD014-BB17-F147-6241-C382308A24A3}"/>
              </a:ext>
            </a:extLst>
          </p:cNvPr>
          <p:cNvSpPr txBox="1">
            <a:spLocks/>
          </p:cNvSpPr>
          <p:nvPr/>
        </p:nvSpPr>
        <p:spPr>
          <a:xfrm>
            <a:off x="7966644" y="5468623"/>
            <a:ext cx="1788213" cy="500400"/>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en-US" altLang="ja-JP" sz="20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2820</a:t>
            </a:r>
            <a:r>
              <a:rPr lang="ja-JP" altLang="en-US" sz="20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地区</a:t>
            </a:r>
            <a:endParaRPr lang="en-US" altLang="ja-JP" sz="400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15" name="吹き出し: 角を丸めた四角形 48">
            <a:extLst>
              <a:ext uri="{FF2B5EF4-FFF2-40B4-BE49-F238E27FC236}">
                <a16:creationId xmlns:a16="http://schemas.microsoft.com/office/drawing/2014/main" id="{9D31DA7E-0629-AEF3-4AAD-AF8E08B40D8D}"/>
              </a:ext>
            </a:extLst>
          </p:cNvPr>
          <p:cNvSpPr/>
          <p:nvPr/>
        </p:nvSpPr>
        <p:spPr>
          <a:xfrm>
            <a:off x="322457" y="4084333"/>
            <a:ext cx="3380190" cy="653906"/>
          </a:xfrm>
          <a:custGeom>
            <a:avLst/>
            <a:gdLst>
              <a:gd name="connsiteX0" fmla="*/ 0 w 3411966"/>
              <a:gd name="connsiteY0" fmla="*/ 220592 h 1323526"/>
              <a:gd name="connsiteX1" fmla="*/ 220592 w 3411966"/>
              <a:gd name="connsiteY1" fmla="*/ 0 h 1323526"/>
              <a:gd name="connsiteX2" fmla="*/ 1990314 w 3411966"/>
              <a:gd name="connsiteY2" fmla="*/ 0 h 1323526"/>
              <a:gd name="connsiteX3" fmla="*/ 1990314 w 3411966"/>
              <a:gd name="connsiteY3" fmla="*/ 0 h 1323526"/>
              <a:gd name="connsiteX4" fmla="*/ 2843305 w 3411966"/>
              <a:gd name="connsiteY4" fmla="*/ 0 h 1323526"/>
              <a:gd name="connsiteX5" fmla="*/ 3191374 w 3411966"/>
              <a:gd name="connsiteY5" fmla="*/ 0 h 1323526"/>
              <a:gd name="connsiteX6" fmla="*/ 3411966 w 3411966"/>
              <a:gd name="connsiteY6" fmla="*/ 220592 h 1323526"/>
              <a:gd name="connsiteX7" fmla="*/ 3411966 w 3411966"/>
              <a:gd name="connsiteY7" fmla="*/ 772057 h 1323526"/>
              <a:gd name="connsiteX8" fmla="*/ 3411966 w 3411966"/>
              <a:gd name="connsiteY8" fmla="*/ 772057 h 1323526"/>
              <a:gd name="connsiteX9" fmla="*/ 3411966 w 3411966"/>
              <a:gd name="connsiteY9" fmla="*/ 1102938 h 1323526"/>
              <a:gd name="connsiteX10" fmla="*/ 3411966 w 3411966"/>
              <a:gd name="connsiteY10" fmla="*/ 1102934 h 1323526"/>
              <a:gd name="connsiteX11" fmla="*/ 3191374 w 3411966"/>
              <a:gd name="connsiteY11" fmla="*/ 1323526 h 1323526"/>
              <a:gd name="connsiteX12" fmla="*/ 2843305 w 3411966"/>
              <a:gd name="connsiteY12" fmla="*/ 1323526 h 1323526"/>
              <a:gd name="connsiteX13" fmla="*/ 3430425 w 3411966"/>
              <a:gd name="connsiteY13" fmla="*/ 1602671 h 1323526"/>
              <a:gd name="connsiteX14" fmla="*/ 1990314 w 3411966"/>
              <a:gd name="connsiteY14" fmla="*/ 1323526 h 1323526"/>
              <a:gd name="connsiteX15" fmla="*/ 220592 w 3411966"/>
              <a:gd name="connsiteY15" fmla="*/ 1323526 h 1323526"/>
              <a:gd name="connsiteX16" fmla="*/ 0 w 3411966"/>
              <a:gd name="connsiteY16" fmla="*/ 1102934 h 1323526"/>
              <a:gd name="connsiteX17" fmla="*/ 0 w 3411966"/>
              <a:gd name="connsiteY17" fmla="*/ 1102938 h 1323526"/>
              <a:gd name="connsiteX18" fmla="*/ 0 w 3411966"/>
              <a:gd name="connsiteY18" fmla="*/ 772057 h 1323526"/>
              <a:gd name="connsiteX19" fmla="*/ 0 w 3411966"/>
              <a:gd name="connsiteY19" fmla="*/ 772057 h 1323526"/>
              <a:gd name="connsiteX20" fmla="*/ 0 w 3411966"/>
              <a:gd name="connsiteY20" fmla="*/ 220592 h 1323526"/>
              <a:gd name="connsiteX0" fmla="*/ 0 w 3430425"/>
              <a:gd name="connsiteY0" fmla="*/ 220592 h 1602671"/>
              <a:gd name="connsiteX1" fmla="*/ 220592 w 3430425"/>
              <a:gd name="connsiteY1" fmla="*/ 0 h 1602671"/>
              <a:gd name="connsiteX2" fmla="*/ 1990314 w 3430425"/>
              <a:gd name="connsiteY2" fmla="*/ 0 h 1602671"/>
              <a:gd name="connsiteX3" fmla="*/ 1990314 w 3430425"/>
              <a:gd name="connsiteY3" fmla="*/ 0 h 1602671"/>
              <a:gd name="connsiteX4" fmla="*/ 2843305 w 3430425"/>
              <a:gd name="connsiteY4" fmla="*/ 0 h 1602671"/>
              <a:gd name="connsiteX5" fmla="*/ 3191374 w 3430425"/>
              <a:gd name="connsiteY5" fmla="*/ 0 h 1602671"/>
              <a:gd name="connsiteX6" fmla="*/ 3411966 w 3430425"/>
              <a:gd name="connsiteY6" fmla="*/ 220592 h 1602671"/>
              <a:gd name="connsiteX7" fmla="*/ 3411966 w 3430425"/>
              <a:gd name="connsiteY7" fmla="*/ 772057 h 1602671"/>
              <a:gd name="connsiteX8" fmla="*/ 3411966 w 3430425"/>
              <a:gd name="connsiteY8" fmla="*/ 772057 h 1602671"/>
              <a:gd name="connsiteX9" fmla="*/ 3411966 w 3430425"/>
              <a:gd name="connsiteY9" fmla="*/ 1102938 h 1602671"/>
              <a:gd name="connsiteX10" fmla="*/ 3411966 w 3430425"/>
              <a:gd name="connsiteY10" fmla="*/ 1102934 h 1602671"/>
              <a:gd name="connsiteX11" fmla="*/ 3191374 w 3430425"/>
              <a:gd name="connsiteY11" fmla="*/ 1323526 h 1602671"/>
              <a:gd name="connsiteX12" fmla="*/ 2843305 w 3430425"/>
              <a:gd name="connsiteY12" fmla="*/ 1323526 h 1602671"/>
              <a:gd name="connsiteX13" fmla="*/ 3430425 w 3430425"/>
              <a:gd name="connsiteY13" fmla="*/ 1602671 h 1602671"/>
              <a:gd name="connsiteX14" fmla="*/ 1990314 w 3430425"/>
              <a:gd name="connsiteY14" fmla="*/ 1323526 h 1602671"/>
              <a:gd name="connsiteX15" fmla="*/ 220592 w 3430425"/>
              <a:gd name="connsiteY15" fmla="*/ 1323526 h 1602671"/>
              <a:gd name="connsiteX16" fmla="*/ 0 w 3430425"/>
              <a:gd name="connsiteY16" fmla="*/ 1102934 h 1602671"/>
              <a:gd name="connsiteX17" fmla="*/ 0 w 3430425"/>
              <a:gd name="connsiteY17" fmla="*/ 1102938 h 1602671"/>
              <a:gd name="connsiteX18" fmla="*/ 0 w 3430425"/>
              <a:gd name="connsiteY18" fmla="*/ 772057 h 1602671"/>
              <a:gd name="connsiteX19" fmla="*/ 0 w 3430425"/>
              <a:gd name="connsiteY19" fmla="*/ 772057 h 1602671"/>
              <a:gd name="connsiteX20" fmla="*/ 0 w 3430425"/>
              <a:gd name="connsiteY20" fmla="*/ 220592 h 1602671"/>
              <a:gd name="connsiteX0" fmla="*/ 0 w 3430425"/>
              <a:gd name="connsiteY0" fmla="*/ 220592 h 1602671"/>
              <a:gd name="connsiteX1" fmla="*/ 220592 w 3430425"/>
              <a:gd name="connsiteY1" fmla="*/ 0 h 1602671"/>
              <a:gd name="connsiteX2" fmla="*/ 1990314 w 3430425"/>
              <a:gd name="connsiteY2" fmla="*/ 0 h 1602671"/>
              <a:gd name="connsiteX3" fmla="*/ 2843305 w 3430425"/>
              <a:gd name="connsiteY3" fmla="*/ 0 h 1602671"/>
              <a:gd name="connsiteX4" fmla="*/ 3191374 w 3430425"/>
              <a:gd name="connsiteY4" fmla="*/ 0 h 1602671"/>
              <a:gd name="connsiteX5" fmla="*/ 3411966 w 3430425"/>
              <a:gd name="connsiteY5" fmla="*/ 220592 h 1602671"/>
              <a:gd name="connsiteX6" fmla="*/ 3411966 w 3430425"/>
              <a:gd name="connsiteY6" fmla="*/ 772057 h 1602671"/>
              <a:gd name="connsiteX7" fmla="*/ 3411966 w 3430425"/>
              <a:gd name="connsiteY7" fmla="*/ 772057 h 1602671"/>
              <a:gd name="connsiteX8" fmla="*/ 3411966 w 3430425"/>
              <a:gd name="connsiteY8" fmla="*/ 1102938 h 1602671"/>
              <a:gd name="connsiteX9" fmla="*/ 3411966 w 3430425"/>
              <a:gd name="connsiteY9" fmla="*/ 1102934 h 1602671"/>
              <a:gd name="connsiteX10" fmla="*/ 3191374 w 3430425"/>
              <a:gd name="connsiteY10" fmla="*/ 1323526 h 1602671"/>
              <a:gd name="connsiteX11" fmla="*/ 2843305 w 3430425"/>
              <a:gd name="connsiteY11" fmla="*/ 1323526 h 1602671"/>
              <a:gd name="connsiteX12" fmla="*/ 3430425 w 3430425"/>
              <a:gd name="connsiteY12" fmla="*/ 1602671 h 1602671"/>
              <a:gd name="connsiteX13" fmla="*/ 1990314 w 3430425"/>
              <a:gd name="connsiteY13" fmla="*/ 1323526 h 1602671"/>
              <a:gd name="connsiteX14" fmla="*/ 220592 w 3430425"/>
              <a:gd name="connsiteY14" fmla="*/ 1323526 h 1602671"/>
              <a:gd name="connsiteX15" fmla="*/ 0 w 3430425"/>
              <a:gd name="connsiteY15" fmla="*/ 1102934 h 1602671"/>
              <a:gd name="connsiteX16" fmla="*/ 0 w 3430425"/>
              <a:gd name="connsiteY16" fmla="*/ 1102938 h 1602671"/>
              <a:gd name="connsiteX17" fmla="*/ 0 w 3430425"/>
              <a:gd name="connsiteY17" fmla="*/ 772057 h 1602671"/>
              <a:gd name="connsiteX18" fmla="*/ 0 w 3430425"/>
              <a:gd name="connsiteY18" fmla="*/ 772057 h 1602671"/>
              <a:gd name="connsiteX19" fmla="*/ 0 w 3430425"/>
              <a:gd name="connsiteY19" fmla="*/ 220592 h 1602671"/>
              <a:gd name="connsiteX0" fmla="*/ 0 w 3430425"/>
              <a:gd name="connsiteY0" fmla="*/ 220592 h 1602671"/>
              <a:gd name="connsiteX1" fmla="*/ 220592 w 3430425"/>
              <a:gd name="connsiteY1" fmla="*/ 0 h 1602671"/>
              <a:gd name="connsiteX2" fmla="*/ 1990314 w 3430425"/>
              <a:gd name="connsiteY2" fmla="*/ 0 h 1602671"/>
              <a:gd name="connsiteX3" fmla="*/ 3191374 w 3430425"/>
              <a:gd name="connsiteY3" fmla="*/ 0 h 1602671"/>
              <a:gd name="connsiteX4" fmla="*/ 3411966 w 3430425"/>
              <a:gd name="connsiteY4" fmla="*/ 220592 h 1602671"/>
              <a:gd name="connsiteX5" fmla="*/ 3411966 w 3430425"/>
              <a:gd name="connsiteY5" fmla="*/ 772057 h 1602671"/>
              <a:gd name="connsiteX6" fmla="*/ 3411966 w 3430425"/>
              <a:gd name="connsiteY6" fmla="*/ 772057 h 1602671"/>
              <a:gd name="connsiteX7" fmla="*/ 3411966 w 3430425"/>
              <a:gd name="connsiteY7" fmla="*/ 1102938 h 1602671"/>
              <a:gd name="connsiteX8" fmla="*/ 3411966 w 3430425"/>
              <a:gd name="connsiteY8" fmla="*/ 1102934 h 1602671"/>
              <a:gd name="connsiteX9" fmla="*/ 3191374 w 3430425"/>
              <a:gd name="connsiteY9" fmla="*/ 1323526 h 1602671"/>
              <a:gd name="connsiteX10" fmla="*/ 2843305 w 3430425"/>
              <a:gd name="connsiteY10" fmla="*/ 1323526 h 1602671"/>
              <a:gd name="connsiteX11" fmla="*/ 3430425 w 3430425"/>
              <a:gd name="connsiteY11" fmla="*/ 1602671 h 1602671"/>
              <a:gd name="connsiteX12" fmla="*/ 1990314 w 3430425"/>
              <a:gd name="connsiteY12" fmla="*/ 1323526 h 1602671"/>
              <a:gd name="connsiteX13" fmla="*/ 220592 w 3430425"/>
              <a:gd name="connsiteY13" fmla="*/ 1323526 h 1602671"/>
              <a:gd name="connsiteX14" fmla="*/ 0 w 3430425"/>
              <a:gd name="connsiteY14" fmla="*/ 1102934 h 1602671"/>
              <a:gd name="connsiteX15" fmla="*/ 0 w 3430425"/>
              <a:gd name="connsiteY15" fmla="*/ 1102938 h 1602671"/>
              <a:gd name="connsiteX16" fmla="*/ 0 w 3430425"/>
              <a:gd name="connsiteY16" fmla="*/ 772057 h 1602671"/>
              <a:gd name="connsiteX17" fmla="*/ 0 w 3430425"/>
              <a:gd name="connsiteY17" fmla="*/ 772057 h 1602671"/>
              <a:gd name="connsiteX18" fmla="*/ 0 w 3430425"/>
              <a:gd name="connsiteY18" fmla="*/ 220592 h 1602671"/>
              <a:gd name="connsiteX0" fmla="*/ 0 w 3430425"/>
              <a:gd name="connsiteY0" fmla="*/ 220592 h 1602671"/>
              <a:gd name="connsiteX1" fmla="*/ 220592 w 3430425"/>
              <a:gd name="connsiteY1" fmla="*/ 0 h 1602671"/>
              <a:gd name="connsiteX2" fmla="*/ 1990314 w 3430425"/>
              <a:gd name="connsiteY2" fmla="*/ 0 h 1602671"/>
              <a:gd name="connsiteX3" fmla="*/ 3411966 w 3430425"/>
              <a:gd name="connsiteY3" fmla="*/ 220592 h 1602671"/>
              <a:gd name="connsiteX4" fmla="*/ 3411966 w 3430425"/>
              <a:gd name="connsiteY4" fmla="*/ 772057 h 1602671"/>
              <a:gd name="connsiteX5" fmla="*/ 3411966 w 3430425"/>
              <a:gd name="connsiteY5" fmla="*/ 772057 h 1602671"/>
              <a:gd name="connsiteX6" fmla="*/ 3411966 w 3430425"/>
              <a:gd name="connsiteY6" fmla="*/ 1102938 h 1602671"/>
              <a:gd name="connsiteX7" fmla="*/ 3411966 w 3430425"/>
              <a:gd name="connsiteY7" fmla="*/ 1102934 h 1602671"/>
              <a:gd name="connsiteX8" fmla="*/ 3191374 w 3430425"/>
              <a:gd name="connsiteY8" fmla="*/ 1323526 h 1602671"/>
              <a:gd name="connsiteX9" fmla="*/ 2843305 w 3430425"/>
              <a:gd name="connsiteY9" fmla="*/ 1323526 h 1602671"/>
              <a:gd name="connsiteX10" fmla="*/ 3430425 w 3430425"/>
              <a:gd name="connsiteY10" fmla="*/ 1602671 h 1602671"/>
              <a:gd name="connsiteX11" fmla="*/ 1990314 w 3430425"/>
              <a:gd name="connsiteY11" fmla="*/ 1323526 h 1602671"/>
              <a:gd name="connsiteX12" fmla="*/ 220592 w 3430425"/>
              <a:gd name="connsiteY12" fmla="*/ 1323526 h 1602671"/>
              <a:gd name="connsiteX13" fmla="*/ 0 w 3430425"/>
              <a:gd name="connsiteY13" fmla="*/ 1102934 h 1602671"/>
              <a:gd name="connsiteX14" fmla="*/ 0 w 3430425"/>
              <a:gd name="connsiteY14" fmla="*/ 1102938 h 1602671"/>
              <a:gd name="connsiteX15" fmla="*/ 0 w 3430425"/>
              <a:gd name="connsiteY15" fmla="*/ 772057 h 1602671"/>
              <a:gd name="connsiteX16" fmla="*/ 0 w 3430425"/>
              <a:gd name="connsiteY16" fmla="*/ 772057 h 1602671"/>
              <a:gd name="connsiteX17" fmla="*/ 0 w 3430425"/>
              <a:gd name="connsiteY17" fmla="*/ 220592 h 1602671"/>
              <a:gd name="connsiteX0" fmla="*/ 0 w 3430425"/>
              <a:gd name="connsiteY0" fmla="*/ 220592 h 1602671"/>
              <a:gd name="connsiteX1" fmla="*/ 220592 w 3430425"/>
              <a:gd name="connsiteY1" fmla="*/ 0 h 1602671"/>
              <a:gd name="connsiteX2" fmla="*/ 3411966 w 3430425"/>
              <a:gd name="connsiteY2" fmla="*/ 220592 h 1602671"/>
              <a:gd name="connsiteX3" fmla="*/ 3411966 w 3430425"/>
              <a:gd name="connsiteY3" fmla="*/ 772057 h 1602671"/>
              <a:gd name="connsiteX4" fmla="*/ 3411966 w 3430425"/>
              <a:gd name="connsiteY4" fmla="*/ 772057 h 1602671"/>
              <a:gd name="connsiteX5" fmla="*/ 3411966 w 3430425"/>
              <a:gd name="connsiteY5" fmla="*/ 1102938 h 1602671"/>
              <a:gd name="connsiteX6" fmla="*/ 3411966 w 3430425"/>
              <a:gd name="connsiteY6" fmla="*/ 1102934 h 1602671"/>
              <a:gd name="connsiteX7" fmla="*/ 3191374 w 3430425"/>
              <a:gd name="connsiteY7" fmla="*/ 1323526 h 1602671"/>
              <a:gd name="connsiteX8" fmla="*/ 2843305 w 3430425"/>
              <a:gd name="connsiteY8" fmla="*/ 1323526 h 1602671"/>
              <a:gd name="connsiteX9" fmla="*/ 3430425 w 3430425"/>
              <a:gd name="connsiteY9" fmla="*/ 1602671 h 1602671"/>
              <a:gd name="connsiteX10" fmla="*/ 1990314 w 3430425"/>
              <a:gd name="connsiteY10" fmla="*/ 1323526 h 1602671"/>
              <a:gd name="connsiteX11" fmla="*/ 220592 w 3430425"/>
              <a:gd name="connsiteY11" fmla="*/ 1323526 h 1602671"/>
              <a:gd name="connsiteX12" fmla="*/ 0 w 3430425"/>
              <a:gd name="connsiteY12" fmla="*/ 1102934 h 1602671"/>
              <a:gd name="connsiteX13" fmla="*/ 0 w 3430425"/>
              <a:gd name="connsiteY13" fmla="*/ 1102938 h 1602671"/>
              <a:gd name="connsiteX14" fmla="*/ 0 w 3430425"/>
              <a:gd name="connsiteY14" fmla="*/ 772057 h 1602671"/>
              <a:gd name="connsiteX15" fmla="*/ 0 w 3430425"/>
              <a:gd name="connsiteY15" fmla="*/ 772057 h 1602671"/>
              <a:gd name="connsiteX16" fmla="*/ 0 w 3430425"/>
              <a:gd name="connsiteY16" fmla="*/ 220592 h 1602671"/>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15" fmla="*/ 0 w 3430425"/>
              <a:gd name="connsiteY15" fmla="*/ 68934 h 1451013"/>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15" fmla="*/ 91440 w 3430425"/>
              <a:gd name="connsiteY15" fmla="*/ 160374 h 1451013"/>
              <a:gd name="connsiteX0" fmla="*/ 0 w 3430425"/>
              <a:gd name="connsiteY0" fmla="*/ 68934 h 1451013"/>
              <a:gd name="connsiteX1" fmla="*/ 3411966 w 3430425"/>
              <a:gd name="connsiteY1" fmla="*/ 68934 h 1451013"/>
              <a:gd name="connsiteX2" fmla="*/ 3411966 w 3430425"/>
              <a:gd name="connsiteY2" fmla="*/ 620399 h 1451013"/>
              <a:gd name="connsiteX3" fmla="*/ 3411966 w 3430425"/>
              <a:gd name="connsiteY3" fmla="*/ 620399 h 1451013"/>
              <a:gd name="connsiteX4" fmla="*/ 3411966 w 3430425"/>
              <a:gd name="connsiteY4" fmla="*/ 951280 h 1451013"/>
              <a:gd name="connsiteX5" fmla="*/ 3411966 w 3430425"/>
              <a:gd name="connsiteY5" fmla="*/ 951276 h 1451013"/>
              <a:gd name="connsiteX6" fmla="*/ 3191374 w 3430425"/>
              <a:gd name="connsiteY6" fmla="*/ 1171868 h 1451013"/>
              <a:gd name="connsiteX7" fmla="*/ 2843305 w 3430425"/>
              <a:gd name="connsiteY7" fmla="*/ 1171868 h 1451013"/>
              <a:gd name="connsiteX8" fmla="*/ 3430425 w 3430425"/>
              <a:gd name="connsiteY8" fmla="*/ 1451013 h 1451013"/>
              <a:gd name="connsiteX9" fmla="*/ 1990314 w 3430425"/>
              <a:gd name="connsiteY9" fmla="*/ 1171868 h 1451013"/>
              <a:gd name="connsiteX10" fmla="*/ 220592 w 3430425"/>
              <a:gd name="connsiteY10" fmla="*/ 1171868 h 1451013"/>
              <a:gd name="connsiteX11" fmla="*/ 0 w 3430425"/>
              <a:gd name="connsiteY11" fmla="*/ 951276 h 1451013"/>
              <a:gd name="connsiteX12" fmla="*/ 0 w 3430425"/>
              <a:gd name="connsiteY12" fmla="*/ 951280 h 1451013"/>
              <a:gd name="connsiteX13" fmla="*/ 0 w 3430425"/>
              <a:gd name="connsiteY13" fmla="*/ 620399 h 1451013"/>
              <a:gd name="connsiteX14" fmla="*/ 0 w 3430425"/>
              <a:gd name="connsiteY14" fmla="*/ 620399 h 1451013"/>
              <a:gd name="connsiteX0" fmla="*/ 3411966 w 3430425"/>
              <a:gd name="connsiteY0" fmla="*/ 0 h 1382079"/>
              <a:gd name="connsiteX1" fmla="*/ 3411966 w 3430425"/>
              <a:gd name="connsiteY1" fmla="*/ 551465 h 1382079"/>
              <a:gd name="connsiteX2" fmla="*/ 3411966 w 3430425"/>
              <a:gd name="connsiteY2" fmla="*/ 551465 h 1382079"/>
              <a:gd name="connsiteX3" fmla="*/ 3411966 w 3430425"/>
              <a:gd name="connsiteY3" fmla="*/ 882346 h 1382079"/>
              <a:gd name="connsiteX4" fmla="*/ 3411966 w 3430425"/>
              <a:gd name="connsiteY4" fmla="*/ 882342 h 1382079"/>
              <a:gd name="connsiteX5" fmla="*/ 3191374 w 3430425"/>
              <a:gd name="connsiteY5" fmla="*/ 1102934 h 1382079"/>
              <a:gd name="connsiteX6" fmla="*/ 2843305 w 3430425"/>
              <a:gd name="connsiteY6" fmla="*/ 1102934 h 1382079"/>
              <a:gd name="connsiteX7" fmla="*/ 3430425 w 3430425"/>
              <a:gd name="connsiteY7" fmla="*/ 1382079 h 1382079"/>
              <a:gd name="connsiteX8" fmla="*/ 1990314 w 3430425"/>
              <a:gd name="connsiteY8" fmla="*/ 1102934 h 1382079"/>
              <a:gd name="connsiteX9" fmla="*/ 220592 w 3430425"/>
              <a:gd name="connsiteY9" fmla="*/ 1102934 h 1382079"/>
              <a:gd name="connsiteX10" fmla="*/ 0 w 3430425"/>
              <a:gd name="connsiteY10" fmla="*/ 882342 h 1382079"/>
              <a:gd name="connsiteX11" fmla="*/ 0 w 3430425"/>
              <a:gd name="connsiteY11" fmla="*/ 882346 h 1382079"/>
              <a:gd name="connsiteX12" fmla="*/ 0 w 3430425"/>
              <a:gd name="connsiteY12" fmla="*/ 551465 h 1382079"/>
              <a:gd name="connsiteX13" fmla="*/ 0 w 3430425"/>
              <a:gd name="connsiteY13" fmla="*/ 551465 h 1382079"/>
              <a:gd name="connsiteX0" fmla="*/ 3411966 w 3430425"/>
              <a:gd name="connsiteY0" fmla="*/ 0 h 830614"/>
              <a:gd name="connsiteX1" fmla="*/ 3411966 w 3430425"/>
              <a:gd name="connsiteY1" fmla="*/ 0 h 830614"/>
              <a:gd name="connsiteX2" fmla="*/ 3411966 w 3430425"/>
              <a:gd name="connsiteY2" fmla="*/ 330881 h 830614"/>
              <a:gd name="connsiteX3" fmla="*/ 3411966 w 3430425"/>
              <a:gd name="connsiteY3" fmla="*/ 330877 h 830614"/>
              <a:gd name="connsiteX4" fmla="*/ 3191374 w 3430425"/>
              <a:gd name="connsiteY4" fmla="*/ 551469 h 830614"/>
              <a:gd name="connsiteX5" fmla="*/ 2843305 w 3430425"/>
              <a:gd name="connsiteY5" fmla="*/ 551469 h 830614"/>
              <a:gd name="connsiteX6" fmla="*/ 3430425 w 3430425"/>
              <a:gd name="connsiteY6" fmla="*/ 830614 h 830614"/>
              <a:gd name="connsiteX7" fmla="*/ 1990314 w 3430425"/>
              <a:gd name="connsiteY7" fmla="*/ 551469 h 830614"/>
              <a:gd name="connsiteX8" fmla="*/ 220592 w 3430425"/>
              <a:gd name="connsiteY8" fmla="*/ 551469 h 830614"/>
              <a:gd name="connsiteX9" fmla="*/ 0 w 3430425"/>
              <a:gd name="connsiteY9" fmla="*/ 330877 h 830614"/>
              <a:gd name="connsiteX10" fmla="*/ 0 w 3430425"/>
              <a:gd name="connsiteY10" fmla="*/ 330881 h 830614"/>
              <a:gd name="connsiteX11" fmla="*/ 0 w 3430425"/>
              <a:gd name="connsiteY11" fmla="*/ 0 h 830614"/>
              <a:gd name="connsiteX12" fmla="*/ 0 w 3430425"/>
              <a:gd name="connsiteY12" fmla="*/ 0 h 830614"/>
              <a:gd name="connsiteX0" fmla="*/ 3411966 w 3430425"/>
              <a:gd name="connsiteY0" fmla="*/ 0 h 830614"/>
              <a:gd name="connsiteX1" fmla="*/ 3411966 w 3430425"/>
              <a:gd name="connsiteY1" fmla="*/ 0 h 830614"/>
              <a:gd name="connsiteX2" fmla="*/ 3411966 w 3430425"/>
              <a:gd name="connsiteY2" fmla="*/ 330881 h 830614"/>
              <a:gd name="connsiteX3" fmla="*/ 3411966 w 3430425"/>
              <a:gd name="connsiteY3" fmla="*/ 330877 h 830614"/>
              <a:gd name="connsiteX4" fmla="*/ 3191374 w 3430425"/>
              <a:gd name="connsiteY4" fmla="*/ 551469 h 830614"/>
              <a:gd name="connsiteX5" fmla="*/ 2843305 w 3430425"/>
              <a:gd name="connsiteY5" fmla="*/ 551469 h 830614"/>
              <a:gd name="connsiteX6" fmla="*/ 3430425 w 3430425"/>
              <a:gd name="connsiteY6" fmla="*/ 830614 h 830614"/>
              <a:gd name="connsiteX7" fmla="*/ 1990314 w 3430425"/>
              <a:gd name="connsiteY7" fmla="*/ 551469 h 830614"/>
              <a:gd name="connsiteX8" fmla="*/ 220592 w 3430425"/>
              <a:gd name="connsiteY8" fmla="*/ 551469 h 830614"/>
              <a:gd name="connsiteX9" fmla="*/ 0 w 3430425"/>
              <a:gd name="connsiteY9" fmla="*/ 330877 h 830614"/>
              <a:gd name="connsiteX10" fmla="*/ 0 w 3430425"/>
              <a:gd name="connsiteY10" fmla="*/ 330881 h 830614"/>
              <a:gd name="connsiteX11" fmla="*/ 0 w 3430425"/>
              <a:gd name="connsiteY11" fmla="*/ 0 h 830614"/>
              <a:gd name="connsiteX0" fmla="*/ 3411966 w 3430425"/>
              <a:gd name="connsiteY0" fmla="*/ 0 h 830614"/>
              <a:gd name="connsiteX1" fmla="*/ 3411966 w 3430425"/>
              <a:gd name="connsiteY1" fmla="*/ 330881 h 830614"/>
              <a:gd name="connsiteX2" fmla="*/ 3411966 w 3430425"/>
              <a:gd name="connsiteY2" fmla="*/ 330877 h 830614"/>
              <a:gd name="connsiteX3" fmla="*/ 3191374 w 3430425"/>
              <a:gd name="connsiteY3" fmla="*/ 551469 h 830614"/>
              <a:gd name="connsiteX4" fmla="*/ 2843305 w 3430425"/>
              <a:gd name="connsiteY4" fmla="*/ 551469 h 830614"/>
              <a:gd name="connsiteX5" fmla="*/ 3430425 w 3430425"/>
              <a:gd name="connsiteY5" fmla="*/ 830614 h 830614"/>
              <a:gd name="connsiteX6" fmla="*/ 1990314 w 3430425"/>
              <a:gd name="connsiteY6" fmla="*/ 551469 h 830614"/>
              <a:gd name="connsiteX7" fmla="*/ 220592 w 3430425"/>
              <a:gd name="connsiteY7" fmla="*/ 551469 h 830614"/>
              <a:gd name="connsiteX8" fmla="*/ 0 w 3430425"/>
              <a:gd name="connsiteY8" fmla="*/ 330877 h 830614"/>
              <a:gd name="connsiteX9" fmla="*/ 0 w 3430425"/>
              <a:gd name="connsiteY9" fmla="*/ 330881 h 830614"/>
              <a:gd name="connsiteX10" fmla="*/ 0 w 3430425"/>
              <a:gd name="connsiteY10" fmla="*/ 0 h 830614"/>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71067 w 3501492"/>
              <a:gd name="connsiteY9" fmla="*/ 350399 h 850132"/>
              <a:gd name="connsiteX10" fmla="*/ 0 w 3501492"/>
              <a:gd name="connsiteY10"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213202 w 3501492"/>
              <a:gd name="connsiteY9" fmla="*/ 350399 h 850132"/>
              <a:gd name="connsiteX10" fmla="*/ 0 w 3501492"/>
              <a:gd name="connsiteY10"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71067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483033 w 3501492"/>
              <a:gd name="connsiteY0" fmla="*/ 19518 h 850132"/>
              <a:gd name="connsiteX1" fmla="*/ 3483033 w 3501492"/>
              <a:gd name="connsiteY1" fmla="*/ 350399 h 850132"/>
              <a:gd name="connsiteX2" fmla="*/ 3483033 w 3501492"/>
              <a:gd name="connsiteY2" fmla="*/ 350395 h 850132"/>
              <a:gd name="connsiteX3" fmla="*/ 3262441 w 3501492"/>
              <a:gd name="connsiteY3" fmla="*/ 570987 h 850132"/>
              <a:gd name="connsiteX4" fmla="*/ 2914372 w 3501492"/>
              <a:gd name="connsiteY4" fmla="*/ 570987 h 850132"/>
              <a:gd name="connsiteX5" fmla="*/ 3501492 w 3501492"/>
              <a:gd name="connsiteY5" fmla="*/ 850132 h 850132"/>
              <a:gd name="connsiteX6" fmla="*/ 2061381 w 3501492"/>
              <a:gd name="connsiteY6" fmla="*/ 570987 h 850132"/>
              <a:gd name="connsiteX7" fmla="*/ 291659 w 3501492"/>
              <a:gd name="connsiteY7" fmla="*/ 570987 h 850132"/>
              <a:gd name="connsiteX8" fmla="*/ 37902 w 3501492"/>
              <a:gd name="connsiteY8" fmla="*/ 350395 h 850132"/>
              <a:gd name="connsiteX9" fmla="*/ 0 w 3501492"/>
              <a:gd name="connsiteY9" fmla="*/ 0 h 850132"/>
              <a:gd name="connsiteX0" fmla="*/ 3558422 w 3576881"/>
              <a:gd name="connsiteY0" fmla="*/ 19518 h 850132"/>
              <a:gd name="connsiteX1" fmla="*/ 3558422 w 3576881"/>
              <a:gd name="connsiteY1" fmla="*/ 350399 h 850132"/>
              <a:gd name="connsiteX2" fmla="*/ 3558422 w 3576881"/>
              <a:gd name="connsiteY2" fmla="*/ 350395 h 850132"/>
              <a:gd name="connsiteX3" fmla="*/ 3337830 w 3576881"/>
              <a:gd name="connsiteY3" fmla="*/ 570987 h 850132"/>
              <a:gd name="connsiteX4" fmla="*/ 2989761 w 3576881"/>
              <a:gd name="connsiteY4" fmla="*/ 570987 h 850132"/>
              <a:gd name="connsiteX5" fmla="*/ 3576881 w 3576881"/>
              <a:gd name="connsiteY5" fmla="*/ 850132 h 850132"/>
              <a:gd name="connsiteX6" fmla="*/ 2136770 w 3576881"/>
              <a:gd name="connsiteY6" fmla="*/ 570987 h 850132"/>
              <a:gd name="connsiteX7" fmla="*/ 367048 w 3576881"/>
              <a:gd name="connsiteY7" fmla="*/ 570987 h 850132"/>
              <a:gd name="connsiteX8" fmla="*/ 13796 w 3576881"/>
              <a:gd name="connsiteY8" fmla="*/ 342588 h 850132"/>
              <a:gd name="connsiteX9" fmla="*/ 75389 w 3576881"/>
              <a:gd name="connsiteY9" fmla="*/ 0 h 850132"/>
              <a:gd name="connsiteX0" fmla="*/ 3576806 w 3595265"/>
              <a:gd name="connsiteY0" fmla="*/ 19518 h 850132"/>
              <a:gd name="connsiteX1" fmla="*/ 3576806 w 3595265"/>
              <a:gd name="connsiteY1" fmla="*/ 350399 h 850132"/>
              <a:gd name="connsiteX2" fmla="*/ 3576806 w 3595265"/>
              <a:gd name="connsiteY2" fmla="*/ 350395 h 850132"/>
              <a:gd name="connsiteX3" fmla="*/ 3356214 w 3595265"/>
              <a:gd name="connsiteY3" fmla="*/ 570987 h 850132"/>
              <a:gd name="connsiteX4" fmla="*/ 3008145 w 3595265"/>
              <a:gd name="connsiteY4" fmla="*/ 570987 h 850132"/>
              <a:gd name="connsiteX5" fmla="*/ 3595265 w 3595265"/>
              <a:gd name="connsiteY5" fmla="*/ 850132 h 850132"/>
              <a:gd name="connsiteX6" fmla="*/ 2155154 w 3595265"/>
              <a:gd name="connsiteY6" fmla="*/ 570987 h 850132"/>
              <a:gd name="connsiteX7" fmla="*/ 385432 w 3595265"/>
              <a:gd name="connsiteY7" fmla="*/ 570987 h 850132"/>
              <a:gd name="connsiteX8" fmla="*/ 32180 w 3595265"/>
              <a:gd name="connsiteY8" fmla="*/ 342588 h 850132"/>
              <a:gd name="connsiteX9" fmla="*/ 93773 w 3595265"/>
              <a:gd name="connsiteY9" fmla="*/ 0 h 850132"/>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323070 h 830614"/>
              <a:gd name="connsiteX0" fmla="*/ 3568315 w 3586774"/>
              <a:gd name="connsiteY0" fmla="*/ 0 h 830614"/>
              <a:gd name="connsiteX1" fmla="*/ 3568315 w 3586774"/>
              <a:gd name="connsiteY1" fmla="*/ 330881 h 830614"/>
              <a:gd name="connsiteX2" fmla="*/ 3568315 w 3586774"/>
              <a:gd name="connsiteY2" fmla="*/ 330877 h 830614"/>
              <a:gd name="connsiteX3" fmla="*/ 3347723 w 3586774"/>
              <a:gd name="connsiteY3" fmla="*/ 551469 h 830614"/>
              <a:gd name="connsiteX4" fmla="*/ 2999654 w 3586774"/>
              <a:gd name="connsiteY4" fmla="*/ 551469 h 830614"/>
              <a:gd name="connsiteX5" fmla="*/ 3586774 w 3586774"/>
              <a:gd name="connsiteY5" fmla="*/ 830614 h 830614"/>
              <a:gd name="connsiteX6" fmla="*/ 2146663 w 3586774"/>
              <a:gd name="connsiteY6" fmla="*/ 551469 h 830614"/>
              <a:gd name="connsiteX7" fmla="*/ 376941 w 3586774"/>
              <a:gd name="connsiteY7" fmla="*/ 551469 h 830614"/>
              <a:gd name="connsiteX8" fmla="*/ 0 w 3586774"/>
              <a:gd name="connsiteY8" fmla="*/ 248901 h 830614"/>
              <a:gd name="connsiteX0" fmla="*/ 3487772 w 3506231"/>
              <a:gd name="connsiteY0" fmla="*/ 0 h 830614"/>
              <a:gd name="connsiteX1" fmla="*/ 3487772 w 3506231"/>
              <a:gd name="connsiteY1" fmla="*/ 330881 h 830614"/>
              <a:gd name="connsiteX2" fmla="*/ 3487772 w 3506231"/>
              <a:gd name="connsiteY2" fmla="*/ 330877 h 830614"/>
              <a:gd name="connsiteX3" fmla="*/ 3267180 w 3506231"/>
              <a:gd name="connsiteY3" fmla="*/ 551469 h 830614"/>
              <a:gd name="connsiteX4" fmla="*/ 2919111 w 3506231"/>
              <a:gd name="connsiteY4" fmla="*/ 551469 h 830614"/>
              <a:gd name="connsiteX5" fmla="*/ 3506231 w 3506231"/>
              <a:gd name="connsiteY5" fmla="*/ 830614 h 830614"/>
              <a:gd name="connsiteX6" fmla="*/ 2066120 w 3506231"/>
              <a:gd name="connsiteY6" fmla="*/ 551469 h 830614"/>
              <a:gd name="connsiteX7" fmla="*/ 296398 w 3506231"/>
              <a:gd name="connsiteY7" fmla="*/ 551469 h 830614"/>
              <a:gd name="connsiteX8" fmla="*/ 0 w 3506231"/>
              <a:gd name="connsiteY8" fmla="*/ 268420 h 830614"/>
              <a:gd name="connsiteX0" fmla="*/ 3487772 w 3506231"/>
              <a:gd name="connsiteY0" fmla="*/ 0 h 830614"/>
              <a:gd name="connsiteX1" fmla="*/ 3487772 w 3506231"/>
              <a:gd name="connsiteY1" fmla="*/ 330881 h 830614"/>
              <a:gd name="connsiteX2" fmla="*/ 3487772 w 3506231"/>
              <a:gd name="connsiteY2" fmla="*/ 330877 h 830614"/>
              <a:gd name="connsiteX3" fmla="*/ 3267180 w 3506231"/>
              <a:gd name="connsiteY3" fmla="*/ 551469 h 830614"/>
              <a:gd name="connsiteX4" fmla="*/ 2919111 w 3506231"/>
              <a:gd name="connsiteY4" fmla="*/ 551469 h 830614"/>
              <a:gd name="connsiteX5" fmla="*/ 3506231 w 3506231"/>
              <a:gd name="connsiteY5" fmla="*/ 830614 h 830614"/>
              <a:gd name="connsiteX6" fmla="*/ 2066120 w 3506231"/>
              <a:gd name="connsiteY6" fmla="*/ 551469 h 830614"/>
              <a:gd name="connsiteX7" fmla="*/ 296398 w 3506231"/>
              <a:gd name="connsiteY7" fmla="*/ 551469 h 830614"/>
              <a:gd name="connsiteX8" fmla="*/ 0 w 3506231"/>
              <a:gd name="connsiteY8" fmla="*/ 268420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58839 w 3577298"/>
              <a:gd name="connsiteY0" fmla="*/ 0 h 830614"/>
              <a:gd name="connsiteX1" fmla="*/ 3558839 w 3577298"/>
              <a:gd name="connsiteY1" fmla="*/ 330881 h 830614"/>
              <a:gd name="connsiteX2" fmla="*/ 3558839 w 3577298"/>
              <a:gd name="connsiteY2" fmla="*/ 330877 h 830614"/>
              <a:gd name="connsiteX3" fmla="*/ 3338247 w 3577298"/>
              <a:gd name="connsiteY3" fmla="*/ 551469 h 830614"/>
              <a:gd name="connsiteX4" fmla="*/ 2990178 w 3577298"/>
              <a:gd name="connsiteY4" fmla="*/ 551469 h 830614"/>
              <a:gd name="connsiteX5" fmla="*/ 3577298 w 3577298"/>
              <a:gd name="connsiteY5" fmla="*/ 830614 h 830614"/>
              <a:gd name="connsiteX6" fmla="*/ 2137187 w 3577298"/>
              <a:gd name="connsiteY6" fmla="*/ 551469 h 830614"/>
              <a:gd name="connsiteX7" fmla="*/ 367465 w 3577298"/>
              <a:gd name="connsiteY7" fmla="*/ 551469 h 830614"/>
              <a:gd name="connsiteX8" fmla="*/ 0 w 3577298"/>
              <a:gd name="connsiteY8" fmla="*/ 26061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0 h 830614"/>
              <a:gd name="connsiteX1" fmla="*/ 3544626 w 3563085"/>
              <a:gd name="connsiteY1" fmla="*/ 330881 h 830614"/>
              <a:gd name="connsiteX2" fmla="*/ 3544626 w 3563085"/>
              <a:gd name="connsiteY2" fmla="*/ 330877 h 830614"/>
              <a:gd name="connsiteX3" fmla="*/ 3324034 w 3563085"/>
              <a:gd name="connsiteY3" fmla="*/ 551469 h 830614"/>
              <a:gd name="connsiteX4" fmla="*/ 2975965 w 3563085"/>
              <a:gd name="connsiteY4" fmla="*/ 551469 h 830614"/>
              <a:gd name="connsiteX5" fmla="*/ 3563085 w 3563085"/>
              <a:gd name="connsiteY5" fmla="*/ 830614 h 830614"/>
              <a:gd name="connsiteX6" fmla="*/ 2122974 w 3563085"/>
              <a:gd name="connsiteY6" fmla="*/ 551469 h 830614"/>
              <a:gd name="connsiteX7" fmla="*/ 353252 w 3563085"/>
              <a:gd name="connsiteY7" fmla="*/ 551469 h 830614"/>
              <a:gd name="connsiteX8" fmla="*/ 0 w 3563085"/>
              <a:gd name="connsiteY8" fmla="*/ 217672 h 830614"/>
              <a:gd name="connsiteX0" fmla="*/ 3544626 w 3563085"/>
              <a:gd name="connsiteY0" fmla="*/ 113209 h 612942"/>
              <a:gd name="connsiteX1" fmla="*/ 3544626 w 3563085"/>
              <a:gd name="connsiteY1" fmla="*/ 113205 h 612942"/>
              <a:gd name="connsiteX2" fmla="*/ 3324034 w 3563085"/>
              <a:gd name="connsiteY2" fmla="*/ 333797 h 612942"/>
              <a:gd name="connsiteX3" fmla="*/ 2975965 w 3563085"/>
              <a:gd name="connsiteY3" fmla="*/ 333797 h 612942"/>
              <a:gd name="connsiteX4" fmla="*/ 3563085 w 3563085"/>
              <a:gd name="connsiteY4" fmla="*/ 612942 h 612942"/>
              <a:gd name="connsiteX5" fmla="*/ 2122974 w 3563085"/>
              <a:gd name="connsiteY5" fmla="*/ 333797 h 612942"/>
              <a:gd name="connsiteX6" fmla="*/ 353252 w 3563085"/>
              <a:gd name="connsiteY6" fmla="*/ 333797 h 612942"/>
              <a:gd name="connsiteX7" fmla="*/ 0 w 3563085"/>
              <a:gd name="connsiteY7" fmla="*/ 0 h 612942"/>
              <a:gd name="connsiteX0" fmla="*/ 3544626 w 3563578"/>
              <a:gd name="connsiteY0" fmla="*/ 113209 h 612942"/>
              <a:gd name="connsiteX1" fmla="*/ 3563578 w 3563578"/>
              <a:gd name="connsiteY1" fmla="*/ 11711 h 612942"/>
              <a:gd name="connsiteX2" fmla="*/ 3324034 w 3563578"/>
              <a:gd name="connsiteY2" fmla="*/ 333797 h 612942"/>
              <a:gd name="connsiteX3" fmla="*/ 2975965 w 3563578"/>
              <a:gd name="connsiteY3" fmla="*/ 333797 h 612942"/>
              <a:gd name="connsiteX4" fmla="*/ 3563085 w 3563578"/>
              <a:gd name="connsiteY4" fmla="*/ 612942 h 612942"/>
              <a:gd name="connsiteX5" fmla="*/ 2122974 w 3563578"/>
              <a:gd name="connsiteY5" fmla="*/ 333797 h 612942"/>
              <a:gd name="connsiteX6" fmla="*/ 353252 w 3563578"/>
              <a:gd name="connsiteY6" fmla="*/ 333797 h 612942"/>
              <a:gd name="connsiteX7" fmla="*/ 0 w 3563578"/>
              <a:gd name="connsiteY7"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563578 w 3563578"/>
              <a:gd name="connsiteY0" fmla="*/ 11711 h 612942"/>
              <a:gd name="connsiteX1" fmla="*/ 3324034 w 3563578"/>
              <a:gd name="connsiteY1" fmla="*/ 333797 h 612942"/>
              <a:gd name="connsiteX2" fmla="*/ 2975965 w 3563578"/>
              <a:gd name="connsiteY2" fmla="*/ 333797 h 612942"/>
              <a:gd name="connsiteX3" fmla="*/ 3563085 w 3563578"/>
              <a:gd name="connsiteY3" fmla="*/ 612942 h 612942"/>
              <a:gd name="connsiteX4" fmla="*/ 2122974 w 3563578"/>
              <a:gd name="connsiteY4" fmla="*/ 333797 h 612942"/>
              <a:gd name="connsiteX5" fmla="*/ 353252 w 3563578"/>
              <a:gd name="connsiteY5" fmla="*/ 333797 h 612942"/>
              <a:gd name="connsiteX6" fmla="*/ 0 w 3563578"/>
              <a:gd name="connsiteY6" fmla="*/ 0 h 612942"/>
              <a:gd name="connsiteX0" fmla="*/ 3629907 w 3629907"/>
              <a:gd name="connsiteY0" fmla="*/ 46845 h 612942"/>
              <a:gd name="connsiteX1" fmla="*/ 3324034 w 3629907"/>
              <a:gd name="connsiteY1" fmla="*/ 333797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4034 w 3629907"/>
              <a:gd name="connsiteY1" fmla="*/ 333797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122974 w 3629907"/>
              <a:gd name="connsiteY4" fmla="*/ 333797 h 612942"/>
              <a:gd name="connsiteX5" fmla="*/ 353252 w 3629907"/>
              <a:gd name="connsiteY5" fmla="*/ 333797 h 612942"/>
              <a:gd name="connsiteX6" fmla="*/ 0 w 3629907"/>
              <a:gd name="connsiteY6" fmla="*/ 0 h 612942"/>
              <a:gd name="connsiteX0" fmla="*/ 3629907 w 3629907"/>
              <a:gd name="connsiteY0" fmla="*/ 46845 h 612942"/>
              <a:gd name="connsiteX1" fmla="*/ 3328772 w 3629907"/>
              <a:gd name="connsiteY1" fmla="*/ 310375 h 612942"/>
              <a:gd name="connsiteX2" fmla="*/ 2975965 w 3629907"/>
              <a:gd name="connsiteY2" fmla="*/ 333797 h 612942"/>
              <a:gd name="connsiteX3" fmla="*/ 3563085 w 3629907"/>
              <a:gd name="connsiteY3" fmla="*/ 612942 h 612942"/>
              <a:gd name="connsiteX4" fmla="*/ 2625183 w 3629907"/>
              <a:gd name="connsiteY4" fmla="*/ 388447 h 612942"/>
              <a:gd name="connsiteX5" fmla="*/ 353252 w 3629907"/>
              <a:gd name="connsiteY5" fmla="*/ 333797 h 612942"/>
              <a:gd name="connsiteX6" fmla="*/ 0 w 3629907"/>
              <a:gd name="connsiteY6" fmla="*/ 0 h 612942"/>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353252 w 3629907"/>
              <a:gd name="connsiteY5" fmla="*/ 333797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 name="connsiteX0" fmla="*/ 3629907 w 3629907"/>
              <a:gd name="connsiteY0" fmla="*/ 46845 h 538773"/>
              <a:gd name="connsiteX1" fmla="*/ 3328772 w 3629907"/>
              <a:gd name="connsiteY1" fmla="*/ 310375 h 538773"/>
              <a:gd name="connsiteX2" fmla="*/ 2975965 w 3629907"/>
              <a:gd name="connsiteY2" fmla="*/ 333797 h 538773"/>
              <a:gd name="connsiteX3" fmla="*/ 3349883 w 3629907"/>
              <a:gd name="connsiteY3" fmla="*/ 538773 h 538773"/>
              <a:gd name="connsiteX4" fmla="*/ 2625183 w 3629907"/>
              <a:gd name="connsiteY4" fmla="*/ 388447 h 538773"/>
              <a:gd name="connsiteX5" fmla="*/ 462222 w 3629907"/>
              <a:gd name="connsiteY5" fmla="*/ 345509 h 538773"/>
              <a:gd name="connsiteX6" fmla="*/ 0 w 3629907"/>
              <a:gd name="connsiteY6" fmla="*/ 0 h 5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9907" h="538773">
                <a:moveTo>
                  <a:pt x="3629907" y="46845"/>
                </a:moveTo>
                <a:cubicBezTo>
                  <a:pt x="3573053" y="223325"/>
                  <a:pt x="3485140" y="274260"/>
                  <a:pt x="3328772" y="310375"/>
                </a:cubicBezTo>
                <a:cubicBezTo>
                  <a:pt x="3172404" y="346490"/>
                  <a:pt x="3091988" y="333797"/>
                  <a:pt x="2975965" y="333797"/>
                </a:cubicBezTo>
                <a:lnTo>
                  <a:pt x="3349883" y="538773"/>
                </a:lnTo>
                <a:lnTo>
                  <a:pt x="2625183" y="388447"/>
                </a:lnTo>
                <a:cubicBezTo>
                  <a:pt x="2090211" y="341923"/>
                  <a:pt x="800066" y="401597"/>
                  <a:pt x="462222" y="345509"/>
                </a:cubicBezTo>
                <a:cubicBezTo>
                  <a:pt x="124378" y="289421"/>
                  <a:pt x="74223" y="165858"/>
                  <a:pt x="0" y="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4" name="タイトル 2">
            <a:extLst>
              <a:ext uri="{FF2B5EF4-FFF2-40B4-BE49-F238E27FC236}">
                <a16:creationId xmlns:a16="http://schemas.microsoft.com/office/drawing/2014/main" id="{4BC95E5E-D988-74DC-FA19-E5F16AB77AF8}"/>
              </a:ext>
            </a:extLst>
          </p:cNvPr>
          <p:cNvSpPr txBox="1">
            <a:spLocks/>
          </p:cNvSpPr>
          <p:nvPr/>
        </p:nvSpPr>
        <p:spPr>
          <a:xfrm>
            <a:off x="-9555" y="3501083"/>
            <a:ext cx="4044214" cy="10974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24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今年度のクラブ会長を</a:t>
            </a:r>
            <a:endParaRPr lang="en-US" altLang="ja-JP" sz="24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a:p>
            <a:pPr>
              <a:spcBef>
                <a:spcPts val="600"/>
              </a:spcBef>
            </a:pPr>
            <a:r>
              <a:rPr lang="ja-JP" altLang="en-US" sz="24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務めるのは</a:t>
            </a:r>
            <a:r>
              <a:rPr lang="en-US" altLang="ja-JP" sz="2400" spc="-17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a:t>
            </a:r>
            <a:endParaRPr lang="en-US" altLang="ja-JP" spc="-17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2" name="タイトル 2">
            <a:extLst>
              <a:ext uri="{FF2B5EF4-FFF2-40B4-BE49-F238E27FC236}">
                <a16:creationId xmlns:a16="http://schemas.microsoft.com/office/drawing/2014/main" id="{C29863EA-C934-24D6-BCFE-F07D4781FE9B}"/>
              </a:ext>
            </a:extLst>
          </p:cNvPr>
          <p:cNvSpPr txBox="1">
            <a:spLocks/>
          </p:cNvSpPr>
          <p:nvPr/>
        </p:nvSpPr>
        <p:spPr>
          <a:xfrm>
            <a:off x="3874640" y="4113076"/>
            <a:ext cx="1577299" cy="317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0"/>
              </a:spcBef>
              <a:spcAft>
                <a:spcPts val="1200"/>
              </a:spcAft>
            </a:pPr>
            <a:r>
              <a:rPr lang="ja-JP" altLang="en-US" sz="1600" spc="200" dirty="0">
                <a:ln>
                  <a:solidFill>
                    <a:schemeClr val="tx1"/>
                  </a:solidFill>
                </a:ln>
                <a:latin typeface="游ゴシック Medium" panose="020B0500000000000000" pitchFamily="50" charset="-128"/>
                <a:ea typeface="游ゴシック Medium" panose="020B0500000000000000" pitchFamily="50" charset="-128"/>
                <a:cs typeface="+mn-cs"/>
              </a:rPr>
              <a:t>パクサダコ</a:t>
            </a:r>
            <a:endParaRPr lang="en-US" altLang="ja-JP" sz="3200" dirty="0">
              <a:ln>
                <a:solidFill>
                  <a:schemeClr val="tx1"/>
                </a:solidFill>
              </a:ln>
              <a:latin typeface="游ゴシック Medium" panose="020B0500000000000000" pitchFamily="50" charset="-128"/>
              <a:ea typeface="游ゴシック Medium" panose="020B0500000000000000" pitchFamily="50" charset="-128"/>
              <a:cs typeface="+mn-cs"/>
            </a:endParaRPr>
          </a:p>
        </p:txBody>
      </p:sp>
      <p:sp>
        <p:nvSpPr>
          <p:cNvPr id="11" name="タイトル 2">
            <a:extLst>
              <a:ext uri="{FF2B5EF4-FFF2-40B4-BE49-F238E27FC236}">
                <a16:creationId xmlns:a16="http://schemas.microsoft.com/office/drawing/2014/main" id="{41BB832D-A742-432B-4815-9864C3BB6170}"/>
              </a:ext>
            </a:extLst>
          </p:cNvPr>
          <p:cNvSpPr txBox="1">
            <a:spLocks/>
          </p:cNvSpPr>
          <p:nvPr/>
        </p:nvSpPr>
        <p:spPr>
          <a:xfrm>
            <a:off x="7949634" y="4113076"/>
            <a:ext cx="1577299" cy="317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0"/>
              </a:spcBef>
              <a:spcAft>
                <a:spcPts val="1200"/>
              </a:spcAft>
            </a:pPr>
            <a:r>
              <a:rPr lang="ja-JP" altLang="en-US" sz="1600" spc="200" dirty="0">
                <a:ln>
                  <a:solidFill>
                    <a:schemeClr val="tx1"/>
                  </a:solidFill>
                </a:ln>
                <a:latin typeface="游ゴシック Medium" panose="020B0500000000000000" pitchFamily="50" charset="-128"/>
                <a:ea typeface="游ゴシック Medium" panose="020B0500000000000000" pitchFamily="50" charset="-128"/>
                <a:cs typeface="+mn-cs"/>
              </a:rPr>
              <a:t>ジョカエイ</a:t>
            </a:r>
            <a:endParaRPr lang="en-US" altLang="ja-JP" sz="3200" dirty="0">
              <a:ln>
                <a:solidFill>
                  <a:schemeClr val="tx1"/>
                </a:solidFill>
              </a:ln>
              <a:latin typeface="游ゴシック Medium" panose="020B0500000000000000" pitchFamily="50" charset="-128"/>
              <a:ea typeface="游ゴシック Medium" panose="020B0500000000000000" pitchFamily="50" charset="-128"/>
              <a:cs typeface="+mn-cs"/>
            </a:endParaRPr>
          </a:p>
        </p:txBody>
      </p:sp>
    </p:spTree>
    <p:extLst>
      <p:ext uri="{BB962C8B-B14F-4D97-AF65-F5344CB8AC3E}">
        <p14:creationId xmlns:p14="http://schemas.microsoft.com/office/powerpoint/2010/main" val="1431511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C63AB-6356-5AB4-60D8-EBB9E165AA47}"/>
            </a:ext>
          </a:extLst>
        </p:cNvPr>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8BEAFAD8-F126-A603-170E-0175C17E7FB6}"/>
              </a:ext>
            </a:extLst>
          </p:cNvPr>
          <p:cNvSpPr/>
          <p:nvPr/>
        </p:nvSpPr>
        <p:spPr>
          <a:xfrm>
            <a:off x="218704" y="1592263"/>
            <a:ext cx="11745947" cy="5149104"/>
          </a:xfrm>
          <a:prstGeom prst="rect">
            <a:avLst/>
          </a:prstGeom>
          <a:solidFill>
            <a:srgbClr val="DCE6F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06203BAA-75D8-D4ED-F877-C32D9E5EE7D5}"/>
              </a:ext>
            </a:extLst>
          </p:cNvPr>
          <p:cNvSpPr txBox="1">
            <a:spLocks/>
          </p:cNvSpPr>
          <p:nvPr/>
        </p:nvSpPr>
        <p:spPr>
          <a:xfrm>
            <a:off x="815414" y="428667"/>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47" name="タイトル 12">
            <a:extLst>
              <a:ext uri="{FF2B5EF4-FFF2-40B4-BE49-F238E27FC236}">
                <a16:creationId xmlns:a16="http://schemas.microsoft.com/office/drawing/2014/main" id="{29168A40-1CEC-A491-06E5-A03EC014BEBA}"/>
              </a:ext>
            </a:extLst>
          </p:cNvPr>
          <p:cNvSpPr txBox="1">
            <a:spLocks/>
          </p:cNvSpPr>
          <p:nvPr/>
        </p:nvSpPr>
        <p:spPr>
          <a:xfrm>
            <a:off x="2327582" y="381000"/>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latin typeface="游ゴシック" panose="020B0400000000000000" pitchFamily="50" charset="-128"/>
                <a:ea typeface="游ゴシック" panose="020B0400000000000000" pitchFamily="50" charset="-128"/>
              </a:rPr>
              <a:t>学友からロータリー会員へ</a:t>
            </a:r>
          </a:p>
        </p:txBody>
      </p:sp>
      <p:sp>
        <p:nvSpPr>
          <p:cNvPr id="2" name="四角形: 角を丸くする 1">
            <a:extLst>
              <a:ext uri="{FF2B5EF4-FFF2-40B4-BE49-F238E27FC236}">
                <a16:creationId xmlns:a16="http://schemas.microsoft.com/office/drawing/2014/main" id="{512E2448-B2F9-37F9-44ED-6FBEEC4BB1C0}"/>
              </a:ext>
            </a:extLst>
          </p:cNvPr>
          <p:cNvSpPr/>
          <p:nvPr/>
        </p:nvSpPr>
        <p:spPr>
          <a:xfrm rot="5400000">
            <a:off x="3632537" y="4218703"/>
            <a:ext cx="2897702" cy="1783151"/>
          </a:xfrm>
          <a:prstGeom prst="roundRect">
            <a:avLst>
              <a:gd name="adj" fmla="val 0"/>
            </a:avLst>
          </a:prstGeom>
          <a:solidFill>
            <a:srgbClr val="FAE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extLst>
              <a:ext uri="{FF2B5EF4-FFF2-40B4-BE49-F238E27FC236}">
                <a16:creationId xmlns:a16="http://schemas.microsoft.com/office/drawing/2014/main" id="{22295991-8F5A-2560-7F79-860CCE9EFC1F}"/>
              </a:ext>
            </a:extLst>
          </p:cNvPr>
          <p:cNvSpPr>
            <a:spLocks noChangeAspect="1"/>
          </p:cNvSpPr>
          <p:nvPr/>
        </p:nvSpPr>
        <p:spPr>
          <a:xfrm>
            <a:off x="4541388" y="3763913"/>
            <a:ext cx="1080000" cy="1178107"/>
          </a:xfrm>
          <a:prstGeom prst="roundRect">
            <a:avLst>
              <a:gd name="adj" fmla="val 10450"/>
            </a:avLst>
          </a:prstGeom>
          <a:blipFill dpi="0" rotWithShape="0">
            <a:blip r:embed="rId3" cstate="screen">
              <a:extLst>
                <a:ext uri="{28A0092B-C50C-407E-A947-70E740481C1C}">
                  <a14:useLocalDpi xmlns:a14="http://schemas.microsoft.com/office/drawing/2010/main"/>
                </a:ext>
              </a:extLst>
            </a:blip>
            <a:srcRect/>
            <a:stretch>
              <a:fillRect l="2120" r="2120"/>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56" name="タイトル 2">
            <a:extLst>
              <a:ext uri="{FF2B5EF4-FFF2-40B4-BE49-F238E27FC236}">
                <a16:creationId xmlns:a16="http://schemas.microsoft.com/office/drawing/2014/main" id="{0E332638-84BB-A22A-E4A3-0E6A074DC1EC}"/>
              </a:ext>
            </a:extLst>
          </p:cNvPr>
          <p:cNvSpPr txBox="1">
            <a:spLocks/>
          </p:cNvSpPr>
          <p:nvPr/>
        </p:nvSpPr>
        <p:spPr>
          <a:xfrm>
            <a:off x="4189812" y="5060434"/>
            <a:ext cx="1783152" cy="73230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林 隆義</a:t>
            </a:r>
            <a:r>
              <a:rPr lang="ja-JP" altLang="en-US" sz="1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氏</a:t>
            </a:r>
            <a:endPar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endParaRPr>
          </a:p>
          <a:p>
            <a:pPr>
              <a:spcBef>
                <a:spcPts val="400"/>
              </a:spcBef>
            </a:pPr>
            <a:r>
              <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1997-98</a:t>
            </a:r>
            <a:r>
              <a:rPr lang="ja-JP" altLang="en-US" sz="1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年度</a:t>
            </a:r>
            <a:endPar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endParaRPr>
          </a:p>
        </p:txBody>
      </p:sp>
      <p:sp>
        <p:nvSpPr>
          <p:cNvPr id="59" name="タイトル 2">
            <a:extLst>
              <a:ext uri="{FF2B5EF4-FFF2-40B4-BE49-F238E27FC236}">
                <a16:creationId xmlns:a16="http://schemas.microsoft.com/office/drawing/2014/main" id="{8F46E796-F8C1-A51A-9BAA-93CF8BF86180}"/>
              </a:ext>
            </a:extLst>
          </p:cNvPr>
          <p:cNvSpPr txBox="1">
            <a:spLocks/>
          </p:cNvSpPr>
          <p:nvPr/>
        </p:nvSpPr>
        <p:spPr>
          <a:xfrm>
            <a:off x="4265885" y="3704586"/>
            <a:ext cx="483460" cy="232840"/>
          </a:xfrm>
          <a:prstGeom prst="rect">
            <a:avLst/>
          </a:prstGeom>
          <a:solidFill>
            <a:schemeClr val="bg1">
              <a:lumMod val="85000"/>
            </a:schemeClr>
          </a:solidFill>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333" spc="-113" dirty="0">
                <a:ln>
                  <a:solidFill>
                    <a:schemeClr val="tx1"/>
                  </a:solidFill>
                </a:ln>
                <a:solidFill>
                  <a:sysClr val="windowText" lastClr="000000"/>
                </a:solidFill>
                <a:latin typeface="+mn-ea"/>
                <a:ea typeface="+mn-ea"/>
                <a:cs typeface="+mn-cs"/>
              </a:rPr>
              <a:t>故人</a:t>
            </a:r>
            <a:endParaRPr lang="en-US" altLang="ja-JP" sz="2667" spc="-113" dirty="0">
              <a:ln>
                <a:solidFill>
                  <a:schemeClr val="tx1"/>
                </a:solidFill>
              </a:ln>
              <a:solidFill>
                <a:srgbClr val="81C343"/>
              </a:solidFill>
              <a:latin typeface="+mn-ea"/>
              <a:ea typeface="+mn-ea"/>
              <a:cs typeface="+mn-cs"/>
            </a:endParaRPr>
          </a:p>
        </p:txBody>
      </p:sp>
      <p:sp useBgFill="1">
        <p:nvSpPr>
          <p:cNvPr id="15" name="タイトル 2">
            <a:extLst>
              <a:ext uri="{FF2B5EF4-FFF2-40B4-BE49-F238E27FC236}">
                <a16:creationId xmlns:a16="http://schemas.microsoft.com/office/drawing/2014/main" id="{03E2923F-3ED5-B1D2-FAAC-117731CEC212}"/>
              </a:ext>
            </a:extLst>
          </p:cNvPr>
          <p:cNvSpPr txBox="1">
            <a:spLocks/>
          </p:cNvSpPr>
          <p:nvPr/>
        </p:nvSpPr>
        <p:spPr>
          <a:xfrm>
            <a:off x="4424536" y="5792739"/>
            <a:ext cx="1313704" cy="628385"/>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2160"/>
              </a:lnSpc>
              <a:spcBef>
                <a:spcPts val="0"/>
              </a:spcBef>
            </a:pPr>
            <a:r>
              <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3650</a:t>
            </a:r>
            <a:r>
              <a:rPr lang="ja-JP" altLang="en-US"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地区</a:t>
            </a:r>
            <a:endPar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a:p>
            <a:pPr>
              <a:lnSpc>
                <a:spcPts val="2160"/>
              </a:lnSpc>
              <a:spcBef>
                <a:spcPts val="0"/>
              </a:spcBef>
            </a:pPr>
            <a:r>
              <a:rPr lang="ja-JP" altLang="en-US"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（韓国）</a:t>
            </a:r>
            <a:endPar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p:txBody>
      </p:sp>
      <p:sp>
        <p:nvSpPr>
          <p:cNvPr id="61" name="テキスト ボックス 60">
            <a:extLst>
              <a:ext uri="{FF2B5EF4-FFF2-40B4-BE49-F238E27FC236}">
                <a16:creationId xmlns:a16="http://schemas.microsoft.com/office/drawing/2014/main" id="{9DD766B3-8C29-4FC5-ACBD-7A433A1B23D0}"/>
              </a:ext>
            </a:extLst>
          </p:cNvPr>
          <p:cNvSpPr txBox="1"/>
          <p:nvPr/>
        </p:nvSpPr>
        <p:spPr>
          <a:xfrm>
            <a:off x="4558741" y="4981073"/>
            <a:ext cx="1207246" cy="215444"/>
          </a:xfrm>
          <a:prstGeom prst="rect">
            <a:avLst/>
          </a:prstGeom>
          <a:noFill/>
        </p:spPr>
        <p:txBody>
          <a:bodyPr wrap="square" rtlCol="0">
            <a:spAutoFit/>
          </a:bodyPr>
          <a:lstStyle/>
          <a:p>
            <a:r>
              <a:rPr kumimoji="1" lang="ja-JP" altLang="en-US" sz="800" b="1" dirty="0">
                <a:latin typeface="游ゴシック" panose="020B0400000000000000" pitchFamily="50" charset="-128"/>
                <a:ea typeface="游ゴシック" panose="020B0400000000000000" pitchFamily="50" charset="-128"/>
              </a:rPr>
              <a:t>リム    ユンウィ</a:t>
            </a:r>
          </a:p>
        </p:txBody>
      </p:sp>
      <p:sp>
        <p:nvSpPr>
          <p:cNvPr id="16" name="四角形: 角を丸くする 15">
            <a:extLst>
              <a:ext uri="{FF2B5EF4-FFF2-40B4-BE49-F238E27FC236}">
                <a16:creationId xmlns:a16="http://schemas.microsoft.com/office/drawing/2014/main" id="{751396C6-5E7A-1BED-7BBE-A5ABF15871B7}"/>
              </a:ext>
            </a:extLst>
          </p:cNvPr>
          <p:cNvSpPr/>
          <p:nvPr/>
        </p:nvSpPr>
        <p:spPr>
          <a:xfrm rot="5400000">
            <a:off x="5555170" y="4224714"/>
            <a:ext cx="2897702" cy="1783151"/>
          </a:xfrm>
          <a:prstGeom prst="roundRect">
            <a:avLst>
              <a:gd name="adj" fmla="val 0"/>
            </a:avLst>
          </a:prstGeom>
          <a:solidFill>
            <a:srgbClr val="FAE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2">
            <a:extLst>
              <a:ext uri="{FF2B5EF4-FFF2-40B4-BE49-F238E27FC236}">
                <a16:creationId xmlns:a16="http://schemas.microsoft.com/office/drawing/2014/main" id="{3DCAD38F-7432-CACF-0523-F3662DD6D06B}"/>
              </a:ext>
            </a:extLst>
          </p:cNvPr>
          <p:cNvSpPr txBox="1">
            <a:spLocks/>
          </p:cNvSpPr>
          <p:nvPr/>
        </p:nvSpPr>
        <p:spPr>
          <a:xfrm>
            <a:off x="6112445" y="5066445"/>
            <a:ext cx="1783152" cy="73230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zh-TW" altLang="en-US"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許 國文</a:t>
            </a:r>
            <a:r>
              <a:rPr lang="zh-TW" altLang="en-US" sz="1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氏</a:t>
            </a:r>
            <a:endParaRPr lang="en-US" altLang="zh-TW" sz="1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endParaRPr>
          </a:p>
          <a:p>
            <a:pPr>
              <a:spcBef>
                <a:spcPts val="400"/>
              </a:spcBef>
            </a:pPr>
            <a:r>
              <a:rPr lang="en-US" altLang="zh-TW"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2005-06</a:t>
            </a:r>
            <a:r>
              <a:rPr lang="zh-TW" altLang="en-US" sz="1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年度</a:t>
            </a:r>
            <a:endPar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endParaRPr>
          </a:p>
        </p:txBody>
      </p:sp>
      <p:sp useBgFill="1">
        <p:nvSpPr>
          <p:cNvPr id="20" name="タイトル 2">
            <a:extLst>
              <a:ext uri="{FF2B5EF4-FFF2-40B4-BE49-F238E27FC236}">
                <a16:creationId xmlns:a16="http://schemas.microsoft.com/office/drawing/2014/main" id="{B946EEF3-40EF-CBCF-9CCD-3D766FAD8D51}"/>
              </a:ext>
            </a:extLst>
          </p:cNvPr>
          <p:cNvSpPr txBox="1">
            <a:spLocks/>
          </p:cNvSpPr>
          <p:nvPr/>
        </p:nvSpPr>
        <p:spPr>
          <a:xfrm>
            <a:off x="6347169" y="5798750"/>
            <a:ext cx="1313704" cy="628385"/>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2160"/>
              </a:lnSpc>
              <a:spcBef>
                <a:spcPts val="0"/>
              </a:spcBef>
            </a:pPr>
            <a:r>
              <a:rPr lang="en-US" altLang="zh-TW"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3490</a:t>
            </a:r>
            <a:r>
              <a:rPr lang="ja-JP" altLang="en-US"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地区</a:t>
            </a:r>
            <a:endPar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a:p>
            <a:pPr>
              <a:lnSpc>
                <a:spcPts val="2160"/>
              </a:lnSpc>
              <a:spcBef>
                <a:spcPts val="0"/>
              </a:spcBef>
            </a:pPr>
            <a:r>
              <a:rPr lang="ja-JP" altLang="en-US"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（台湾）</a:t>
            </a:r>
            <a:endPar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p:txBody>
      </p:sp>
      <p:sp>
        <p:nvSpPr>
          <p:cNvPr id="54" name="四角形: 角を丸くする 53">
            <a:extLst>
              <a:ext uri="{FF2B5EF4-FFF2-40B4-BE49-F238E27FC236}">
                <a16:creationId xmlns:a16="http://schemas.microsoft.com/office/drawing/2014/main" id="{4AF70FDE-D90E-F0B9-7095-08056D7A2463}"/>
              </a:ext>
            </a:extLst>
          </p:cNvPr>
          <p:cNvSpPr>
            <a:spLocks noChangeAspect="1"/>
          </p:cNvSpPr>
          <p:nvPr/>
        </p:nvSpPr>
        <p:spPr>
          <a:xfrm>
            <a:off x="6464021" y="3763913"/>
            <a:ext cx="1079999" cy="1178107"/>
          </a:xfrm>
          <a:prstGeom prst="roundRect">
            <a:avLst>
              <a:gd name="adj" fmla="val 9414"/>
            </a:avLst>
          </a:prstGeom>
          <a:blipFill dpi="0" rotWithShape="1">
            <a:blip r:embed="rId4"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62" name="テキスト ボックス 61">
            <a:extLst>
              <a:ext uri="{FF2B5EF4-FFF2-40B4-BE49-F238E27FC236}">
                <a16:creationId xmlns:a16="http://schemas.microsoft.com/office/drawing/2014/main" id="{DFB23B21-4CB0-3528-60FA-2E775A8096B7}"/>
              </a:ext>
            </a:extLst>
          </p:cNvPr>
          <p:cNvSpPr txBox="1"/>
          <p:nvPr/>
        </p:nvSpPr>
        <p:spPr>
          <a:xfrm>
            <a:off x="6468240" y="4952712"/>
            <a:ext cx="1207246" cy="215444"/>
          </a:xfrm>
          <a:prstGeom prst="rect">
            <a:avLst/>
          </a:prstGeom>
          <a:noFill/>
        </p:spPr>
        <p:txBody>
          <a:bodyPr wrap="square" rtlCol="0">
            <a:spAutoFit/>
          </a:bodyPr>
          <a:lstStyle/>
          <a:p>
            <a:r>
              <a:rPr kumimoji="1" lang="ja-JP" altLang="en-US" sz="800" b="1" dirty="0">
                <a:latin typeface="游ゴシック" panose="020B0400000000000000" pitchFamily="50" charset="-128"/>
                <a:ea typeface="游ゴシック" panose="020B0400000000000000" pitchFamily="50" charset="-128"/>
              </a:rPr>
              <a:t>キョ   コクブン</a:t>
            </a:r>
          </a:p>
        </p:txBody>
      </p:sp>
      <p:sp>
        <p:nvSpPr>
          <p:cNvPr id="22" name="四角形: 角を丸くする 21">
            <a:extLst>
              <a:ext uri="{FF2B5EF4-FFF2-40B4-BE49-F238E27FC236}">
                <a16:creationId xmlns:a16="http://schemas.microsoft.com/office/drawing/2014/main" id="{0ADF19D6-7260-4D91-D5E0-C835BC4C81A1}"/>
              </a:ext>
            </a:extLst>
          </p:cNvPr>
          <p:cNvSpPr/>
          <p:nvPr/>
        </p:nvSpPr>
        <p:spPr>
          <a:xfrm rot="5400000">
            <a:off x="7485568" y="4232293"/>
            <a:ext cx="2897702" cy="1783151"/>
          </a:xfrm>
          <a:prstGeom prst="roundRect">
            <a:avLst>
              <a:gd name="adj" fmla="val 0"/>
            </a:avLst>
          </a:prstGeom>
          <a:solidFill>
            <a:srgbClr val="FAE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0DBE5B1D-96C2-9A43-86A9-61019BC05586}"/>
              </a:ext>
            </a:extLst>
          </p:cNvPr>
          <p:cNvSpPr/>
          <p:nvPr/>
        </p:nvSpPr>
        <p:spPr>
          <a:xfrm rot="5400000">
            <a:off x="9318420" y="4167020"/>
            <a:ext cx="3060000" cy="1944000"/>
          </a:xfrm>
          <a:prstGeom prst="roundRect">
            <a:avLst>
              <a:gd name="adj" fmla="val 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4" name="タイトル 2">
            <a:extLst>
              <a:ext uri="{FF2B5EF4-FFF2-40B4-BE49-F238E27FC236}">
                <a16:creationId xmlns:a16="http://schemas.microsoft.com/office/drawing/2014/main" id="{0E1FEAA6-CF66-107B-E46F-B0AAF96B5AEF}"/>
              </a:ext>
            </a:extLst>
          </p:cNvPr>
          <p:cNvSpPr txBox="1">
            <a:spLocks/>
          </p:cNvSpPr>
          <p:nvPr/>
        </p:nvSpPr>
        <p:spPr>
          <a:xfrm>
            <a:off x="8042843" y="5074024"/>
            <a:ext cx="1783152" cy="73230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林 華明</a:t>
            </a:r>
            <a:r>
              <a:rPr lang="ja-JP" altLang="en-US" sz="1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氏</a:t>
            </a:r>
            <a:endPar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endParaRPr>
          </a:p>
          <a:p>
            <a:pPr>
              <a:spcBef>
                <a:spcPts val="400"/>
              </a:spcBef>
            </a:pPr>
            <a:r>
              <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2015-16</a:t>
            </a:r>
            <a:r>
              <a:rPr lang="ja-JP" altLang="en-US" sz="1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年度</a:t>
            </a:r>
            <a:endPar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endParaRPr>
          </a:p>
        </p:txBody>
      </p:sp>
      <p:sp useBgFill="1">
        <p:nvSpPr>
          <p:cNvPr id="26" name="タイトル 2">
            <a:extLst>
              <a:ext uri="{FF2B5EF4-FFF2-40B4-BE49-F238E27FC236}">
                <a16:creationId xmlns:a16="http://schemas.microsoft.com/office/drawing/2014/main" id="{44B3AB2C-6EAF-2BB2-FEF3-44443594ED4A}"/>
              </a:ext>
            </a:extLst>
          </p:cNvPr>
          <p:cNvSpPr txBox="1">
            <a:spLocks/>
          </p:cNvSpPr>
          <p:nvPr/>
        </p:nvSpPr>
        <p:spPr>
          <a:xfrm>
            <a:off x="8277567" y="5806329"/>
            <a:ext cx="1313704" cy="628385"/>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2160"/>
              </a:lnSpc>
              <a:spcBef>
                <a:spcPts val="0"/>
              </a:spcBef>
            </a:pPr>
            <a:r>
              <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3522</a:t>
            </a:r>
            <a:r>
              <a:rPr lang="ja-JP" altLang="en-US"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地区</a:t>
            </a:r>
            <a:endPar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a:p>
            <a:pPr>
              <a:lnSpc>
                <a:spcPts val="2160"/>
              </a:lnSpc>
              <a:spcBef>
                <a:spcPts val="0"/>
              </a:spcBef>
            </a:pPr>
            <a:r>
              <a:rPr lang="ja-JP" altLang="en-US"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（台湾）</a:t>
            </a:r>
            <a:endPar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p:txBody>
      </p:sp>
      <p:sp>
        <p:nvSpPr>
          <p:cNvPr id="28" name="四角形: 角を丸くする 27">
            <a:extLst>
              <a:ext uri="{FF2B5EF4-FFF2-40B4-BE49-F238E27FC236}">
                <a16:creationId xmlns:a16="http://schemas.microsoft.com/office/drawing/2014/main" id="{6C67BAC1-8641-A2A4-7622-531B082959D5}"/>
              </a:ext>
            </a:extLst>
          </p:cNvPr>
          <p:cNvSpPr/>
          <p:nvPr/>
        </p:nvSpPr>
        <p:spPr>
          <a:xfrm rot="5400000">
            <a:off x="9408201" y="4238304"/>
            <a:ext cx="2897702" cy="1783151"/>
          </a:xfrm>
          <a:prstGeom prst="roundRect">
            <a:avLst>
              <a:gd name="adj" fmla="val 0"/>
            </a:avLst>
          </a:prstGeom>
          <a:solidFill>
            <a:srgbClr val="FAE7B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9" name="タイトル 2">
            <a:extLst>
              <a:ext uri="{FF2B5EF4-FFF2-40B4-BE49-F238E27FC236}">
                <a16:creationId xmlns:a16="http://schemas.microsoft.com/office/drawing/2014/main" id="{C2F9EF62-0472-603C-12EB-86703B4DF72E}"/>
              </a:ext>
            </a:extLst>
          </p:cNvPr>
          <p:cNvSpPr txBox="1">
            <a:spLocks/>
          </p:cNvSpPr>
          <p:nvPr/>
        </p:nvSpPr>
        <p:spPr>
          <a:xfrm>
            <a:off x="9965476" y="5035176"/>
            <a:ext cx="1783152" cy="73230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600" b="1" spc="-200" dirty="0">
                <a:latin typeface="游ゴシック" panose="020B0400000000000000" pitchFamily="50" charset="-128"/>
                <a:ea typeface="游ゴシック" panose="020B0400000000000000" pitchFamily="50" charset="-128"/>
              </a:rPr>
              <a:t>ラスマナ・</a:t>
            </a:r>
            <a:br>
              <a:rPr lang="en-US" altLang="ja-JP" sz="1600" b="1" spc="-200" dirty="0">
                <a:latin typeface="游ゴシック" panose="020B0400000000000000" pitchFamily="50" charset="-128"/>
                <a:ea typeface="游ゴシック" panose="020B0400000000000000" pitchFamily="50" charset="-128"/>
              </a:rPr>
            </a:br>
            <a:r>
              <a:rPr lang="ja-JP" altLang="en-US" sz="1600" b="1" spc="-200" dirty="0">
                <a:latin typeface="游ゴシック" panose="020B0400000000000000" pitchFamily="50" charset="-128"/>
                <a:ea typeface="游ゴシック" panose="020B0400000000000000" pitchFamily="50" charset="-128"/>
              </a:rPr>
              <a:t>センダリウス</a:t>
            </a:r>
            <a:r>
              <a:rPr lang="zh-TW" altLang="en-US" sz="12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氏</a:t>
            </a:r>
            <a:endParaRPr lang="en-US" altLang="zh-TW" sz="12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endParaRPr>
          </a:p>
          <a:p>
            <a:pPr>
              <a:spcBef>
                <a:spcPts val="400"/>
              </a:spcBef>
            </a:pPr>
            <a:r>
              <a:rPr lang="en-US" altLang="zh-TW"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20</a:t>
            </a:r>
            <a:r>
              <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26</a:t>
            </a:r>
            <a:r>
              <a:rPr lang="en-US" altLang="zh-TW"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a:t>
            </a:r>
            <a:r>
              <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27</a:t>
            </a:r>
            <a:r>
              <a:rPr lang="zh-TW" altLang="en-US" sz="14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年度</a:t>
            </a:r>
            <a:endPar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endParaRPr>
          </a:p>
        </p:txBody>
      </p:sp>
      <p:sp useBgFill="1">
        <p:nvSpPr>
          <p:cNvPr id="30" name="タイトル 2">
            <a:extLst>
              <a:ext uri="{FF2B5EF4-FFF2-40B4-BE49-F238E27FC236}">
                <a16:creationId xmlns:a16="http://schemas.microsoft.com/office/drawing/2014/main" id="{70091BBA-DCCF-B1DF-89EE-01BC7A15C929}"/>
              </a:ext>
            </a:extLst>
          </p:cNvPr>
          <p:cNvSpPr txBox="1">
            <a:spLocks/>
          </p:cNvSpPr>
          <p:nvPr/>
        </p:nvSpPr>
        <p:spPr>
          <a:xfrm>
            <a:off x="10200200" y="5812340"/>
            <a:ext cx="1313704" cy="628385"/>
          </a:xfrm>
          <a:prstGeom prst="rect">
            <a:avLst/>
          </a:prstGeom>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2160"/>
              </a:lnSpc>
              <a:spcBef>
                <a:spcPts val="0"/>
              </a:spcBef>
            </a:pPr>
            <a:r>
              <a:rPr lang="en-US" altLang="ja-JP" sz="18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rPr>
              <a:t>3410</a:t>
            </a:r>
            <a:r>
              <a:rPr lang="ja-JP" altLang="en-US"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地区</a:t>
            </a:r>
            <a:endParaRPr lang="en-US" altLang="ja-JP" sz="18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a:p>
            <a:pPr>
              <a:lnSpc>
                <a:spcPts val="2160"/>
              </a:lnSpc>
              <a:spcBef>
                <a:spcPts val="0"/>
              </a:spcBef>
            </a:pPr>
            <a:r>
              <a:rPr lang="ja-JP" altLang="en-US" sz="13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（インドネシア）</a:t>
            </a:r>
            <a:endParaRPr lang="en-US" altLang="ja-JP" sz="13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endParaRPr>
          </a:p>
        </p:txBody>
      </p:sp>
      <p:sp>
        <p:nvSpPr>
          <p:cNvPr id="33" name="四角形: 角を丸くする 32">
            <a:extLst>
              <a:ext uri="{FF2B5EF4-FFF2-40B4-BE49-F238E27FC236}">
                <a16:creationId xmlns:a16="http://schemas.microsoft.com/office/drawing/2014/main" id="{26CB80CF-C45D-0450-F1C4-A6440D9350F0}"/>
              </a:ext>
            </a:extLst>
          </p:cNvPr>
          <p:cNvSpPr>
            <a:spLocks noChangeAspect="1"/>
          </p:cNvSpPr>
          <p:nvPr/>
        </p:nvSpPr>
        <p:spPr>
          <a:xfrm>
            <a:off x="8411772" y="3773347"/>
            <a:ext cx="1080001" cy="1178107"/>
          </a:xfrm>
          <a:prstGeom prst="roundRect">
            <a:avLst>
              <a:gd name="adj" fmla="val 7859"/>
            </a:avLst>
          </a:prstGeom>
          <a:blipFill dpi="0" rotWithShape="1">
            <a:blip r:embed="rId5" cstate="screen">
              <a:extLst>
                <a:ext uri="{28A0092B-C50C-407E-A947-70E740481C1C}">
                  <a14:useLocalDpi xmlns:a14="http://schemas.microsoft.com/office/drawing/2010/main"/>
                </a:ext>
              </a:extLst>
            </a:blip>
            <a:srcRect/>
            <a:stretch>
              <a:fillRect l="652" r="652"/>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60" name="テキスト ボックス 59">
            <a:extLst>
              <a:ext uri="{FF2B5EF4-FFF2-40B4-BE49-F238E27FC236}">
                <a16:creationId xmlns:a16="http://schemas.microsoft.com/office/drawing/2014/main" id="{8C42D4C2-3E58-29D9-37DE-ADBAA3E79375}"/>
              </a:ext>
            </a:extLst>
          </p:cNvPr>
          <p:cNvSpPr txBox="1"/>
          <p:nvPr/>
        </p:nvSpPr>
        <p:spPr>
          <a:xfrm>
            <a:off x="8384025" y="4951454"/>
            <a:ext cx="1207246" cy="215444"/>
          </a:xfrm>
          <a:prstGeom prst="rect">
            <a:avLst/>
          </a:prstGeom>
          <a:noFill/>
        </p:spPr>
        <p:txBody>
          <a:bodyPr wrap="square" rtlCol="0">
            <a:spAutoFit/>
          </a:bodyPr>
          <a:lstStyle/>
          <a:p>
            <a:r>
              <a:rPr kumimoji="1" lang="ja-JP" altLang="en-US" sz="800" b="1" dirty="0">
                <a:latin typeface="游ゴシック" panose="020B0400000000000000" pitchFamily="50" charset="-128"/>
                <a:ea typeface="游ゴシック" panose="020B0400000000000000" pitchFamily="50" charset="-128"/>
              </a:rPr>
              <a:t>リン   カミン</a:t>
            </a:r>
          </a:p>
        </p:txBody>
      </p:sp>
      <p:pic>
        <p:nvPicPr>
          <p:cNvPr id="34" name="図 33" descr="部屋の中に立っている女性&#10;&#10;中程度の精度で自動的に生成された説明">
            <a:extLst>
              <a:ext uri="{FF2B5EF4-FFF2-40B4-BE49-F238E27FC236}">
                <a16:creationId xmlns:a16="http://schemas.microsoft.com/office/drawing/2014/main" id="{B6D82C9C-5A6A-B722-43E5-4F7D2C53767B}"/>
              </a:ext>
            </a:extLst>
          </p:cNvPr>
          <p:cNvPicPr>
            <a:picLocks/>
          </p:cNvPicPr>
          <p:nvPr/>
        </p:nvPicPr>
        <p:blipFill rotWithShape="1">
          <a:blip r:embed="rId6" cstate="screen">
            <a:extLst>
              <a:ext uri="{28A0092B-C50C-407E-A947-70E740481C1C}">
                <a14:useLocalDpi xmlns:a14="http://schemas.microsoft.com/office/drawing/2010/main"/>
              </a:ext>
            </a:extLst>
          </a:blip>
          <a:srcRect t="-34" b="-34"/>
          <a:stretch>
            <a:fillRect/>
          </a:stretch>
        </p:blipFill>
        <p:spPr>
          <a:xfrm>
            <a:off x="10303983" y="3763913"/>
            <a:ext cx="1088500" cy="1202389"/>
          </a:xfrm>
          <a:prstGeom prst="roundRect">
            <a:avLst>
              <a:gd name="adj" fmla="val 5220"/>
            </a:avLst>
          </a:prstGeom>
        </p:spPr>
      </p:pic>
      <p:sp>
        <p:nvSpPr>
          <p:cNvPr id="35" name="タイトル 2">
            <a:extLst>
              <a:ext uri="{FF2B5EF4-FFF2-40B4-BE49-F238E27FC236}">
                <a16:creationId xmlns:a16="http://schemas.microsoft.com/office/drawing/2014/main" id="{F537B729-31B8-C1CA-D607-A15A1311B5C0}"/>
              </a:ext>
            </a:extLst>
          </p:cNvPr>
          <p:cNvSpPr txBox="1">
            <a:spLocks/>
          </p:cNvSpPr>
          <p:nvPr/>
        </p:nvSpPr>
        <p:spPr>
          <a:xfrm>
            <a:off x="711868" y="3647164"/>
            <a:ext cx="3160265" cy="1251529"/>
          </a:xfrm>
          <a:prstGeom prst="rect">
            <a:avLst/>
          </a:prstGeom>
          <a:solidFill>
            <a:schemeClr val="accent6"/>
          </a:solidFill>
          <a:ln>
            <a:noFill/>
          </a:ln>
        </p:spPr>
        <p:txBody>
          <a:bodyPr vert="horz" lIns="60960" tIns="9600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1200"/>
              </a:spcBef>
            </a:pPr>
            <a:r>
              <a:rPr lang="ja-JP" altLang="en-US" sz="2800" b="1" dirty="0">
                <a:solidFill>
                  <a:schemeClr val="bg1"/>
                </a:solidFill>
                <a:latin typeface="Yu Gothic UI" panose="020B0500000000000000" pitchFamily="50" charset="-128"/>
                <a:ea typeface="Yu Gothic UI" panose="020B0500000000000000" pitchFamily="50" charset="-128"/>
              </a:rPr>
              <a:t>ガバナーになった学友</a:t>
            </a:r>
          </a:p>
        </p:txBody>
      </p:sp>
      <p:sp>
        <p:nvSpPr>
          <p:cNvPr id="36" name="タイトル 2">
            <a:extLst>
              <a:ext uri="{FF2B5EF4-FFF2-40B4-BE49-F238E27FC236}">
                <a16:creationId xmlns:a16="http://schemas.microsoft.com/office/drawing/2014/main" id="{6C75FC71-6AA1-AC1A-D7B5-2CB0B1D8DB09}"/>
              </a:ext>
            </a:extLst>
          </p:cNvPr>
          <p:cNvSpPr txBox="1">
            <a:spLocks/>
          </p:cNvSpPr>
          <p:nvPr/>
        </p:nvSpPr>
        <p:spPr>
          <a:xfrm>
            <a:off x="695400" y="4876302"/>
            <a:ext cx="3193200" cy="90000"/>
          </a:xfrm>
          <a:prstGeom prst="rect">
            <a:avLst/>
          </a:prstGeom>
          <a:solidFill>
            <a:srgbClr val="FFFFCC"/>
          </a:solidFill>
          <a:ln>
            <a:noFill/>
          </a:ln>
        </p:spPr>
        <p:txBody>
          <a:bodyPr vert="horz" lIns="60960" tIns="9600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1200"/>
              </a:spcBef>
            </a:pPr>
            <a:endParaRPr lang="ja-JP" altLang="en-US" sz="2400" b="1" dirty="0">
              <a:solidFill>
                <a:schemeClr val="bg1"/>
              </a:solidFill>
              <a:latin typeface="Yu Gothic UI" panose="020B0500000000000000" pitchFamily="50" charset="-128"/>
              <a:ea typeface="Yu Gothic UI" panose="020B0500000000000000" pitchFamily="50" charset="-128"/>
            </a:endParaRPr>
          </a:p>
        </p:txBody>
      </p:sp>
      <p:sp>
        <p:nvSpPr>
          <p:cNvPr id="37" name="正方形/長方形 36">
            <a:extLst>
              <a:ext uri="{FF2B5EF4-FFF2-40B4-BE49-F238E27FC236}">
                <a16:creationId xmlns:a16="http://schemas.microsoft.com/office/drawing/2014/main" id="{D4631722-99B3-0832-15AE-6340C7ECA7FC}"/>
              </a:ext>
            </a:extLst>
          </p:cNvPr>
          <p:cNvSpPr/>
          <p:nvPr/>
        </p:nvSpPr>
        <p:spPr>
          <a:xfrm rot="5400000">
            <a:off x="5129043" y="2278716"/>
            <a:ext cx="155540" cy="1296144"/>
          </a:xfrm>
          <a:prstGeom prst="rect">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400" b="1" dirty="0">
              <a:ln>
                <a:solidFill>
                  <a:schemeClr val="tx1"/>
                </a:solidFill>
              </a:ln>
              <a:solidFill>
                <a:srgbClr val="FFE737"/>
              </a:solidFill>
              <a:latin typeface="+mj-ea"/>
              <a:ea typeface="+mj-ea"/>
            </a:endParaRPr>
          </a:p>
        </p:txBody>
      </p:sp>
      <p:sp>
        <p:nvSpPr>
          <p:cNvPr id="38" name="タイトル 2">
            <a:extLst>
              <a:ext uri="{FF2B5EF4-FFF2-40B4-BE49-F238E27FC236}">
                <a16:creationId xmlns:a16="http://schemas.microsoft.com/office/drawing/2014/main" id="{D2993E55-24D3-2D00-E6A5-54241751BDE7}"/>
              </a:ext>
            </a:extLst>
          </p:cNvPr>
          <p:cNvSpPr txBox="1">
            <a:spLocks/>
          </p:cNvSpPr>
          <p:nvPr/>
        </p:nvSpPr>
        <p:spPr>
          <a:xfrm>
            <a:off x="4558741" y="1918662"/>
            <a:ext cx="1296144" cy="882351"/>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9600" b="1" spc="-100" dirty="0">
                <a:latin typeface="Bahnschrift SemiBold SemiConden" panose="020B0502040204020203" pitchFamily="34" charset="0"/>
              </a:rPr>
              <a:t>6</a:t>
            </a:r>
            <a:endParaRPr lang="ja-JP" altLang="en-US" sz="4800" b="1" spc="-100" dirty="0">
              <a:latin typeface="Bahnschrift SemiBold SemiConden" panose="020B0502040204020203" pitchFamily="34" charset="0"/>
            </a:endParaRPr>
          </a:p>
        </p:txBody>
      </p:sp>
      <p:sp>
        <p:nvSpPr>
          <p:cNvPr id="39" name="タイトル 2">
            <a:extLst>
              <a:ext uri="{FF2B5EF4-FFF2-40B4-BE49-F238E27FC236}">
                <a16:creationId xmlns:a16="http://schemas.microsoft.com/office/drawing/2014/main" id="{A3AF1862-7597-48FA-492F-C34DF0DDA2A2}"/>
              </a:ext>
            </a:extLst>
          </p:cNvPr>
          <p:cNvSpPr txBox="1">
            <a:spLocks/>
          </p:cNvSpPr>
          <p:nvPr/>
        </p:nvSpPr>
        <p:spPr>
          <a:xfrm>
            <a:off x="5743435" y="1876890"/>
            <a:ext cx="1562961" cy="882351"/>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8000" b="1" spc="-100" dirty="0">
                <a:latin typeface="Bahnschrift SemiBold SemiConden" panose="020B0502040204020203" pitchFamily="34" charset="0"/>
              </a:rPr>
              <a:t>+</a:t>
            </a:r>
            <a:r>
              <a:rPr lang="en-US" altLang="ja-JP" sz="9600" b="1" spc="-100" dirty="0">
                <a:latin typeface="Bahnschrift SemiBold SemiConden" panose="020B0502040204020203" pitchFamily="34" charset="0"/>
              </a:rPr>
              <a:t> </a:t>
            </a:r>
            <a:r>
              <a:rPr lang="en-US" altLang="ja-JP" sz="8000" b="1" spc="-100" dirty="0">
                <a:latin typeface="Bahnschrift SemiBold SemiConden" panose="020B0502040204020203" pitchFamily="34" charset="0"/>
              </a:rPr>
              <a:t>2</a:t>
            </a:r>
            <a:endParaRPr lang="ja-JP" altLang="en-US" sz="4800" b="1" spc="-100" dirty="0">
              <a:latin typeface="Bahnschrift SemiBold SemiConden" panose="020B0502040204020203" pitchFamily="34" charset="0"/>
            </a:endParaRPr>
          </a:p>
        </p:txBody>
      </p:sp>
      <p:sp>
        <p:nvSpPr>
          <p:cNvPr id="40" name="タイトル 2">
            <a:extLst>
              <a:ext uri="{FF2B5EF4-FFF2-40B4-BE49-F238E27FC236}">
                <a16:creationId xmlns:a16="http://schemas.microsoft.com/office/drawing/2014/main" id="{C1AB1D7D-AA1F-86DD-C64D-BC36A3BA7CA9}"/>
              </a:ext>
            </a:extLst>
          </p:cNvPr>
          <p:cNvSpPr txBox="1">
            <a:spLocks/>
          </p:cNvSpPr>
          <p:nvPr/>
        </p:nvSpPr>
        <p:spPr>
          <a:xfrm>
            <a:off x="6177437" y="2825446"/>
            <a:ext cx="1562961" cy="414523"/>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800" spc="-113"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衛星クラブ</a:t>
            </a:r>
            <a:endParaRPr lang="en-US" altLang="ja-JP"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41" name="星: 4 pt 54">
            <a:extLst>
              <a:ext uri="{FF2B5EF4-FFF2-40B4-BE49-F238E27FC236}">
                <a16:creationId xmlns:a16="http://schemas.microsoft.com/office/drawing/2014/main" id="{8C1BD4E9-C3EB-BA69-DFA7-7EA02B0840BD}"/>
              </a:ext>
            </a:extLst>
          </p:cNvPr>
          <p:cNvSpPr/>
          <p:nvPr/>
        </p:nvSpPr>
        <p:spPr>
          <a:xfrm>
            <a:off x="7065362" y="1768124"/>
            <a:ext cx="241034" cy="301075"/>
          </a:xfrm>
          <a:custGeom>
            <a:avLst/>
            <a:gdLst>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5 w 947931"/>
              <a:gd name="connsiteY3" fmla="*/ 494557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494557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501825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501825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72997 w 947931"/>
              <a:gd name="connsiteY7" fmla="*/ 664838 h 1152128"/>
              <a:gd name="connsiteX8" fmla="*/ 0 w 947931"/>
              <a:gd name="connsiteY8" fmla="*/ 576064 h 1152128"/>
              <a:gd name="connsiteX0" fmla="*/ 0 w 947931"/>
              <a:gd name="connsiteY0" fmla="*/ 445251 h 1021315"/>
              <a:gd name="connsiteX1" fmla="*/ 353018 w 947931"/>
              <a:gd name="connsiteY1" fmla="*/ 349210 h 1021315"/>
              <a:gd name="connsiteX2" fmla="*/ 463978 w 947931"/>
              <a:gd name="connsiteY2" fmla="*/ 0 h 1021315"/>
              <a:gd name="connsiteX3" fmla="*/ 564945 w 947931"/>
              <a:gd name="connsiteY3" fmla="*/ 371012 h 1021315"/>
              <a:gd name="connsiteX4" fmla="*/ 947931 w 947931"/>
              <a:gd name="connsiteY4" fmla="*/ 445251 h 1021315"/>
              <a:gd name="connsiteX5" fmla="*/ 564944 w 947931"/>
              <a:gd name="connsiteY5" fmla="*/ 555827 h 1021315"/>
              <a:gd name="connsiteX6" fmla="*/ 473966 w 947931"/>
              <a:gd name="connsiteY6" fmla="*/ 1021315 h 1021315"/>
              <a:gd name="connsiteX7" fmla="*/ 372997 w 947931"/>
              <a:gd name="connsiteY7" fmla="*/ 534025 h 1021315"/>
              <a:gd name="connsiteX8" fmla="*/ 0 w 947931"/>
              <a:gd name="connsiteY8" fmla="*/ 445251 h 1021315"/>
              <a:gd name="connsiteX0" fmla="*/ 0 w 947931"/>
              <a:gd name="connsiteY0" fmla="*/ 445251 h 854165"/>
              <a:gd name="connsiteX1" fmla="*/ 353018 w 947931"/>
              <a:gd name="connsiteY1" fmla="*/ 349210 h 854165"/>
              <a:gd name="connsiteX2" fmla="*/ 463978 w 947931"/>
              <a:gd name="connsiteY2" fmla="*/ 0 h 854165"/>
              <a:gd name="connsiteX3" fmla="*/ 564945 w 947931"/>
              <a:gd name="connsiteY3" fmla="*/ 371012 h 854165"/>
              <a:gd name="connsiteX4" fmla="*/ 947931 w 947931"/>
              <a:gd name="connsiteY4" fmla="*/ 445251 h 854165"/>
              <a:gd name="connsiteX5" fmla="*/ 564944 w 947931"/>
              <a:gd name="connsiteY5" fmla="*/ 555827 h 854165"/>
              <a:gd name="connsiteX6" fmla="*/ 443999 w 947931"/>
              <a:gd name="connsiteY6" fmla="*/ 854165 h 854165"/>
              <a:gd name="connsiteX7" fmla="*/ 372997 w 947931"/>
              <a:gd name="connsiteY7" fmla="*/ 534025 h 854165"/>
              <a:gd name="connsiteX8" fmla="*/ 0 w 947931"/>
              <a:gd name="connsiteY8" fmla="*/ 445251 h 854165"/>
              <a:gd name="connsiteX0" fmla="*/ 0 w 947931"/>
              <a:gd name="connsiteY0" fmla="*/ 445251 h 854165"/>
              <a:gd name="connsiteX1" fmla="*/ 353018 w 947931"/>
              <a:gd name="connsiteY1" fmla="*/ 349210 h 854165"/>
              <a:gd name="connsiteX2" fmla="*/ 463978 w 947931"/>
              <a:gd name="connsiteY2" fmla="*/ 0 h 854165"/>
              <a:gd name="connsiteX3" fmla="*/ 564945 w 947931"/>
              <a:gd name="connsiteY3" fmla="*/ 349210 h 854165"/>
              <a:gd name="connsiteX4" fmla="*/ 947931 w 947931"/>
              <a:gd name="connsiteY4" fmla="*/ 445251 h 854165"/>
              <a:gd name="connsiteX5" fmla="*/ 564944 w 947931"/>
              <a:gd name="connsiteY5" fmla="*/ 555827 h 854165"/>
              <a:gd name="connsiteX6" fmla="*/ 443999 w 947931"/>
              <a:gd name="connsiteY6" fmla="*/ 854165 h 854165"/>
              <a:gd name="connsiteX7" fmla="*/ 372997 w 947931"/>
              <a:gd name="connsiteY7" fmla="*/ 534025 h 854165"/>
              <a:gd name="connsiteX8" fmla="*/ 0 w 947931"/>
              <a:gd name="connsiteY8" fmla="*/ 445251 h 854165"/>
              <a:gd name="connsiteX0" fmla="*/ 0 w 947931"/>
              <a:gd name="connsiteY0" fmla="*/ 445251 h 861432"/>
              <a:gd name="connsiteX1" fmla="*/ 353018 w 947931"/>
              <a:gd name="connsiteY1" fmla="*/ 349210 h 861432"/>
              <a:gd name="connsiteX2" fmla="*/ 463978 w 947931"/>
              <a:gd name="connsiteY2" fmla="*/ 0 h 861432"/>
              <a:gd name="connsiteX3" fmla="*/ 564945 w 947931"/>
              <a:gd name="connsiteY3" fmla="*/ 349210 h 861432"/>
              <a:gd name="connsiteX4" fmla="*/ 947931 w 947931"/>
              <a:gd name="connsiteY4" fmla="*/ 445251 h 861432"/>
              <a:gd name="connsiteX5" fmla="*/ 564944 w 947931"/>
              <a:gd name="connsiteY5" fmla="*/ 555827 h 861432"/>
              <a:gd name="connsiteX6" fmla="*/ 463978 w 947931"/>
              <a:gd name="connsiteY6" fmla="*/ 861432 h 861432"/>
              <a:gd name="connsiteX7" fmla="*/ 372997 w 947931"/>
              <a:gd name="connsiteY7" fmla="*/ 534025 h 861432"/>
              <a:gd name="connsiteX8" fmla="*/ 0 w 947931"/>
              <a:gd name="connsiteY8" fmla="*/ 445251 h 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931" h="861432">
                <a:moveTo>
                  <a:pt x="0" y="445251"/>
                </a:moveTo>
                <a:cubicBezTo>
                  <a:pt x="0" y="408392"/>
                  <a:pt x="275688" y="423419"/>
                  <a:pt x="353018" y="349210"/>
                </a:cubicBezTo>
                <a:cubicBezTo>
                  <a:pt x="430348" y="275002"/>
                  <a:pt x="433652" y="0"/>
                  <a:pt x="463978" y="0"/>
                </a:cubicBezTo>
                <a:cubicBezTo>
                  <a:pt x="494304" y="0"/>
                  <a:pt x="484286" y="275001"/>
                  <a:pt x="564945" y="349210"/>
                </a:cubicBezTo>
                <a:cubicBezTo>
                  <a:pt x="645604" y="423419"/>
                  <a:pt x="947931" y="408392"/>
                  <a:pt x="947931" y="445251"/>
                </a:cubicBezTo>
                <a:cubicBezTo>
                  <a:pt x="820269" y="482110"/>
                  <a:pt x="645603" y="486464"/>
                  <a:pt x="564944" y="555827"/>
                </a:cubicBezTo>
                <a:cubicBezTo>
                  <a:pt x="484285" y="625190"/>
                  <a:pt x="494304" y="861432"/>
                  <a:pt x="463978" y="861432"/>
                </a:cubicBezTo>
                <a:cubicBezTo>
                  <a:pt x="433652" y="861432"/>
                  <a:pt x="450327" y="603388"/>
                  <a:pt x="372997" y="534025"/>
                </a:cubicBezTo>
                <a:cubicBezTo>
                  <a:pt x="295667" y="464662"/>
                  <a:pt x="0" y="482110"/>
                  <a:pt x="0" y="445251"/>
                </a:cubicBezTo>
                <a:close/>
              </a:path>
            </a:pathLst>
          </a:cu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400" b="1" dirty="0">
              <a:ln>
                <a:solidFill>
                  <a:schemeClr val="tx1"/>
                </a:solidFill>
              </a:ln>
              <a:solidFill>
                <a:srgbClr val="FFE737"/>
              </a:solidFill>
              <a:latin typeface="+mj-ea"/>
              <a:ea typeface="+mj-ea"/>
            </a:endParaRPr>
          </a:p>
        </p:txBody>
      </p:sp>
      <p:sp>
        <p:nvSpPr>
          <p:cNvPr id="42" name="タイトル 2">
            <a:extLst>
              <a:ext uri="{FF2B5EF4-FFF2-40B4-BE49-F238E27FC236}">
                <a16:creationId xmlns:a16="http://schemas.microsoft.com/office/drawing/2014/main" id="{F06BCD30-A318-1076-AEE7-27FA014AE99F}"/>
              </a:ext>
            </a:extLst>
          </p:cNvPr>
          <p:cNvSpPr txBox="1">
            <a:spLocks/>
          </p:cNvSpPr>
          <p:nvPr/>
        </p:nvSpPr>
        <p:spPr>
          <a:xfrm>
            <a:off x="706494" y="1912355"/>
            <a:ext cx="3229266" cy="1251529"/>
          </a:xfrm>
          <a:prstGeom prst="rect">
            <a:avLst/>
          </a:prstGeom>
          <a:solidFill>
            <a:schemeClr val="accent6"/>
          </a:solidFill>
          <a:ln>
            <a:noFill/>
          </a:ln>
        </p:spPr>
        <p:txBody>
          <a:bodyPr vert="horz" lIns="60960" tIns="9600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1200"/>
              </a:spcBef>
            </a:pPr>
            <a:r>
              <a:rPr lang="ja-JP" altLang="en-US" sz="2800" b="1" dirty="0">
                <a:solidFill>
                  <a:schemeClr val="bg1"/>
                </a:solidFill>
                <a:latin typeface="Yu Gothic UI" panose="020B0500000000000000" pitchFamily="50" charset="-128"/>
                <a:ea typeface="Yu Gothic UI" panose="020B0500000000000000" pitchFamily="50" charset="-128"/>
              </a:rPr>
              <a:t>学友が作ったクラブ</a:t>
            </a:r>
          </a:p>
        </p:txBody>
      </p:sp>
      <p:sp>
        <p:nvSpPr>
          <p:cNvPr id="43" name="タイトル 2">
            <a:extLst>
              <a:ext uri="{FF2B5EF4-FFF2-40B4-BE49-F238E27FC236}">
                <a16:creationId xmlns:a16="http://schemas.microsoft.com/office/drawing/2014/main" id="{67864C9A-8125-E6A8-6C71-476240AB69D9}"/>
              </a:ext>
            </a:extLst>
          </p:cNvPr>
          <p:cNvSpPr txBox="1">
            <a:spLocks/>
          </p:cNvSpPr>
          <p:nvPr/>
        </p:nvSpPr>
        <p:spPr>
          <a:xfrm>
            <a:off x="724527" y="3146398"/>
            <a:ext cx="3193200" cy="89430"/>
          </a:xfrm>
          <a:prstGeom prst="rect">
            <a:avLst/>
          </a:prstGeom>
          <a:solidFill>
            <a:srgbClr val="FFFFCC"/>
          </a:solidFill>
          <a:ln>
            <a:noFill/>
          </a:ln>
        </p:spPr>
        <p:txBody>
          <a:bodyPr vert="horz" lIns="60960" tIns="9600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1200"/>
              </a:spcBef>
            </a:pPr>
            <a:endParaRPr lang="ja-JP" altLang="en-US" sz="2400" b="1" dirty="0">
              <a:solidFill>
                <a:schemeClr val="bg1"/>
              </a:solidFill>
              <a:latin typeface="Yu Gothic UI" panose="020B0500000000000000" pitchFamily="50" charset="-128"/>
              <a:ea typeface="Yu Gothic UI" panose="020B0500000000000000" pitchFamily="50" charset="-128"/>
            </a:endParaRPr>
          </a:p>
        </p:txBody>
      </p:sp>
      <p:sp>
        <p:nvSpPr>
          <p:cNvPr id="46" name="フリーフォーム: 図形 45">
            <a:extLst>
              <a:ext uri="{FF2B5EF4-FFF2-40B4-BE49-F238E27FC236}">
                <a16:creationId xmlns:a16="http://schemas.microsoft.com/office/drawing/2014/main" id="{0081DE09-976C-916F-78EE-DD0A06AFEB2D}"/>
              </a:ext>
            </a:extLst>
          </p:cNvPr>
          <p:cNvSpPr/>
          <p:nvPr/>
        </p:nvSpPr>
        <p:spPr>
          <a:xfrm rot="10800000">
            <a:off x="8009107" y="1830075"/>
            <a:ext cx="3825851" cy="1907733"/>
          </a:xfrm>
          <a:custGeom>
            <a:avLst/>
            <a:gdLst>
              <a:gd name="connsiteX0" fmla="*/ 4512298 w 4512298"/>
              <a:gd name="connsiteY0" fmla="*/ 2168821 h 2168821"/>
              <a:gd name="connsiteX1" fmla="*/ 0 w 4512298"/>
              <a:gd name="connsiteY1" fmla="*/ 2168821 h 2168821"/>
              <a:gd name="connsiteX2" fmla="*/ 0 w 4512298"/>
              <a:gd name="connsiteY2" fmla="*/ 404821 h 2168821"/>
              <a:gd name="connsiteX3" fmla="*/ 312031 w 4512298"/>
              <a:gd name="connsiteY3" fmla="*/ 404821 h 2168821"/>
              <a:gd name="connsiteX4" fmla="*/ 818787 w 4512298"/>
              <a:gd name="connsiteY4" fmla="*/ 0 h 2168821"/>
              <a:gd name="connsiteX5" fmla="*/ 844315 w 4512298"/>
              <a:gd name="connsiteY5" fmla="*/ 404821 h 2168821"/>
              <a:gd name="connsiteX6" fmla="*/ 4512298 w 4512298"/>
              <a:gd name="connsiteY6" fmla="*/ 404821 h 21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298" h="2168821">
                <a:moveTo>
                  <a:pt x="4512298" y="2168821"/>
                </a:moveTo>
                <a:lnTo>
                  <a:pt x="0" y="2168821"/>
                </a:lnTo>
                <a:lnTo>
                  <a:pt x="0" y="404821"/>
                </a:lnTo>
                <a:lnTo>
                  <a:pt x="312031" y="404821"/>
                </a:lnTo>
                <a:lnTo>
                  <a:pt x="818787" y="0"/>
                </a:lnTo>
                <a:lnTo>
                  <a:pt x="844315" y="404821"/>
                </a:lnTo>
                <a:lnTo>
                  <a:pt x="4512298" y="404821"/>
                </a:lnTo>
                <a:close/>
              </a:path>
            </a:pathLst>
          </a:custGeom>
          <a:solidFill>
            <a:schemeClr val="accent6"/>
          </a:solidFill>
          <a:ln w="38100">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kumimoji="1" lang="ja-JP" altLang="en-US" dirty="0"/>
          </a:p>
        </p:txBody>
      </p:sp>
      <p:sp>
        <p:nvSpPr>
          <p:cNvPr id="65" name="フリーフォーム: 図形 64">
            <a:extLst>
              <a:ext uri="{FF2B5EF4-FFF2-40B4-BE49-F238E27FC236}">
                <a16:creationId xmlns:a16="http://schemas.microsoft.com/office/drawing/2014/main" id="{D6920177-EBE8-FFF0-D28E-B20C9481E9F5}"/>
              </a:ext>
            </a:extLst>
          </p:cNvPr>
          <p:cNvSpPr/>
          <p:nvPr/>
        </p:nvSpPr>
        <p:spPr>
          <a:xfrm rot="10800000">
            <a:off x="8066793" y="1736813"/>
            <a:ext cx="3825851" cy="1907733"/>
          </a:xfrm>
          <a:custGeom>
            <a:avLst/>
            <a:gdLst>
              <a:gd name="connsiteX0" fmla="*/ 4512298 w 4512298"/>
              <a:gd name="connsiteY0" fmla="*/ 2168821 h 2168821"/>
              <a:gd name="connsiteX1" fmla="*/ 0 w 4512298"/>
              <a:gd name="connsiteY1" fmla="*/ 2168821 h 2168821"/>
              <a:gd name="connsiteX2" fmla="*/ 0 w 4512298"/>
              <a:gd name="connsiteY2" fmla="*/ 404821 h 2168821"/>
              <a:gd name="connsiteX3" fmla="*/ 312031 w 4512298"/>
              <a:gd name="connsiteY3" fmla="*/ 404821 h 2168821"/>
              <a:gd name="connsiteX4" fmla="*/ 818787 w 4512298"/>
              <a:gd name="connsiteY4" fmla="*/ 0 h 2168821"/>
              <a:gd name="connsiteX5" fmla="*/ 844315 w 4512298"/>
              <a:gd name="connsiteY5" fmla="*/ 404821 h 2168821"/>
              <a:gd name="connsiteX6" fmla="*/ 4512298 w 4512298"/>
              <a:gd name="connsiteY6" fmla="*/ 404821 h 21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298" h="2168821">
                <a:moveTo>
                  <a:pt x="4512298" y="2168821"/>
                </a:moveTo>
                <a:lnTo>
                  <a:pt x="0" y="2168821"/>
                </a:lnTo>
                <a:lnTo>
                  <a:pt x="0" y="404821"/>
                </a:lnTo>
                <a:lnTo>
                  <a:pt x="312031" y="404821"/>
                </a:lnTo>
                <a:lnTo>
                  <a:pt x="818787" y="0"/>
                </a:lnTo>
                <a:lnTo>
                  <a:pt x="844315" y="404821"/>
                </a:lnTo>
                <a:lnTo>
                  <a:pt x="4512298" y="404821"/>
                </a:lnTo>
                <a:close/>
              </a:path>
            </a:pathLst>
          </a:custGeom>
          <a:solidFill>
            <a:srgbClr val="FAE7B8"/>
          </a:solidFill>
          <a:ln w="38100">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kumimoji="1" lang="ja-JP" altLang="en-US" dirty="0"/>
          </a:p>
        </p:txBody>
      </p:sp>
      <p:sp>
        <p:nvSpPr>
          <p:cNvPr id="70" name="テキスト ボックス 69">
            <a:extLst>
              <a:ext uri="{FF2B5EF4-FFF2-40B4-BE49-F238E27FC236}">
                <a16:creationId xmlns:a16="http://schemas.microsoft.com/office/drawing/2014/main" id="{7DDBF332-57A7-D950-01DD-75CB0BA90CD3}"/>
              </a:ext>
            </a:extLst>
          </p:cNvPr>
          <p:cNvSpPr txBox="1"/>
          <p:nvPr/>
        </p:nvSpPr>
        <p:spPr>
          <a:xfrm>
            <a:off x="8072735" y="2069199"/>
            <a:ext cx="3819910" cy="830997"/>
          </a:xfrm>
          <a:prstGeom prst="rect">
            <a:avLst/>
          </a:prstGeom>
          <a:noFill/>
        </p:spPr>
        <p:txBody>
          <a:bodyPr wrap="square">
            <a:spAutoFit/>
          </a:bodyPr>
          <a:lstStyle/>
          <a:p>
            <a:pPr algn="ctr"/>
            <a:r>
              <a:rPr kumimoji="1" lang="ja-JP" altLang="en-US" sz="2400" b="1" dirty="0">
                <a:latin typeface="游ゴシック" panose="020B0400000000000000" pitchFamily="50" charset="-128"/>
                <a:ea typeface="游ゴシック" panose="020B0400000000000000" pitchFamily="50" charset="-128"/>
              </a:rPr>
              <a:t>米山学友として</a:t>
            </a:r>
            <a:endParaRPr kumimoji="1" lang="en-US" altLang="ja-JP" sz="2400" b="1" dirty="0">
              <a:latin typeface="游ゴシック" panose="020B0400000000000000" pitchFamily="50" charset="-128"/>
              <a:ea typeface="游ゴシック" panose="020B0400000000000000" pitchFamily="50" charset="-128"/>
            </a:endParaRPr>
          </a:p>
          <a:p>
            <a:pPr algn="ctr"/>
            <a:r>
              <a:rPr kumimoji="1" lang="en-US" altLang="ja-JP" sz="2400" b="1" dirty="0">
                <a:latin typeface="游ゴシック" panose="020B0400000000000000" pitchFamily="50" charset="-128"/>
                <a:ea typeface="游ゴシック" panose="020B0400000000000000" pitchFamily="50" charset="-128"/>
              </a:rPr>
              <a:t>4</a:t>
            </a:r>
            <a:r>
              <a:rPr kumimoji="1" lang="ja-JP" altLang="en-US" sz="2400" b="1" dirty="0">
                <a:latin typeface="游ゴシック" panose="020B0400000000000000" pitchFamily="50" charset="-128"/>
                <a:ea typeface="游ゴシック" panose="020B0400000000000000" pitchFamily="50" charset="-128"/>
              </a:rPr>
              <a:t>人目のガバナーが誕生</a:t>
            </a:r>
            <a:r>
              <a:rPr kumimoji="1" lang="en-US" altLang="ja-JP" sz="2400" b="1" dirty="0">
                <a:latin typeface="游ゴシック" panose="020B0400000000000000" pitchFamily="50" charset="-128"/>
                <a:ea typeface="游ゴシック" panose="020B0400000000000000" pitchFamily="50" charset="-128"/>
              </a:rPr>
              <a:t>!!</a:t>
            </a:r>
          </a:p>
        </p:txBody>
      </p:sp>
      <p:sp>
        <p:nvSpPr>
          <p:cNvPr id="72" name="正方形/長方形 71">
            <a:extLst>
              <a:ext uri="{FF2B5EF4-FFF2-40B4-BE49-F238E27FC236}">
                <a16:creationId xmlns:a16="http://schemas.microsoft.com/office/drawing/2014/main" id="{6F4CD396-9762-5191-4526-79D51FEC5E61}"/>
              </a:ext>
            </a:extLst>
          </p:cNvPr>
          <p:cNvSpPr/>
          <p:nvPr/>
        </p:nvSpPr>
        <p:spPr>
          <a:xfrm>
            <a:off x="8796300" y="2835719"/>
            <a:ext cx="3071108" cy="3423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ts val="2000"/>
              </a:lnSpc>
              <a:spcAft>
                <a:spcPts val="600"/>
              </a:spcAft>
            </a:pPr>
            <a:r>
              <a:rPr kumimoji="1" lang="en-US" altLang="ja-JP" b="1" dirty="0">
                <a:solidFill>
                  <a:schemeClr val="tx1"/>
                </a:solidFill>
                <a:latin typeface="游ゴシック" panose="020B0400000000000000" pitchFamily="50" charset="-128"/>
                <a:ea typeface="游ゴシック" panose="020B0400000000000000" pitchFamily="50" charset="-128"/>
              </a:rPr>
              <a:t>*2025-26</a:t>
            </a:r>
            <a:r>
              <a:rPr kumimoji="1" lang="ja-JP" altLang="en-US" b="1" dirty="0">
                <a:solidFill>
                  <a:schemeClr val="tx1"/>
                </a:solidFill>
                <a:latin typeface="游ゴシック" panose="020B0400000000000000" pitchFamily="50" charset="-128"/>
                <a:ea typeface="游ゴシック" panose="020B0400000000000000" pitchFamily="50" charset="-128"/>
              </a:rPr>
              <a:t>年度　ガバナーエレクト</a:t>
            </a:r>
          </a:p>
        </p:txBody>
      </p:sp>
    </p:spTree>
    <p:extLst>
      <p:ext uri="{BB962C8B-B14F-4D97-AF65-F5344CB8AC3E}">
        <p14:creationId xmlns:p14="http://schemas.microsoft.com/office/powerpoint/2010/main" val="3518379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1BE97-77F5-21D2-03E2-BF2AF5330576}"/>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3438298D-5D9C-5774-F260-89A6DC9B5823}"/>
              </a:ext>
            </a:extLst>
          </p:cNvPr>
          <p:cNvSpPr/>
          <p:nvPr/>
        </p:nvSpPr>
        <p:spPr>
          <a:xfrm>
            <a:off x="5987988" y="1592262"/>
            <a:ext cx="6120680" cy="4663315"/>
          </a:xfrm>
          <a:prstGeom prst="rect">
            <a:avLst/>
          </a:prstGeom>
          <a:solidFill>
            <a:srgbClr val="FCC178">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latin typeface="游ゴシック" panose="020B0400000000000000" pitchFamily="50" charset="-128"/>
                <a:ea typeface="游ゴシック" panose="020B0400000000000000" pitchFamily="50" charset="-128"/>
              </a:rPr>
              <a:t>z</a:t>
            </a:r>
            <a:endParaRPr kumimoji="1" lang="ja-JP" altLang="en-US" sz="800" dirty="0">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DF5CE414-1E68-1EFF-3CFA-8A44503CA8B0}"/>
              </a:ext>
            </a:extLst>
          </p:cNvPr>
          <p:cNvSpPr/>
          <p:nvPr/>
        </p:nvSpPr>
        <p:spPr>
          <a:xfrm>
            <a:off x="155339" y="1592796"/>
            <a:ext cx="5770621" cy="4662781"/>
          </a:xfrm>
          <a:prstGeom prst="rect">
            <a:avLst/>
          </a:prstGeom>
          <a:solidFill>
            <a:srgbClr val="DCE6F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62241E6A-4198-144D-0283-669D9FFF748F}"/>
              </a:ext>
            </a:extLst>
          </p:cNvPr>
          <p:cNvGrpSpPr/>
          <p:nvPr/>
        </p:nvGrpSpPr>
        <p:grpSpPr>
          <a:xfrm>
            <a:off x="1043467" y="1772816"/>
            <a:ext cx="3994364" cy="882351"/>
            <a:chOff x="106678" y="5068588"/>
            <a:chExt cx="5991545" cy="1323526"/>
          </a:xfrm>
        </p:grpSpPr>
        <p:sp>
          <p:nvSpPr>
            <p:cNvPr id="6" name="タイトル 2">
              <a:extLst>
                <a:ext uri="{FF2B5EF4-FFF2-40B4-BE49-F238E27FC236}">
                  <a16:creationId xmlns:a16="http://schemas.microsoft.com/office/drawing/2014/main" id="{B2F97055-7651-8061-B81D-127AB6CD9214}"/>
                </a:ext>
              </a:extLst>
            </p:cNvPr>
            <p:cNvSpPr txBox="1">
              <a:spLocks/>
            </p:cNvSpPr>
            <p:nvPr/>
          </p:nvSpPr>
          <p:spPr>
            <a:xfrm>
              <a:off x="106678" y="5068588"/>
              <a:ext cx="4991465" cy="1323526"/>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7667" b="1" spc="-100" dirty="0">
                  <a:latin typeface="Bahnschrift SemiBold SemiConden" panose="020B0502040204020203" pitchFamily="34" charset="0"/>
                </a:rPr>
                <a:t>1   3,198</a:t>
              </a:r>
              <a:endParaRPr lang="ja-JP" altLang="en-US" sz="4000" b="1" spc="-100" dirty="0">
                <a:latin typeface="Bahnschrift SemiBold SemiConden" panose="020B0502040204020203" pitchFamily="34" charset="0"/>
              </a:endParaRPr>
            </a:p>
          </p:txBody>
        </p:sp>
        <p:sp>
          <p:nvSpPr>
            <p:cNvPr id="7" name="タイトル 2">
              <a:extLst>
                <a:ext uri="{FF2B5EF4-FFF2-40B4-BE49-F238E27FC236}">
                  <a16:creationId xmlns:a16="http://schemas.microsoft.com/office/drawing/2014/main" id="{B9304A7E-CB9D-C1BC-D323-8F6D7CD55C41}"/>
                </a:ext>
              </a:extLst>
            </p:cNvPr>
            <p:cNvSpPr txBox="1">
              <a:spLocks/>
            </p:cNvSpPr>
            <p:nvPr/>
          </p:nvSpPr>
          <p:spPr>
            <a:xfrm>
              <a:off x="542386" y="5733256"/>
              <a:ext cx="1697536" cy="621784"/>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933" b="1" spc="-113"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億</a:t>
              </a:r>
              <a:endParaRPr lang="en-US" altLang="ja-JP" sz="48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8" name="タイトル 2">
              <a:extLst>
                <a:ext uri="{FF2B5EF4-FFF2-40B4-BE49-F238E27FC236}">
                  <a16:creationId xmlns:a16="http://schemas.microsoft.com/office/drawing/2014/main" id="{748DBE8A-9644-A85C-20B3-64AB799091B2}"/>
                </a:ext>
              </a:extLst>
            </p:cNvPr>
            <p:cNvSpPr txBox="1">
              <a:spLocks/>
            </p:cNvSpPr>
            <p:nvPr/>
          </p:nvSpPr>
          <p:spPr>
            <a:xfrm>
              <a:off x="4400687" y="5755199"/>
              <a:ext cx="1697536" cy="621784"/>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933" b="1" spc="-113"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万円</a:t>
              </a:r>
              <a:endParaRPr lang="en-US" altLang="ja-JP" sz="48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grpSp>
      <p:sp>
        <p:nvSpPr>
          <p:cNvPr id="22" name="タイトル 12">
            <a:extLst>
              <a:ext uri="{FF2B5EF4-FFF2-40B4-BE49-F238E27FC236}">
                <a16:creationId xmlns:a16="http://schemas.microsoft.com/office/drawing/2014/main" id="{E32BE4C1-2381-5F6C-75CE-B27A4CA345C3}"/>
              </a:ext>
            </a:extLst>
          </p:cNvPr>
          <p:cNvSpPr txBox="1">
            <a:spLocks/>
          </p:cNvSpPr>
          <p:nvPr/>
        </p:nvSpPr>
        <p:spPr>
          <a:xfrm>
            <a:off x="515380" y="381000"/>
            <a:ext cx="11125236"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latin typeface="游ゴシック" panose="020B0400000000000000" pitchFamily="50" charset="-128"/>
                <a:ea typeface="游ゴシック" panose="020B0400000000000000" pitchFamily="50" charset="-128"/>
              </a:rPr>
              <a:t>学友からの寄付　 恩返しの気持ち</a:t>
            </a:r>
          </a:p>
        </p:txBody>
      </p:sp>
      <p:graphicFrame>
        <p:nvGraphicFramePr>
          <p:cNvPr id="23" name="表 22">
            <a:extLst>
              <a:ext uri="{FF2B5EF4-FFF2-40B4-BE49-F238E27FC236}">
                <a16:creationId xmlns:a16="http://schemas.microsoft.com/office/drawing/2014/main" id="{4BB2795D-ADA6-F43B-5929-44572885BAE2}"/>
              </a:ext>
            </a:extLst>
          </p:cNvPr>
          <p:cNvGraphicFramePr>
            <a:graphicFrameLocks noGrp="1"/>
          </p:cNvGraphicFramePr>
          <p:nvPr>
            <p:extLst>
              <p:ext uri="{D42A27DB-BD31-4B8C-83A1-F6EECF244321}">
                <p14:modId xmlns:p14="http://schemas.microsoft.com/office/powerpoint/2010/main" val="2364670715"/>
              </p:ext>
            </p:extLst>
          </p:nvPr>
        </p:nvGraphicFramePr>
        <p:xfrm>
          <a:off x="366506" y="3545059"/>
          <a:ext cx="5348287" cy="2620245"/>
        </p:xfrm>
        <a:graphic>
          <a:graphicData uri="http://schemas.openxmlformats.org/drawingml/2006/table">
            <a:tbl>
              <a:tblPr firstRow="1" firstCol="1" bandRow="1">
                <a:tableStyleId>{68D230F3-CF80-4859-8CE7-A43EE81993B5}</a:tableStyleId>
              </a:tblPr>
              <a:tblGrid>
                <a:gridCol w="460267">
                  <a:extLst>
                    <a:ext uri="{9D8B030D-6E8A-4147-A177-3AD203B41FA5}">
                      <a16:colId xmlns:a16="http://schemas.microsoft.com/office/drawing/2014/main" val="2092201100"/>
                    </a:ext>
                  </a:extLst>
                </a:gridCol>
                <a:gridCol w="1052554">
                  <a:extLst>
                    <a:ext uri="{9D8B030D-6E8A-4147-A177-3AD203B41FA5}">
                      <a16:colId xmlns:a16="http://schemas.microsoft.com/office/drawing/2014/main" val="900746135"/>
                    </a:ext>
                  </a:extLst>
                </a:gridCol>
                <a:gridCol w="2535497">
                  <a:extLst>
                    <a:ext uri="{9D8B030D-6E8A-4147-A177-3AD203B41FA5}">
                      <a16:colId xmlns:a16="http://schemas.microsoft.com/office/drawing/2014/main" val="3619638691"/>
                    </a:ext>
                  </a:extLst>
                </a:gridCol>
                <a:gridCol w="1299969">
                  <a:extLst>
                    <a:ext uri="{9D8B030D-6E8A-4147-A177-3AD203B41FA5}">
                      <a16:colId xmlns:a16="http://schemas.microsoft.com/office/drawing/2014/main" val="1244459690"/>
                    </a:ext>
                  </a:extLst>
                </a:gridCol>
              </a:tblGrid>
              <a:tr h="873415">
                <a:tc>
                  <a:txBody>
                    <a:bodyPr/>
                    <a:lstStyle/>
                    <a:p>
                      <a:pPr algn="just">
                        <a:buNone/>
                      </a:pPr>
                      <a:r>
                        <a:rPr lang="en-US" sz="2800" b="1" kern="100" dirty="0">
                          <a:solidFill>
                            <a:schemeClr val="tx1"/>
                          </a:solidFill>
                          <a:effectLst/>
                          <a:latin typeface="游ゴシック" panose="020B0400000000000000" pitchFamily="50" charset="-128"/>
                          <a:ea typeface="游ゴシック" panose="020B0400000000000000" pitchFamily="50" charset="-128"/>
                        </a:rPr>
                        <a:t>1</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just">
                        <a:buNone/>
                      </a:pPr>
                      <a:r>
                        <a:rPr lang="ja-JP" sz="2800" b="1" kern="100" dirty="0">
                          <a:solidFill>
                            <a:schemeClr val="tx1"/>
                          </a:solidFill>
                          <a:effectLst/>
                          <a:latin typeface="游ゴシック" panose="020B0400000000000000" pitchFamily="50" charset="-128"/>
                          <a:ea typeface="游ゴシック" panose="020B0400000000000000" pitchFamily="50" charset="-128"/>
                        </a:rPr>
                        <a:t>中国</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r">
                        <a:buNone/>
                      </a:pPr>
                      <a:r>
                        <a:rPr lang="en-US" sz="2800" b="1" kern="100" dirty="0">
                          <a:solidFill>
                            <a:schemeClr val="tx1"/>
                          </a:solidFill>
                          <a:effectLst/>
                          <a:latin typeface="游ゴシック" panose="020B0400000000000000" pitchFamily="50" charset="-128"/>
                          <a:ea typeface="游ゴシック" panose="020B0400000000000000" pitchFamily="50" charset="-128"/>
                        </a:rPr>
                        <a:t>91,813,363</a:t>
                      </a:r>
                      <a:r>
                        <a:rPr lang="ja-JP" sz="2800" b="1" kern="100" dirty="0">
                          <a:solidFill>
                            <a:schemeClr val="tx1"/>
                          </a:solidFill>
                          <a:effectLst/>
                          <a:latin typeface="游ゴシック" panose="020B0400000000000000" pitchFamily="50" charset="-128"/>
                          <a:ea typeface="游ゴシック" panose="020B0400000000000000" pitchFamily="50" charset="-128"/>
                        </a:rPr>
                        <a:t>円</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r">
                        <a:buNone/>
                      </a:pPr>
                      <a:r>
                        <a:rPr lang="en-US" sz="2800" b="1" kern="100" dirty="0">
                          <a:solidFill>
                            <a:schemeClr val="tx1"/>
                          </a:solidFill>
                          <a:effectLst/>
                          <a:latin typeface="游ゴシック" panose="020B0400000000000000" pitchFamily="50" charset="-128"/>
                          <a:ea typeface="游ゴシック" panose="020B0400000000000000" pitchFamily="50" charset="-128"/>
                        </a:rPr>
                        <a:t>62</a:t>
                      </a:r>
                      <a:r>
                        <a:rPr lang="ja-JP" sz="2800" b="1" kern="100" dirty="0">
                          <a:solidFill>
                            <a:schemeClr val="tx1"/>
                          </a:solidFill>
                          <a:effectLst/>
                          <a:latin typeface="游ゴシック" panose="020B0400000000000000" pitchFamily="50" charset="-128"/>
                          <a:ea typeface="游ゴシック" panose="020B0400000000000000" pitchFamily="50" charset="-128"/>
                        </a:rPr>
                        <a:t>人</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715226686"/>
                  </a:ext>
                </a:extLst>
              </a:tr>
              <a:tr h="873415">
                <a:tc>
                  <a:txBody>
                    <a:bodyPr/>
                    <a:lstStyle/>
                    <a:p>
                      <a:pPr algn="just">
                        <a:buNone/>
                      </a:pPr>
                      <a:r>
                        <a:rPr lang="en-US" sz="2800" b="1" kern="100" dirty="0">
                          <a:solidFill>
                            <a:schemeClr val="tx1"/>
                          </a:solidFill>
                          <a:effectLst/>
                          <a:latin typeface="游ゴシック" panose="020B0400000000000000" pitchFamily="50" charset="-128"/>
                          <a:ea typeface="游ゴシック" panose="020B0400000000000000" pitchFamily="50" charset="-128"/>
                        </a:rPr>
                        <a:t>2</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just">
                        <a:buNone/>
                      </a:pPr>
                      <a:r>
                        <a:rPr lang="ja-JP" sz="2800" b="1" kern="100" dirty="0">
                          <a:solidFill>
                            <a:schemeClr val="tx1"/>
                          </a:solidFill>
                          <a:effectLst/>
                          <a:latin typeface="游ゴシック" panose="020B0400000000000000" pitchFamily="50" charset="-128"/>
                          <a:ea typeface="游ゴシック" panose="020B0400000000000000" pitchFamily="50" charset="-128"/>
                        </a:rPr>
                        <a:t>台湾</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r">
                        <a:buNone/>
                      </a:pPr>
                      <a:r>
                        <a:rPr lang="en-US" sz="2800" b="1" kern="100" dirty="0">
                          <a:solidFill>
                            <a:schemeClr val="tx1"/>
                          </a:solidFill>
                          <a:effectLst/>
                          <a:latin typeface="游ゴシック" panose="020B0400000000000000" pitchFamily="50" charset="-128"/>
                          <a:ea typeface="游ゴシック" panose="020B0400000000000000" pitchFamily="50" charset="-128"/>
                        </a:rPr>
                        <a:t>31,241,001</a:t>
                      </a:r>
                      <a:r>
                        <a:rPr lang="ja-JP" sz="2800" b="1" kern="100" dirty="0">
                          <a:solidFill>
                            <a:schemeClr val="tx1"/>
                          </a:solidFill>
                          <a:effectLst/>
                          <a:latin typeface="游ゴシック" panose="020B0400000000000000" pitchFamily="50" charset="-128"/>
                          <a:ea typeface="游ゴシック" panose="020B0400000000000000" pitchFamily="50" charset="-128"/>
                        </a:rPr>
                        <a:t>円</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r">
                        <a:buNone/>
                      </a:pPr>
                      <a:r>
                        <a:rPr lang="en-US" altLang="ja-JP" sz="2800" b="1" kern="100" dirty="0">
                          <a:solidFill>
                            <a:schemeClr val="tx1"/>
                          </a:solidFill>
                          <a:effectLst/>
                          <a:latin typeface="游ゴシック" panose="020B0400000000000000" pitchFamily="50" charset="-128"/>
                          <a:ea typeface="游ゴシック" panose="020B0400000000000000" pitchFamily="50" charset="-128"/>
                        </a:rPr>
                        <a:t>47</a:t>
                      </a:r>
                      <a:r>
                        <a:rPr lang="ja-JP" sz="2800" b="1" kern="100" dirty="0">
                          <a:solidFill>
                            <a:schemeClr val="tx1"/>
                          </a:solidFill>
                          <a:effectLst/>
                          <a:latin typeface="游ゴシック" panose="020B0400000000000000" pitchFamily="50" charset="-128"/>
                          <a:ea typeface="游ゴシック" panose="020B0400000000000000" pitchFamily="50" charset="-128"/>
                        </a:rPr>
                        <a:t>人</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181008955"/>
                  </a:ext>
                </a:extLst>
              </a:tr>
              <a:tr h="873415">
                <a:tc>
                  <a:txBody>
                    <a:bodyPr/>
                    <a:lstStyle/>
                    <a:p>
                      <a:pPr algn="just">
                        <a:buNone/>
                      </a:pPr>
                      <a:r>
                        <a:rPr lang="en-US" sz="2800" b="1" kern="100" dirty="0">
                          <a:solidFill>
                            <a:schemeClr val="tx1"/>
                          </a:solidFill>
                          <a:effectLst/>
                          <a:latin typeface="游ゴシック" panose="020B0400000000000000" pitchFamily="50" charset="-128"/>
                          <a:ea typeface="游ゴシック" panose="020B0400000000000000" pitchFamily="50" charset="-128"/>
                        </a:rPr>
                        <a:t>3</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just">
                        <a:buNone/>
                      </a:pPr>
                      <a:r>
                        <a:rPr lang="ja-JP" altLang="en-US"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韓国</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r">
                        <a:buNone/>
                      </a:pPr>
                      <a:r>
                        <a:rPr lang="en-US" sz="2800" b="1" kern="100" dirty="0">
                          <a:solidFill>
                            <a:schemeClr val="tx1"/>
                          </a:solidFill>
                          <a:effectLst/>
                          <a:latin typeface="游ゴシック" panose="020B0400000000000000" pitchFamily="50" charset="-128"/>
                          <a:ea typeface="游ゴシック" panose="020B0400000000000000" pitchFamily="50" charset="-128"/>
                        </a:rPr>
                        <a:t>3,552,000</a:t>
                      </a:r>
                      <a:r>
                        <a:rPr lang="ja-JP" sz="2800" b="1" kern="100" dirty="0">
                          <a:solidFill>
                            <a:schemeClr val="tx1"/>
                          </a:solidFill>
                          <a:effectLst/>
                          <a:latin typeface="游ゴシック" panose="020B0400000000000000" pitchFamily="50" charset="-128"/>
                          <a:ea typeface="游ゴシック" panose="020B0400000000000000" pitchFamily="50" charset="-128"/>
                        </a:rPr>
                        <a:t>円</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r">
                        <a:buNone/>
                      </a:pPr>
                      <a:r>
                        <a:rPr lang="en-US" sz="2800" b="1" kern="100" dirty="0">
                          <a:solidFill>
                            <a:schemeClr val="tx1"/>
                          </a:solidFill>
                          <a:effectLst/>
                          <a:latin typeface="游ゴシック" panose="020B0400000000000000" pitchFamily="50" charset="-128"/>
                          <a:ea typeface="游ゴシック" panose="020B0400000000000000" pitchFamily="50" charset="-128"/>
                        </a:rPr>
                        <a:t>23</a:t>
                      </a:r>
                      <a:r>
                        <a:rPr lang="ja-JP" sz="2800" b="1" kern="100" dirty="0">
                          <a:solidFill>
                            <a:schemeClr val="tx1"/>
                          </a:solidFill>
                          <a:effectLst/>
                          <a:latin typeface="游ゴシック" panose="020B0400000000000000" pitchFamily="50" charset="-128"/>
                          <a:ea typeface="游ゴシック" panose="020B0400000000000000" pitchFamily="50" charset="-128"/>
                        </a:rPr>
                        <a:t>人</a:t>
                      </a:r>
                      <a:endParaRPr lang="ja-JP" sz="28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77603" marR="77603"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76346838"/>
                  </a:ext>
                </a:extLst>
              </a:tr>
            </a:tbl>
          </a:graphicData>
        </a:graphic>
      </p:graphicFrame>
      <p:sp>
        <p:nvSpPr>
          <p:cNvPr id="27" name="タイトル 2">
            <a:extLst>
              <a:ext uri="{FF2B5EF4-FFF2-40B4-BE49-F238E27FC236}">
                <a16:creationId xmlns:a16="http://schemas.microsoft.com/office/drawing/2014/main" id="{B916C32A-20FF-6DC4-61D7-14A883591F7C}"/>
              </a:ext>
            </a:extLst>
          </p:cNvPr>
          <p:cNvSpPr txBox="1">
            <a:spLocks/>
          </p:cNvSpPr>
          <p:nvPr/>
        </p:nvSpPr>
        <p:spPr>
          <a:xfrm>
            <a:off x="702560" y="2867687"/>
            <a:ext cx="3168427" cy="882351"/>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3200" b="1" spc="200"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出身国・地域別</a:t>
            </a:r>
            <a:endParaRPr lang="en-US" altLang="ja-JP" sz="3200" b="1" spc="200"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pic>
        <p:nvPicPr>
          <p:cNvPr id="2" name="図 1" descr="図形, 矢印&#10;&#10;自動的に生成された説明">
            <a:extLst>
              <a:ext uri="{FF2B5EF4-FFF2-40B4-BE49-F238E27FC236}">
                <a16:creationId xmlns:a16="http://schemas.microsoft.com/office/drawing/2014/main" id="{3DAC0D2D-75EC-6EF7-4C34-F166F0D2385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5785532" y="537690"/>
            <a:ext cx="620936" cy="544078"/>
          </a:xfrm>
          <a:prstGeom prst="rect">
            <a:avLst/>
          </a:prstGeom>
        </p:spPr>
      </p:pic>
      <p:sp>
        <p:nvSpPr>
          <p:cNvPr id="3" name="タイトル 2">
            <a:extLst>
              <a:ext uri="{FF2B5EF4-FFF2-40B4-BE49-F238E27FC236}">
                <a16:creationId xmlns:a16="http://schemas.microsoft.com/office/drawing/2014/main" id="{C4EFEE50-9B94-CCA0-6EBD-7F8CD87C9C2F}"/>
              </a:ext>
            </a:extLst>
          </p:cNvPr>
          <p:cNvSpPr txBox="1">
            <a:spLocks/>
          </p:cNvSpPr>
          <p:nvPr/>
        </p:nvSpPr>
        <p:spPr>
          <a:xfrm>
            <a:off x="6622644" y="1840907"/>
            <a:ext cx="4851368" cy="882351"/>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4800" b="1" spc="-113"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義援金</a:t>
            </a:r>
            <a:endParaRPr lang="en-US" altLang="ja-JP" sz="48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62D8DC47-E37F-2D31-AFB1-375768A1AE2A}"/>
              </a:ext>
            </a:extLst>
          </p:cNvPr>
          <p:cNvSpPr txBox="1"/>
          <p:nvPr/>
        </p:nvSpPr>
        <p:spPr>
          <a:xfrm>
            <a:off x="6081314" y="2898708"/>
            <a:ext cx="5919342" cy="3277404"/>
          </a:xfrm>
          <a:prstGeom prst="rect">
            <a:avLst/>
          </a:prstGeom>
          <a:solidFill>
            <a:schemeClr val="bg1"/>
          </a:solidFill>
        </p:spPr>
        <p:txBody>
          <a:bodyPr wrap="square" lIns="72000" tIns="96000" rIns="72000" bIns="96000" rtlCol="0" anchor="ctr" anchorCtr="0">
            <a:noAutofit/>
          </a:bodyPr>
          <a:lstStyle/>
          <a:p>
            <a:pPr>
              <a:tabLst>
                <a:tab pos="2029985" algn="l"/>
              </a:tabLst>
            </a:pPr>
            <a:r>
              <a:rPr lang="en-US" altLang="ja-JP" sz="2400" b="1" dirty="0">
                <a:latin typeface="游ゴシック" panose="020B0400000000000000" pitchFamily="50" charset="-128"/>
                <a:ea typeface="游ゴシック" panose="020B0400000000000000" pitchFamily="50" charset="-128"/>
              </a:rPr>
              <a:t>	</a:t>
            </a:r>
            <a:endParaRPr lang="ja-JP" altLang="en-US" sz="2400" b="1" dirty="0">
              <a:latin typeface="游ゴシック" panose="020B0400000000000000" pitchFamily="50" charset="-128"/>
              <a:ea typeface="游ゴシック" panose="020B0400000000000000" pitchFamily="50" charset="-128"/>
            </a:endParaRPr>
          </a:p>
        </p:txBody>
      </p:sp>
      <p:graphicFrame>
        <p:nvGraphicFramePr>
          <p:cNvPr id="11" name="表 10">
            <a:extLst>
              <a:ext uri="{FF2B5EF4-FFF2-40B4-BE49-F238E27FC236}">
                <a16:creationId xmlns:a16="http://schemas.microsoft.com/office/drawing/2014/main" id="{FFEB40FE-229A-70A5-C92A-8B6E81F075F4}"/>
              </a:ext>
            </a:extLst>
          </p:cNvPr>
          <p:cNvGraphicFramePr>
            <a:graphicFrameLocks noGrp="1"/>
          </p:cNvGraphicFramePr>
          <p:nvPr>
            <p:extLst>
              <p:ext uri="{D42A27DB-BD31-4B8C-83A1-F6EECF244321}">
                <p14:modId xmlns:p14="http://schemas.microsoft.com/office/powerpoint/2010/main" val="1730444554"/>
              </p:ext>
            </p:extLst>
          </p:nvPr>
        </p:nvGraphicFramePr>
        <p:xfrm>
          <a:off x="6779149" y="2985423"/>
          <a:ext cx="5134841" cy="2907070"/>
        </p:xfrm>
        <a:graphic>
          <a:graphicData uri="http://schemas.openxmlformats.org/drawingml/2006/table">
            <a:tbl>
              <a:tblPr firstRow="1" bandRow="1">
                <a:tableStyleId>{5940675A-B579-460E-94D1-54222C63F5DA}</a:tableStyleId>
              </a:tblPr>
              <a:tblGrid>
                <a:gridCol w="2520700">
                  <a:extLst>
                    <a:ext uri="{9D8B030D-6E8A-4147-A177-3AD203B41FA5}">
                      <a16:colId xmlns:a16="http://schemas.microsoft.com/office/drawing/2014/main" val="3428725062"/>
                    </a:ext>
                  </a:extLst>
                </a:gridCol>
                <a:gridCol w="2614141">
                  <a:extLst>
                    <a:ext uri="{9D8B030D-6E8A-4147-A177-3AD203B41FA5}">
                      <a16:colId xmlns:a16="http://schemas.microsoft.com/office/drawing/2014/main" val="3892929365"/>
                    </a:ext>
                  </a:extLst>
                </a:gridCol>
              </a:tblGrid>
              <a:tr h="581414">
                <a:tc>
                  <a:txBody>
                    <a:bodyPr/>
                    <a:lstStyle/>
                    <a:p>
                      <a:pPr marL="0" indent="0">
                        <a:buFont typeface="Arial" panose="020B0604020202020204" pitchFamily="34" charset="0"/>
                        <a:buNone/>
                      </a:pPr>
                      <a:r>
                        <a:rPr lang="ja-JP" altLang="en-US" sz="2800" b="1" dirty="0">
                          <a:latin typeface="游ゴシック" panose="020B0400000000000000" pitchFamily="50" charset="-128"/>
                          <a:ea typeface="游ゴシック" panose="020B0400000000000000" pitchFamily="50" charset="-128"/>
                        </a:rPr>
                        <a:t>東日本大震災</a:t>
                      </a:r>
                      <a:endParaRPr kumimoji="1" lang="ja-JP" altLang="en-US" sz="28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ja-JP" altLang="en-US" sz="2000" b="1" dirty="0">
                          <a:latin typeface="游ゴシック" panose="020B0400000000000000" pitchFamily="50" charset="-128"/>
                          <a:ea typeface="游ゴシック" panose="020B0400000000000000" pitchFamily="50" charset="-128"/>
                        </a:rPr>
                        <a:t>約</a:t>
                      </a:r>
                      <a:r>
                        <a:rPr lang="en-US" altLang="ja-JP" sz="2800" b="1" dirty="0">
                          <a:latin typeface="游ゴシック" panose="020B0400000000000000" pitchFamily="50" charset="-128"/>
                          <a:ea typeface="游ゴシック" panose="020B0400000000000000" pitchFamily="50" charset="-128"/>
                        </a:rPr>
                        <a:t>760</a:t>
                      </a:r>
                      <a:r>
                        <a:rPr lang="ja-JP" altLang="en-US" sz="1800" b="1" dirty="0">
                          <a:latin typeface="游ゴシック" panose="020B0400000000000000" pitchFamily="50" charset="-128"/>
                          <a:ea typeface="游ゴシック" panose="020B0400000000000000" pitchFamily="50" charset="-128"/>
                        </a:rPr>
                        <a:t>万円</a:t>
                      </a:r>
                      <a:endParaRPr kumimoji="1" lang="ja-JP" altLang="en-US" sz="28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5600015"/>
                  </a:ext>
                </a:extLst>
              </a:tr>
              <a:tr h="581414">
                <a:tc>
                  <a:txBody>
                    <a:bodyPr/>
                    <a:lstStyle/>
                    <a:p>
                      <a:pPr marL="0" indent="0">
                        <a:buFont typeface="Arial" panose="020B0604020202020204" pitchFamily="34" charset="0"/>
                        <a:buNone/>
                      </a:pPr>
                      <a:r>
                        <a:rPr lang="ja-JP" altLang="en-US" sz="2800" b="1" dirty="0">
                          <a:latin typeface="游ゴシック" panose="020B0400000000000000" pitchFamily="50" charset="-128"/>
                          <a:ea typeface="游ゴシック" panose="020B0400000000000000" pitchFamily="50" charset="-128"/>
                        </a:rPr>
                        <a:t>熊本大地震</a:t>
                      </a:r>
                      <a:endParaRPr kumimoji="1" lang="ja-JP" altLang="en-US" sz="28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2000" b="1" dirty="0">
                          <a:latin typeface="游ゴシック" panose="020B0400000000000000" pitchFamily="50" charset="-128"/>
                          <a:ea typeface="游ゴシック" panose="020B0400000000000000" pitchFamily="50" charset="-128"/>
                        </a:rPr>
                        <a:t>上海から約</a:t>
                      </a:r>
                      <a:r>
                        <a:rPr lang="en-US" altLang="ja-JP" sz="2800" b="1" dirty="0">
                          <a:latin typeface="游ゴシック" panose="020B0400000000000000" pitchFamily="50" charset="-128"/>
                          <a:ea typeface="游ゴシック" panose="020B0400000000000000" pitchFamily="50" charset="-128"/>
                        </a:rPr>
                        <a:t>20</a:t>
                      </a:r>
                      <a:r>
                        <a:rPr lang="ja-JP" altLang="en-US" sz="1800" b="1" dirty="0">
                          <a:latin typeface="游ゴシック" panose="020B0400000000000000" pitchFamily="50" charset="-128"/>
                          <a:ea typeface="游ゴシック" panose="020B0400000000000000" pitchFamily="50" charset="-128"/>
                        </a:rPr>
                        <a:t>万円</a:t>
                      </a:r>
                      <a:endParaRPr lang="ja-JP" altLang="en-US" sz="2000" b="1" spc="-150" dirty="0">
                        <a:latin typeface="游ゴシック" panose="020B0400000000000000" pitchFamily="50" charset="-128"/>
                        <a:ea typeface="游ゴシック" panose="020B0400000000000000" pitchFamily="50" charset="-128"/>
                        <a:cs typeface="Arial" panose="020B0604020202020204" pitchFamily="34" charset="0"/>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0573835"/>
                  </a:ext>
                </a:extLst>
              </a:tr>
              <a:tr h="581414">
                <a:tc>
                  <a:txBody>
                    <a:bodyPr/>
                    <a:lstStyle/>
                    <a:p>
                      <a:pPr marL="0" indent="0">
                        <a:buFont typeface="Arial" panose="020B0604020202020204" pitchFamily="34" charset="0"/>
                        <a:buNone/>
                      </a:pPr>
                      <a:r>
                        <a:rPr lang="ja-JP" altLang="en-US" sz="2800" b="1" dirty="0">
                          <a:latin typeface="游ゴシック" panose="020B0400000000000000" pitchFamily="50" charset="-128"/>
                          <a:ea typeface="游ゴシック" panose="020B0400000000000000" pitchFamily="50" charset="-128"/>
                        </a:rPr>
                        <a:t>熱海土砂災害</a:t>
                      </a:r>
                      <a:endParaRPr kumimoji="1" lang="ja-JP" altLang="en-US" sz="28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2000" b="1" dirty="0">
                          <a:latin typeface="游ゴシック" panose="020B0400000000000000" pitchFamily="50" charset="-128"/>
                          <a:ea typeface="游ゴシック" panose="020B0400000000000000" pitchFamily="50" charset="-128"/>
                        </a:rPr>
                        <a:t>台湾から約</a:t>
                      </a:r>
                      <a:r>
                        <a:rPr lang="en-US" altLang="ja-JP" sz="2800" b="1" dirty="0">
                          <a:latin typeface="游ゴシック" panose="020B0400000000000000" pitchFamily="50" charset="-128"/>
                          <a:ea typeface="游ゴシック" panose="020B0400000000000000" pitchFamily="50" charset="-128"/>
                        </a:rPr>
                        <a:t>150</a:t>
                      </a:r>
                      <a:r>
                        <a:rPr lang="ja-JP" altLang="en-US" sz="1800" b="1" dirty="0">
                          <a:latin typeface="游ゴシック" panose="020B0400000000000000" pitchFamily="50" charset="-128"/>
                          <a:ea typeface="游ゴシック" panose="020B0400000000000000" pitchFamily="50" charset="-128"/>
                        </a:rPr>
                        <a:t>万円</a:t>
                      </a:r>
                      <a:endParaRPr lang="ja-JP" altLang="en-US" sz="2000" b="1" dirty="0">
                        <a:latin typeface="游ゴシック" panose="020B0400000000000000" pitchFamily="50" charset="-128"/>
                        <a:ea typeface="游ゴシック" panose="020B0400000000000000" pitchFamily="50" charset="-128"/>
                        <a:cs typeface="Arial" panose="020B0604020202020204" pitchFamily="34" charset="0"/>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1562019"/>
                  </a:ext>
                </a:extLst>
              </a:tr>
              <a:tr h="581414">
                <a:tc>
                  <a:txBody>
                    <a:bodyPr/>
                    <a:lstStyle/>
                    <a:p>
                      <a:pPr marL="0" indent="0">
                        <a:buFont typeface="Arial" panose="020B0604020202020204" pitchFamily="34" charset="0"/>
                        <a:buNone/>
                      </a:pPr>
                      <a:r>
                        <a:rPr kumimoji="1" lang="ja-JP" altLang="en-US" sz="2800" b="1" dirty="0">
                          <a:latin typeface="游ゴシック" panose="020B0400000000000000" pitchFamily="50" charset="-128"/>
                          <a:ea typeface="游ゴシック" panose="020B0400000000000000" pitchFamily="50" charset="-128"/>
                        </a:rPr>
                        <a:t>能登半島地震</a:t>
                      </a: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kumimoji="1" lang="ja-JP" altLang="en-US" sz="2000" b="1" dirty="0">
                          <a:latin typeface="游ゴシック" panose="020B0400000000000000" pitchFamily="50" charset="-128"/>
                          <a:ea typeface="游ゴシック" panose="020B0400000000000000" pitchFamily="50" charset="-128"/>
                        </a:rPr>
                        <a:t>約</a:t>
                      </a:r>
                      <a:r>
                        <a:rPr kumimoji="1" lang="en-US" altLang="ja-JP" sz="2800" b="1" dirty="0">
                          <a:latin typeface="游ゴシック" panose="020B0400000000000000" pitchFamily="50" charset="-128"/>
                          <a:ea typeface="游ゴシック" panose="020B0400000000000000" pitchFamily="50" charset="-128"/>
                        </a:rPr>
                        <a:t>300</a:t>
                      </a:r>
                      <a:r>
                        <a:rPr kumimoji="1" lang="ja-JP" altLang="en-US" sz="1800" b="1" dirty="0">
                          <a:latin typeface="游ゴシック" panose="020B0400000000000000" pitchFamily="50" charset="-128"/>
                          <a:ea typeface="游ゴシック" panose="020B0400000000000000" pitchFamily="50" charset="-128"/>
                        </a:rPr>
                        <a:t>万円</a:t>
                      </a:r>
                      <a:endParaRPr kumimoji="1" lang="ja-JP" altLang="en-US" sz="2000" b="1"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3807956"/>
                  </a:ext>
                </a:extLst>
              </a:tr>
              <a:tr h="581414">
                <a:tc>
                  <a:txBody>
                    <a:bodyPr/>
                    <a:lstStyle/>
                    <a:p>
                      <a:pPr marL="0" indent="0">
                        <a:buFont typeface="Arial" panose="020B0604020202020204" pitchFamily="34" charset="0"/>
                        <a:buNone/>
                      </a:pPr>
                      <a:r>
                        <a:rPr lang="ja-JP" altLang="en-US" sz="2800" b="1" dirty="0">
                          <a:latin typeface="游ゴシック" panose="020B0400000000000000" pitchFamily="50" charset="-128"/>
                          <a:ea typeface="游ゴシック" panose="020B0400000000000000" pitchFamily="50" charset="-128"/>
                        </a:rPr>
                        <a:t>遺言寄付</a:t>
                      </a:r>
                      <a:endParaRPr kumimoji="1" lang="ja-JP" altLang="en-US" sz="28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800" b="1" dirty="0">
                          <a:latin typeface="游ゴシック" panose="020B0400000000000000" pitchFamily="50" charset="-128"/>
                          <a:ea typeface="游ゴシック" panose="020B0400000000000000" pitchFamily="50" charset="-128"/>
                        </a:rPr>
                        <a:t>200</a:t>
                      </a:r>
                      <a:r>
                        <a:rPr lang="ja-JP" altLang="en-US" sz="2000" b="1" dirty="0">
                          <a:latin typeface="游ゴシック" panose="020B0400000000000000" pitchFamily="50" charset="-128"/>
                          <a:ea typeface="游ゴシック" panose="020B0400000000000000" pitchFamily="50" charset="-128"/>
                        </a:rPr>
                        <a:t>万円</a:t>
                      </a:r>
                      <a:endParaRPr kumimoji="1" lang="ja-JP" altLang="en-US" sz="28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4246019"/>
                  </a:ext>
                </a:extLst>
              </a:tr>
            </a:tbl>
          </a:graphicData>
        </a:graphic>
      </p:graphicFrame>
      <p:pic>
        <p:nvPicPr>
          <p:cNvPr id="12" name="図 11" descr="図形, 矢印&#10;&#10;自動的に生成された説明">
            <a:extLst>
              <a:ext uri="{FF2B5EF4-FFF2-40B4-BE49-F238E27FC236}">
                <a16:creationId xmlns:a16="http://schemas.microsoft.com/office/drawing/2014/main" id="{E88B16E5-CC0D-F3AD-A41E-43CAA69E883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6323362" y="3026804"/>
            <a:ext cx="337637" cy="295845"/>
          </a:xfrm>
          <a:prstGeom prst="rect">
            <a:avLst/>
          </a:prstGeom>
        </p:spPr>
      </p:pic>
      <p:pic>
        <p:nvPicPr>
          <p:cNvPr id="14" name="図 13" descr="図形, 矢印&#10;&#10;自動的に生成された説明">
            <a:extLst>
              <a:ext uri="{FF2B5EF4-FFF2-40B4-BE49-F238E27FC236}">
                <a16:creationId xmlns:a16="http://schemas.microsoft.com/office/drawing/2014/main" id="{394449DF-670D-7923-587F-6C48D772360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6323362" y="3602116"/>
            <a:ext cx="337637" cy="295845"/>
          </a:xfrm>
          <a:prstGeom prst="rect">
            <a:avLst/>
          </a:prstGeom>
        </p:spPr>
      </p:pic>
      <p:pic>
        <p:nvPicPr>
          <p:cNvPr id="20" name="図 19" descr="図形, 矢印&#10;&#10;自動的に生成された説明">
            <a:extLst>
              <a:ext uri="{FF2B5EF4-FFF2-40B4-BE49-F238E27FC236}">
                <a16:creationId xmlns:a16="http://schemas.microsoft.com/office/drawing/2014/main" id="{E62F306F-483C-958E-5EAE-78BD50C673E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6323361" y="4177428"/>
            <a:ext cx="337637" cy="295845"/>
          </a:xfrm>
          <a:prstGeom prst="rect">
            <a:avLst/>
          </a:prstGeom>
        </p:spPr>
      </p:pic>
      <p:pic>
        <p:nvPicPr>
          <p:cNvPr id="21" name="図 20" descr="図形, 矢印&#10;&#10;自動的に生成された説明">
            <a:extLst>
              <a:ext uri="{FF2B5EF4-FFF2-40B4-BE49-F238E27FC236}">
                <a16:creationId xmlns:a16="http://schemas.microsoft.com/office/drawing/2014/main" id="{FDFD1B29-A722-E49C-F439-94477800906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6333920" y="4752740"/>
            <a:ext cx="337637" cy="295845"/>
          </a:xfrm>
          <a:prstGeom prst="rect">
            <a:avLst/>
          </a:prstGeom>
        </p:spPr>
      </p:pic>
      <p:pic>
        <p:nvPicPr>
          <p:cNvPr id="25" name="図 24" descr="図形, 矢印&#10;&#10;自動的に生成された説明">
            <a:extLst>
              <a:ext uri="{FF2B5EF4-FFF2-40B4-BE49-F238E27FC236}">
                <a16:creationId xmlns:a16="http://schemas.microsoft.com/office/drawing/2014/main" id="{E2C2F50F-D78C-71DB-E5B6-4F77EE90B3D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6333920" y="5328050"/>
            <a:ext cx="337637" cy="295845"/>
          </a:xfrm>
          <a:prstGeom prst="rect">
            <a:avLst/>
          </a:prstGeom>
        </p:spPr>
      </p:pic>
      <p:pic>
        <p:nvPicPr>
          <p:cNvPr id="26" name="図 25" descr="図形, 矢印&#10;&#10;自動的に生成された説明">
            <a:extLst>
              <a:ext uri="{FF2B5EF4-FFF2-40B4-BE49-F238E27FC236}">
                <a16:creationId xmlns:a16="http://schemas.microsoft.com/office/drawing/2014/main" id="{7E961594-5D32-911A-AA9A-3FD55ABBA4F5}"/>
              </a:ext>
            </a:extLst>
          </p:cNvPr>
          <p:cNvPicPr>
            <a:picLocks noChangeAspect="1"/>
          </p:cNvPicPr>
          <p:nvPr/>
        </p:nvPicPr>
        <p:blipFill rotWithShape="1">
          <a:blip r:embed="rId5" cstate="screen">
            <a:extLst>
              <a:ext uri="{BEBA8EAE-BF5A-486C-A8C5-ECC9F3942E4B}">
                <a14:imgProps xmlns:a14="http://schemas.microsoft.com/office/drawing/2010/main">
                  <a14:imgLayer r:embed="rId4">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3112" y1="6122" x2="62963" y2="11268"/>
                        <a14:foregroundMark x1="74074" y1="5634" x2="73112" y2="6122"/>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Mark x1="96364" y1="6122" x2="96364" y2="6122"/>
                        <a14:backgroundMark x1="83636" y1="4082" x2="83636" y2="4082"/>
                        <a14:backgroundMark x1="78182" y1="4082" x2="78182" y2="4082"/>
                      </a14:backgroundRemoval>
                    </a14:imgEffect>
                  </a14:imgLayer>
                </a14:imgProps>
              </a:ext>
              <a:ext uri="{28A0092B-C50C-407E-A947-70E740481C1C}">
                <a14:useLocalDpi xmlns:a14="http://schemas.microsoft.com/office/drawing/2010/main"/>
              </a:ext>
            </a:extLst>
          </a:blip>
          <a:srcRect/>
          <a:stretch/>
        </p:blipFill>
        <p:spPr>
          <a:xfrm>
            <a:off x="415591" y="3160939"/>
            <a:ext cx="337637" cy="295845"/>
          </a:xfrm>
          <a:prstGeom prst="rect">
            <a:avLst/>
          </a:prstGeom>
        </p:spPr>
      </p:pic>
      <p:cxnSp>
        <p:nvCxnSpPr>
          <p:cNvPr id="30" name="直線コネクタ 29">
            <a:extLst>
              <a:ext uri="{FF2B5EF4-FFF2-40B4-BE49-F238E27FC236}">
                <a16:creationId xmlns:a16="http://schemas.microsoft.com/office/drawing/2014/main" id="{2B6A9621-A06C-0CFE-614F-3134C969486A}"/>
              </a:ext>
            </a:extLst>
          </p:cNvPr>
          <p:cNvCxnSpPr>
            <a:cxnSpLocks/>
          </p:cNvCxnSpPr>
          <p:nvPr/>
        </p:nvCxnSpPr>
        <p:spPr>
          <a:xfrm>
            <a:off x="1019436" y="2744788"/>
            <a:ext cx="3941397" cy="0"/>
          </a:xfrm>
          <a:prstGeom prst="line">
            <a:avLst/>
          </a:prstGeom>
          <a:ln w="38100" cmpd="dbl"/>
        </p:spPr>
        <p:style>
          <a:lnRef idx="1">
            <a:schemeClr val="dk1"/>
          </a:lnRef>
          <a:fillRef idx="0">
            <a:schemeClr val="dk1"/>
          </a:fillRef>
          <a:effectRef idx="0">
            <a:schemeClr val="dk1"/>
          </a:effectRef>
          <a:fontRef idx="minor">
            <a:schemeClr val="tx1"/>
          </a:fontRef>
        </p:style>
      </p:cxnSp>
      <p:sp>
        <p:nvSpPr>
          <p:cNvPr id="32" name="タイトル 2">
            <a:extLst>
              <a:ext uri="{FF2B5EF4-FFF2-40B4-BE49-F238E27FC236}">
                <a16:creationId xmlns:a16="http://schemas.microsoft.com/office/drawing/2014/main" id="{E766696B-56E9-7BBB-BC9E-40FCD1BDA6A1}"/>
              </a:ext>
            </a:extLst>
          </p:cNvPr>
          <p:cNvSpPr txBox="1">
            <a:spLocks/>
          </p:cNvSpPr>
          <p:nvPr/>
        </p:nvSpPr>
        <p:spPr>
          <a:xfrm>
            <a:off x="10756505" y="5761589"/>
            <a:ext cx="1768222" cy="414523"/>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400" spc="-113"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など</a:t>
            </a:r>
            <a:r>
              <a:rPr lang="en-US" altLang="ja-JP" sz="1400" spc="-113"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a:t>
            </a:r>
            <a:endParaRPr lang="en-US" altLang="ja-JP" sz="2000"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397296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58B043C8-3A49-428F-2A4C-5910809A1284}"/>
              </a:ext>
            </a:extLst>
          </p:cNvPr>
          <p:cNvSpPr txBox="1">
            <a:spLocks/>
          </p:cNvSpPr>
          <p:nvPr/>
        </p:nvSpPr>
        <p:spPr>
          <a:xfrm>
            <a:off x="6248400" y="2476531"/>
            <a:ext cx="5562600" cy="1904938"/>
          </a:xfrm>
          <a:prstGeom prst="rect">
            <a:avLst/>
          </a:prstGeom>
        </p:spPr>
        <p:txBody>
          <a:bodyPr vert="horz" lIns="60960" tIns="30480" rIns="60960" bIns="30480" rtlCol="0" anchor="ctr" anchorCtr="0">
            <a:noAutofit/>
          </a:bodyPr>
          <a:lstStyle>
            <a:lvl1pPr marL="0" indent="0" algn="l" defTabSz="914400" rtl="0" eaLnBrk="1" latinLnBrk="0" hangingPunct="1">
              <a:spcBef>
                <a:spcPct val="20000"/>
              </a:spcBef>
              <a:buFont typeface="Arial" panose="020B0604020202020204" pitchFamily="34" charset="0"/>
              <a:buNone/>
              <a:defRPr kumimoji="1" sz="6600" b="1" kern="1200">
                <a:solidFill>
                  <a:schemeClr val="tx1"/>
                </a:solidFill>
                <a:latin typeface="BIZ UDPゴシック" panose="020B0400000000000000" pitchFamily="50" charset="-128"/>
                <a:ea typeface="BIZ UDPゴシック" panose="020B0400000000000000" pitchFamily="50" charset="-128"/>
                <a:cs typeface="+mn-cs"/>
              </a:defRPr>
            </a:lvl1pPr>
            <a:lvl2pPr marL="457200" indent="0" algn="l" defTabSz="914400" rtl="0" eaLnBrk="1" latinLnBrk="0" hangingPunct="1">
              <a:spcBef>
                <a:spcPct val="20000"/>
              </a:spcBef>
              <a:buFont typeface="Arial" panose="020B0604020202020204"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6000" dirty="0"/>
              <a:t>知っておいて</a:t>
            </a:r>
            <a:br>
              <a:rPr lang="ja-JP" altLang="en-US" sz="6000" dirty="0"/>
            </a:br>
            <a:r>
              <a:rPr lang="ja-JP" altLang="en-US" sz="6000" dirty="0"/>
              <a:t>いただきたい事</a:t>
            </a:r>
          </a:p>
        </p:txBody>
      </p:sp>
      <p:sp>
        <p:nvSpPr>
          <p:cNvPr id="3" name="タイトル 1">
            <a:extLst>
              <a:ext uri="{FF2B5EF4-FFF2-40B4-BE49-F238E27FC236}">
                <a16:creationId xmlns:a16="http://schemas.microsoft.com/office/drawing/2014/main" id="{B25BB1E8-F1DD-0A21-9D98-F9B2C966212F}"/>
              </a:ext>
            </a:extLst>
          </p:cNvPr>
          <p:cNvSpPr txBox="1">
            <a:spLocks/>
          </p:cNvSpPr>
          <p:nvPr/>
        </p:nvSpPr>
        <p:spPr>
          <a:xfrm>
            <a:off x="990600" y="1981200"/>
            <a:ext cx="3048000" cy="2819400"/>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9100" dirty="0">
                <a:solidFill>
                  <a:schemeClr val="bg1"/>
                </a:solidFill>
                <a:latin typeface="游ゴシック" panose="020B0400000000000000" pitchFamily="50" charset="-128"/>
                <a:ea typeface="ＭＳ Ｐゴシック" panose="020B0600070205080204" pitchFamily="50" charset="-128"/>
              </a:rPr>
              <a:t>05</a:t>
            </a:r>
            <a:endParaRPr lang="ja-JP" altLang="en-US" sz="19100" dirty="0">
              <a:solidFill>
                <a:schemeClr val="bg1"/>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4040635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3AF210D2-8C2A-DD33-9E9F-282A59C494E8}"/>
              </a:ext>
            </a:extLst>
          </p:cNvPr>
          <p:cNvGrpSpPr/>
          <p:nvPr/>
        </p:nvGrpSpPr>
        <p:grpSpPr>
          <a:xfrm>
            <a:off x="1248781" y="1732697"/>
            <a:ext cx="9876419" cy="4896703"/>
            <a:chOff x="0" y="0"/>
            <a:chExt cx="3841588" cy="1340288"/>
          </a:xfrm>
        </p:grpSpPr>
        <p:sp>
          <p:nvSpPr>
            <p:cNvPr id="3" name="Freeform 4">
              <a:extLst>
                <a:ext uri="{FF2B5EF4-FFF2-40B4-BE49-F238E27FC236}">
                  <a16:creationId xmlns:a16="http://schemas.microsoft.com/office/drawing/2014/main" id="{095F49B6-24CC-48D3-4EA2-AF5E9E62FCE8}"/>
                </a:ext>
              </a:extLst>
            </p:cNvPr>
            <p:cNvSpPr/>
            <p:nvPr/>
          </p:nvSpPr>
          <p:spPr>
            <a:xfrm>
              <a:off x="0" y="0"/>
              <a:ext cx="3841588" cy="1340288"/>
            </a:xfrm>
            <a:custGeom>
              <a:avLst/>
              <a:gdLst/>
              <a:ahLst/>
              <a:cxnLst/>
              <a:rect l="l" t="t" r="r" b="b"/>
              <a:pathLst>
                <a:path w="3841588" h="1340288">
                  <a:moveTo>
                    <a:pt x="9023" y="0"/>
                  </a:moveTo>
                  <a:lnTo>
                    <a:pt x="3832565" y="0"/>
                  </a:lnTo>
                  <a:cubicBezTo>
                    <a:pt x="3837548" y="0"/>
                    <a:pt x="3841588" y="4040"/>
                    <a:pt x="3841588" y="9023"/>
                  </a:cubicBezTo>
                  <a:lnTo>
                    <a:pt x="3841588" y="1331265"/>
                  </a:lnTo>
                  <a:cubicBezTo>
                    <a:pt x="3841588" y="1336248"/>
                    <a:pt x="3837548" y="1340288"/>
                    <a:pt x="3832565" y="1340288"/>
                  </a:cubicBezTo>
                  <a:lnTo>
                    <a:pt x="9023" y="1340288"/>
                  </a:lnTo>
                  <a:cubicBezTo>
                    <a:pt x="4040" y="1340288"/>
                    <a:pt x="0" y="1336248"/>
                    <a:pt x="0" y="1331265"/>
                  </a:cubicBezTo>
                  <a:lnTo>
                    <a:pt x="0" y="9023"/>
                  </a:lnTo>
                  <a:cubicBezTo>
                    <a:pt x="0" y="4040"/>
                    <a:pt x="4040" y="0"/>
                    <a:pt x="9023" y="0"/>
                  </a:cubicBezTo>
                  <a:close/>
                </a:path>
              </a:pathLst>
            </a:custGeom>
            <a:solidFill>
              <a:srgbClr val="FDFDFD"/>
            </a:solidFill>
          </p:spPr>
          <p:txBody>
            <a:bodyPr/>
            <a:lstStyle/>
            <a:p>
              <a:endParaRPr lang="ja-JP" altLang="en-US" sz="800"/>
            </a:p>
          </p:txBody>
        </p:sp>
        <p:sp>
          <p:nvSpPr>
            <p:cNvPr id="4" name="TextBox 5">
              <a:extLst>
                <a:ext uri="{FF2B5EF4-FFF2-40B4-BE49-F238E27FC236}">
                  <a16:creationId xmlns:a16="http://schemas.microsoft.com/office/drawing/2014/main" id="{7D7780EB-965D-C396-C309-2DFA65072482}"/>
                </a:ext>
              </a:extLst>
            </p:cNvPr>
            <p:cNvSpPr txBox="1"/>
            <p:nvPr/>
          </p:nvSpPr>
          <p:spPr>
            <a:xfrm>
              <a:off x="0" y="-38100"/>
              <a:ext cx="3841588" cy="1378388"/>
            </a:xfrm>
            <a:prstGeom prst="rect">
              <a:avLst/>
            </a:prstGeom>
          </p:spPr>
          <p:txBody>
            <a:bodyPr lIns="33867" tIns="33867" rIns="33867" bIns="33867" rtlCol="0" anchor="ctr"/>
            <a:lstStyle/>
            <a:p>
              <a:pPr algn="ctr">
                <a:lnSpc>
                  <a:spcPts val="1773"/>
                </a:lnSpc>
              </a:pPr>
              <a:endParaRPr sz="800"/>
            </a:p>
          </p:txBody>
        </p:sp>
      </p:grpSp>
      <p:sp>
        <p:nvSpPr>
          <p:cNvPr id="5" name="AutoShape 15">
            <a:extLst>
              <a:ext uri="{FF2B5EF4-FFF2-40B4-BE49-F238E27FC236}">
                <a16:creationId xmlns:a16="http://schemas.microsoft.com/office/drawing/2014/main" id="{DCDD07C7-6B51-91B7-B747-C9405067A5B4}"/>
              </a:ext>
            </a:extLst>
          </p:cNvPr>
          <p:cNvSpPr/>
          <p:nvPr/>
        </p:nvSpPr>
        <p:spPr>
          <a:xfrm>
            <a:off x="4495800" y="1951808"/>
            <a:ext cx="0" cy="4284000"/>
          </a:xfrm>
          <a:prstGeom prst="line">
            <a:avLst/>
          </a:prstGeom>
          <a:ln w="38100" cap="flat">
            <a:solidFill>
              <a:srgbClr val="145DA0"/>
            </a:solidFill>
            <a:prstDash val="solid"/>
            <a:headEnd type="none" w="sm" len="sm"/>
            <a:tailEnd type="none" w="sm" len="sm"/>
          </a:ln>
        </p:spPr>
        <p:txBody>
          <a:bodyPr/>
          <a:lstStyle/>
          <a:p>
            <a:endParaRPr lang="ja-JP" altLang="en-US" sz="800"/>
          </a:p>
        </p:txBody>
      </p:sp>
      <p:sp>
        <p:nvSpPr>
          <p:cNvPr id="6" name="AutoShape 21">
            <a:extLst>
              <a:ext uri="{FF2B5EF4-FFF2-40B4-BE49-F238E27FC236}">
                <a16:creationId xmlns:a16="http://schemas.microsoft.com/office/drawing/2014/main" id="{EDCA1111-D044-20B4-72C3-9BE6AE8316E5}"/>
              </a:ext>
            </a:extLst>
          </p:cNvPr>
          <p:cNvSpPr/>
          <p:nvPr/>
        </p:nvSpPr>
        <p:spPr>
          <a:xfrm>
            <a:off x="7975653" y="1951808"/>
            <a:ext cx="0" cy="4284000"/>
          </a:xfrm>
          <a:prstGeom prst="line">
            <a:avLst/>
          </a:prstGeom>
          <a:ln w="38100" cap="flat">
            <a:solidFill>
              <a:srgbClr val="145DA0"/>
            </a:solidFill>
            <a:prstDash val="solid"/>
            <a:headEnd type="none" w="sm" len="sm"/>
            <a:tailEnd type="none" w="sm" len="sm"/>
          </a:ln>
        </p:spPr>
        <p:txBody>
          <a:bodyPr/>
          <a:lstStyle/>
          <a:p>
            <a:endParaRPr lang="ja-JP" altLang="en-US" sz="800"/>
          </a:p>
        </p:txBody>
      </p:sp>
      <p:sp>
        <p:nvSpPr>
          <p:cNvPr id="25" name="タイトル 12">
            <a:extLst>
              <a:ext uri="{FF2B5EF4-FFF2-40B4-BE49-F238E27FC236}">
                <a16:creationId xmlns:a16="http://schemas.microsoft.com/office/drawing/2014/main" id="{2BA49AEE-4D1E-6E31-B30E-A792E89F35E4}"/>
              </a:ext>
            </a:extLst>
          </p:cNvPr>
          <p:cNvSpPr txBox="1">
            <a:spLocks/>
          </p:cNvSpPr>
          <p:nvPr/>
        </p:nvSpPr>
        <p:spPr>
          <a:xfrm>
            <a:off x="2327582" y="381000"/>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solidFill>
                  <a:schemeClr val="bg1"/>
                </a:solidFill>
                <a:latin typeface="游ゴシック" panose="020B0400000000000000" pitchFamily="50" charset="-128"/>
                <a:ea typeface="游ゴシック" panose="020B0400000000000000" pitchFamily="50" charset="-128"/>
              </a:rPr>
              <a:t>奨学生に関わる危機管理</a:t>
            </a:r>
          </a:p>
        </p:txBody>
      </p:sp>
      <p:grpSp>
        <p:nvGrpSpPr>
          <p:cNvPr id="8" name="グループ化 7">
            <a:extLst>
              <a:ext uri="{FF2B5EF4-FFF2-40B4-BE49-F238E27FC236}">
                <a16:creationId xmlns:a16="http://schemas.microsoft.com/office/drawing/2014/main" id="{8E85C486-935A-6610-74AA-4491C30726B3}"/>
              </a:ext>
            </a:extLst>
          </p:cNvPr>
          <p:cNvGrpSpPr/>
          <p:nvPr/>
        </p:nvGrpSpPr>
        <p:grpSpPr>
          <a:xfrm>
            <a:off x="5085657" y="2380760"/>
            <a:ext cx="2077143" cy="1076487"/>
            <a:chOff x="4869982" y="4236919"/>
            <a:chExt cx="2422406" cy="1255421"/>
          </a:xfrm>
        </p:grpSpPr>
        <p:pic>
          <p:nvPicPr>
            <p:cNvPr id="9" name="Picture 2" descr="ææ¶ã§æ¬éãããäººã®ã¤ã©ã¹ã">
              <a:extLst>
                <a:ext uri="{FF2B5EF4-FFF2-40B4-BE49-F238E27FC236}">
                  <a16:creationId xmlns:a16="http://schemas.microsoft.com/office/drawing/2014/main" id="{3A2D784B-926E-197E-B897-846BE32E02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9982" y="4236919"/>
              <a:ext cx="1383384" cy="12554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èªè»¢è»ã§è»¢ãã ç·ã®å­ã®ã¤ã©ã¹ã">
              <a:extLst>
                <a:ext uri="{FF2B5EF4-FFF2-40B4-BE49-F238E27FC236}">
                  <a16:creationId xmlns:a16="http://schemas.microsoft.com/office/drawing/2014/main" id="{CC4B675F-132B-9765-8CA6-6E7DF41E2D5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5765" y="4405713"/>
              <a:ext cx="1086623" cy="10866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グループ化 10">
            <a:extLst>
              <a:ext uri="{FF2B5EF4-FFF2-40B4-BE49-F238E27FC236}">
                <a16:creationId xmlns:a16="http://schemas.microsoft.com/office/drawing/2014/main" id="{86E56DFA-6208-061A-2D70-9E20CDB12ECB}"/>
              </a:ext>
            </a:extLst>
          </p:cNvPr>
          <p:cNvGrpSpPr/>
          <p:nvPr/>
        </p:nvGrpSpPr>
        <p:grpSpPr>
          <a:xfrm>
            <a:off x="8229600" y="2283467"/>
            <a:ext cx="2518703" cy="1297933"/>
            <a:chOff x="8351323" y="4050673"/>
            <a:chExt cx="2937362" cy="1513675"/>
          </a:xfrm>
        </p:grpSpPr>
        <p:pic>
          <p:nvPicPr>
            <p:cNvPr id="12" name="Picture 6" descr="éã£æã£ã¦çµ¡ãããããã®ã¤ã©ã¹ã">
              <a:extLst>
                <a:ext uri="{FF2B5EF4-FFF2-40B4-BE49-F238E27FC236}">
                  <a16:creationId xmlns:a16="http://schemas.microsoft.com/office/drawing/2014/main" id="{78E8E243-0FB9-6B17-8337-93ACFC6E8C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51323" y="4340212"/>
              <a:ext cx="1461258" cy="11332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é¨ä¸ãæé³´ãã¤ãã¦ããä¸å¸ã®ã¤ã©ã¹ã">
              <a:extLst>
                <a:ext uri="{FF2B5EF4-FFF2-40B4-BE49-F238E27FC236}">
                  <a16:creationId xmlns:a16="http://schemas.microsoft.com/office/drawing/2014/main" id="{CF594550-D12B-15B7-FE61-28B2D3042D2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75010" y="4050673"/>
              <a:ext cx="1513675" cy="1513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グループ化 13">
            <a:extLst>
              <a:ext uri="{FF2B5EF4-FFF2-40B4-BE49-F238E27FC236}">
                <a16:creationId xmlns:a16="http://schemas.microsoft.com/office/drawing/2014/main" id="{5DD44664-812F-4884-0379-562E6A662854}"/>
              </a:ext>
            </a:extLst>
          </p:cNvPr>
          <p:cNvGrpSpPr/>
          <p:nvPr/>
        </p:nvGrpSpPr>
        <p:grpSpPr>
          <a:xfrm>
            <a:off x="1572309" y="2314093"/>
            <a:ext cx="2505632" cy="1236679"/>
            <a:chOff x="962061" y="4122107"/>
            <a:chExt cx="2922118" cy="1442240"/>
          </a:xfrm>
        </p:grpSpPr>
        <p:pic>
          <p:nvPicPr>
            <p:cNvPr id="15" name="Picture 10" descr="å°éã®ã¤ã©ã¹ããæºããè¡ã">
              <a:extLst>
                <a:ext uri="{FF2B5EF4-FFF2-40B4-BE49-F238E27FC236}">
                  <a16:creationId xmlns:a16="http://schemas.microsoft.com/office/drawing/2014/main" id="{F064356B-B076-6E72-CFE2-82F7DC1861F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2061" y="4308927"/>
              <a:ext cx="1592824" cy="1132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åºä¸æµ¸æ°´ã®ã¤ã©ã¹ã">
              <a:extLst>
                <a:ext uri="{FF2B5EF4-FFF2-40B4-BE49-F238E27FC236}">
                  <a16:creationId xmlns:a16="http://schemas.microsoft.com/office/drawing/2014/main" id="{6ADA6DCA-31A0-37D2-29EB-25C76F6A791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85748" y="4122107"/>
              <a:ext cx="1498431" cy="144224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四角形: 角を丸くする 16">
            <a:extLst>
              <a:ext uri="{FF2B5EF4-FFF2-40B4-BE49-F238E27FC236}">
                <a16:creationId xmlns:a16="http://schemas.microsoft.com/office/drawing/2014/main" id="{7420C8B2-1BFC-9F4D-F7F5-E1F66D69D9B3}"/>
              </a:ext>
            </a:extLst>
          </p:cNvPr>
          <p:cNvSpPr/>
          <p:nvPr/>
        </p:nvSpPr>
        <p:spPr>
          <a:xfrm>
            <a:off x="1500301" y="1542649"/>
            <a:ext cx="2640000" cy="51475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6000" rtlCol="0" anchor="ctr"/>
          <a:lstStyle/>
          <a:p>
            <a:pPr algn="ctr"/>
            <a:r>
              <a:rPr lang="ja-JP" altLang="en-US" sz="2933" b="1" dirty="0">
                <a:solidFill>
                  <a:schemeClr val="bg1"/>
                </a:solidFill>
                <a:latin typeface="游ゴシック" panose="020B0400000000000000" pitchFamily="50" charset="-128"/>
                <a:ea typeface="游ゴシック" panose="020B0400000000000000" pitchFamily="50" charset="-128"/>
              </a:rPr>
              <a:t>自然災害</a:t>
            </a:r>
          </a:p>
        </p:txBody>
      </p:sp>
      <p:sp>
        <p:nvSpPr>
          <p:cNvPr id="18" name="四角形: 角を丸くする 17">
            <a:extLst>
              <a:ext uri="{FF2B5EF4-FFF2-40B4-BE49-F238E27FC236}">
                <a16:creationId xmlns:a16="http://schemas.microsoft.com/office/drawing/2014/main" id="{D34462CF-8429-7541-F664-03EAB4B62719}"/>
              </a:ext>
            </a:extLst>
          </p:cNvPr>
          <p:cNvSpPr/>
          <p:nvPr/>
        </p:nvSpPr>
        <p:spPr>
          <a:xfrm>
            <a:off x="4800600" y="1542649"/>
            <a:ext cx="2640000" cy="51475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6000" rtlCol="0" anchor="ctr"/>
          <a:lstStyle/>
          <a:p>
            <a:pPr algn="ctr"/>
            <a:r>
              <a:rPr lang="ja-JP" altLang="en-US" sz="2933" b="1" dirty="0">
                <a:solidFill>
                  <a:schemeClr val="bg1"/>
                </a:solidFill>
                <a:latin typeface="游ゴシック" panose="020B0400000000000000" pitchFamily="50" charset="-128"/>
                <a:ea typeface="游ゴシック" panose="020B0400000000000000" pitchFamily="50" charset="-128"/>
              </a:rPr>
              <a:t>病気・事故</a:t>
            </a:r>
          </a:p>
        </p:txBody>
      </p:sp>
      <p:sp>
        <p:nvSpPr>
          <p:cNvPr id="19" name="四角形: 角を丸くする 18">
            <a:extLst>
              <a:ext uri="{FF2B5EF4-FFF2-40B4-BE49-F238E27FC236}">
                <a16:creationId xmlns:a16="http://schemas.microsoft.com/office/drawing/2014/main" id="{D70F39CC-180E-46A0-7D39-2BC405CF58F4}"/>
              </a:ext>
            </a:extLst>
          </p:cNvPr>
          <p:cNvSpPr/>
          <p:nvPr/>
        </p:nvSpPr>
        <p:spPr>
          <a:xfrm>
            <a:off x="8229600" y="1542649"/>
            <a:ext cx="2640000" cy="51475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6000" rtlCol="0" anchor="ctr"/>
          <a:lstStyle/>
          <a:p>
            <a:pPr algn="ctr"/>
            <a:r>
              <a:rPr lang="ja-JP" altLang="en-US" sz="2933" b="1" dirty="0">
                <a:solidFill>
                  <a:schemeClr val="bg1"/>
                </a:solidFill>
                <a:latin typeface="游ゴシック" panose="020B0400000000000000" pitchFamily="50" charset="-128"/>
                <a:ea typeface="游ゴシック" panose="020B0400000000000000" pitchFamily="50" charset="-128"/>
              </a:rPr>
              <a:t>ハラスメント</a:t>
            </a:r>
          </a:p>
        </p:txBody>
      </p:sp>
      <p:sp>
        <p:nvSpPr>
          <p:cNvPr id="20" name="コンテンツ プレースホルダー 2">
            <a:extLst>
              <a:ext uri="{FF2B5EF4-FFF2-40B4-BE49-F238E27FC236}">
                <a16:creationId xmlns:a16="http://schemas.microsoft.com/office/drawing/2014/main" id="{A9AECB67-D59A-BBA3-06F8-FB67508640DA}"/>
              </a:ext>
            </a:extLst>
          </p:cNvPr>
          <p:cNvSpPr txBox="1">
            <a:spLocks/>
          </p:cNvSpPr>
          <p:nvPr/>
        </p:nvSpPr>
        <p:spPr>
          <a:xfrm>
            <a:off x="1626450" y="4293096"/>
            <a:ext cx="2615404" cy="99824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ja-JP" altLang="en-US" sz="2667" b="1" dirty="0">
                <a:latin typeface="游ゴシック" panose="020B0400000000000000" pitchFamily="50" charset="-128"/>
                <a:ea typeface="游ゴシック" panose="020B0400000000000000" pitchFamily="50" charset="-128"/>
              </a:rPr>
              <a:t>地区単位の</a:t>
            </a:r>
            <a:br>
              <a:rPr lang="en-US" altLang="ja-JP" sz="2667" b="1" dirty="0">
                <a:latin typeface="游ゴシック" panose="020B0400000000000000" pitchFamily="50" charset="-128"/>
                <a:ea typeface="游ゴシック" panose="020B0400000000000000" pitchFamily="50" charset="-128"/>
              </a:rPr>
            </a:br>
            <a:r>
              <a:rPr lang="en-US" altLang="ja-JP" sz="2667" b="1" dirty="0">
                <a:latin typeface="游ゴシック" panose="020B0400000000000000" pitchFamily="50" charset="-128"/>
                <a:ea typeface="游ゴシック" panose="020B0400000000000000" pitchFamily="50" charset="-128"/>
              </a:rPr>
              <a:t>LINE</a:t>
            </a:r>
            <a:r>
              <a:rPr lang="ja-JP" altLang="en-US" sz="2667" b="1" dirty="0">
                <a:latin typeface="游ゴシック" panose="020B0400000000000000" pitchFamily="50" charset="-128"/>
                <a:ea typeface="游ゴシック" panose="020B0400000000000000" pitchFamily="50" charset="-128"/>
              </a:rPr>
              <a:t>グループ</a:t>
            </a:r>
            <a:r>
              <a:rPr lang="ja-JP" altLang="en-US" sz="1867" b="1" dirty="0">
                <a:latin typeface="游ゴシック" panose="020B0400000000000000" pitchFamily="50" charset="-128"/>
                <a:ea typeface="游ゴシック" panose="020B0400000000000000" pitchFamily="50" charset="-128"/>
              </a:rPr>
              <a:t>等</a:t>
            </a:r>
            <a:endParaRPr lang="en-US" altLang="ja-JP" sz="2667" b="1" dirty="0">
              <a:latin typeface="游ゴシック" panose="020B0400000000000000" pitchFamily="50" charset="-128"/>
              <a:ea typeface="游ゴシック" panose="020B0400000000000000" pitchFamily="50" charset="-128"/>
            </a:endParaRPr>
          </a:p>
        </p:txBody>
      </p:sp>
      <p:sp>
        <p:nvSpPr>
          <p:cNvPr id="21" name="コンテンツ プレースホルダー 2">
            <a:extLst>
              <a:ext uri="{FF2B5EF4-FFF2-40B4-BE49-F238E27FC236}">
                <a16:creationId xmlns:a16="http://schemas.microsoft.com/office/drawing/2014/main" id="{0EEBFAE3-CB3D-A363-AC0D-38A81ED3F737}"/>
              </a:ext>
            </a:extLst>
          </p:cNvPr>
          <p:cNvSpPr txBox="1">
            <a:spLocks/>
          </p:cNvSpPr>
          <p:nvPr/>
        </p:nvSpPr>
        <p:spPr>
          <a:xfrm>
            <a:off x="4850593" y="4293096"/>
            <a:ext cx="2540807" cy="998247"/>
          </a:xfrm>
          <a:prstGeom prst="rect">
            <a:avLst/>
          </a:prstGeom>
        </p:spPr>
        <p:txBody>
          <a:bodyPr vert="horz" lIns="60960" tIns="30480" rIns="60960" bIns="30480" rtlCol="0">
            <a:normAutofit lnSpcReduction="10000"/>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10000"/>
              </a:lnSpc>
              <a:spcAft>
                <a:spcPts val="800"/>
              </a:spcAft>
              <a:buNone/>
            </a:pPr>
            <a:r>
              <a:rPr lang="ja-JP" altLang="en-US" sz="2900" dirty="0"/>
              <a:t>現役奨学生の</a:t>
            </a:r>
            <a:br>
              <a:rPr lang="en-US" altLang="ja-JP" sz="2900" dirty="0"/>
            </a:br>
            <a:r>
              <a:rPr lang="ja-JP" altLang="en-US" sz="2900" dirty="0"/>
              <a:t>傷害保険</a:t>
            </a:r>
            <a:endParaRPr lang="en-US" altLang="ja-JP" sz="2900" dirty="0"/>
          </a:p>
        </p:txBody>
      </p:sp>
      <p:sp>
        <p:nvSpPr>
          <p:cNvPr id="22" name="コンテンツ プレースホルダー 2">
            <a:extLst>
              <a:ext uri="{FF2B5EF4-FFF2-40B4-BE49-F238E27FC236}">
                <a16:creationId xmlns:a16="http://schemas.microsoft.com/office/drawing/2014/main" id="{6A4245CF-AFF9-BDFA-2265-9FF264E0D976}"/>
              </a:ext>
            </a:extLst>
          </p:cNvPr>
          <p:cNvSpPr txBox="1">
            <a:spLocks/>
          </p:cNvSpPr>
          <p:nvPr/>
        </p:nvSpPr>
        <p:spPr>
          <a:xfrm>
            <a:off x="8105299" y="4293096"/>
            <a:ext cx="2867501" cy="1610714"/>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0000"/>
              </a:lnSpc>
              <a:spcBef>
                <a:spcPts val="800"/>
              </a:spcBef>
              <a:spcAft>
                <a:spcPts val="1200"/>
              </a:spcAft>
              <a:buNone/>
            </a:pPr>
            <a:r>
              <a:rPr lang="ja-JP" altLang="en-US" sz="2670" dirty="0"/>
              <a:t>奨学生</a:t>
            </a:r>
            <a:br>
              <a:rPr lang="en-US" altLang="ja-JP" sz="2670" dirty="0"/>
            </a:br>
            <a:r>
              <a:rPr lang="ja-JP" altLang="en-US" sz="2670" dirty="0"/>
              <a:t>　→ハラスメント</a:t>
            </a:r>
            <a:br>
              <a:rPr lang="en-US" altLang="ja-JP" sz="2670" dirty="0"/>
            </a:br>
            <a:r>
              <a:rPr lang="ja-JP" altLang="en-US" sz="2670" dirty="0"/>
              <a:t>　　相談窓口</a:t>
            </a:r>
            <a:endParaRPr lang="en-US" altLang="ja-JP" sz="2670" dirty="0"/>
          </a:p>
          <a:p>
            <a:pPr marL="0" indent="0">
              <a:lnSpc>
                <a:spcPct val="90000"/>
              </a:lnSpc>
              <a:spcBef>
                <a:spcPts val="800"/>
              </a:spcBef>
              <a:buNone/>
            </a:pPr>
            <a:r>
              <a:rPr lang="ja-JP" altLang="en-US" sz="2670" dirty="0"/>
              <a:t>地区・世話クラブ</a:t>
            </a:r>
            <a:br>
              <a:rPr lang="en-US" altLang="ja-JP" sz="2670" dirty="0"/>
            </a:br>
            <a:r>
              <a:rPr lang="ja-JP" altLang="en-US" sz="2670" dirty="0"/>
              <a:t>　→賠償責任保険</a:t>
            </a:r>
          </a:p>
        </p:txBody>
      </p:sp>
      <p:sp>
        <p:nvSpPr>
          <p:cNvPr id="23" name="コンテンツ プレースホルダー 2">
            <a:extLst>
              <a:ext uri="{FF2B5EF4-FFF2-40B4-BE49-F238E27FC236}">
                <a16:creationId xmlns:a16="http://schemas.microsoft.com/office/drawing/2014/main" id="{022516DC-305E-6613-2285-F09C4402D6B0}"/>
              </a:ext>
            </a:extLst>
          </p:cNvPr>
          <p:cNvSpPr txBox="1">
            <a:spLocks/>
          </p:cNvSpPr>
          <p:nvPr/>
        </p:nvSpPr>
        <p:spPr>
          <a:xfrm>
            <a:off x="1626451" y="3581400"/>
            <a:ext cx="8939099" cy="528000"/>
          </a:xfrm>
          <a:prstGeom prst="rect">
            <a:avLst/>
          </a:prstGeom>
          <a:solidFill>
            <a:srgbClr val="002060"/>
          </a:solidFill>
        </p:spPr>
        <p:txBody>
          <a:bodyPr vert="horz" lIns="60960" tIns="30480" rIns="60960" bIns="30480" rtlCol="0" anchor="ctr">
            <a:noAutofit/>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ct val="120000"/>
              </a:lnSpc>
              <a:spcBef>
                <a:spcPts val="0"/>
              </a:spcBef>
              <a:buNone/>
            </a:pPr>
            <a:r>
              <a:rPr lang="ja-JP" altLang="en-US" sz="2400" dirty="0">
                <a:solidFill>
                  <a:schemeClr val="bg1"/>
                </a:solidFill>
              </a:rPr>
              <a:t>地区米山奨学委員会 → 危機管理委員会へ報告･対応</a:t>
            </a:r>
            <a:endParaRPr lang="en-US" altLang="ja-JP" sz="2400" dirty="0">
              <a:solidFill>
                <a:schemeClr val="bg1"/>
              </a:solidFill>
            </a:endParaRPr>
          </a:p>
        </p:txBody>
      </p:sp>
      <p:sp>
        <p:nvSpPr>
          <p:cNvPr id="27" name="テキスト ボックス 26">
            <a:extLst>
              <a:ext uri="{FF2B5EF4-FFF2-40B4-BE49-F238E27FC236}">
                <a16:creationId xmlns:a16="http://schemas.microsoft.com/office/drawing/2014/main" id="{E1627451-93CB-ED29-C25E-B389644DCA85}"/>
              </a:ext>
            </a:extLst>
          </p:cNvPr>
          <p:cNvSpPr txBox="1"/>
          <p:nvPr/>
        </p:nvSpPr>
        <p:spPr>
          <a:xfrm>
            <a:off x="4850593" y="5407333"/>
            <a:ext cx="2685566" cy="1044710"/>
          </a:xfrm>
          <a:prstGeom prst="rect">
            <a:avLst/>
          </a:prstGeom>
          <a:noFill/>
        </p:spPr>
        <p:txBody>
          <a:bodyPr wrap="square">
            <a:spAutoFit/>
          </a:bodyPr>
          <a:lstStyle/>
          <a:p>
            <a:pPr marL="171450" indent="-171450">
              <a:lnSpc>
                <a:spcPct val="110000"/>
              </a:lnSpc>
              <a:buClrTx/>
              <a:buFont typeface="Arial" panose="020B0604020202020204" pitchFamily="34" charset="0"/>
              <a:buChar char="•"/>
            </a:pPr>
            <a:r>
              <a:rPr lang="ja-JP" altLang="en-US" sz="1900" b="1" dirty="0">
                <a:latin typeface="游ゴシック" panose="020B0400000000000000" pitchFamily="50" charset="-128"/>
                <a:ea typeface="游ゴシック" panose="020B0400000000000000" pitchFamily="50" charset="-128"/>
              </a:rPr>
              <a:t>例会出席</a:t>
            </a:r>
            <a:endParaRPr lang="en-US" altLang="ja-JP" sz="1900" b="1" dirty="0">
              <a:latin typeface="游ゴシック" panose="020B0400000000000000" pitchFamily="50" charset="-128"/>
              <a:ea typeface="游ゴシック" panose="020B0400000000000000" pitchFamily="50" charset="-128"/>
            </a:endParaRPr>
          </a:p>
          <a:p>
            <a:pPr marL="171450" indent="-171450">
              <a:lnSpc>
                <a:spcPct val="110000"/>
              </a:lnSpc>
              <a:buClrTx/>
              <a:buFont typeface="Arial" panose="020B0604020202020204" pitchFamily="34" charset="0"/>
              <a:buChar char="•"/>
            </a:pPr>
            <a:r>
              <a:rPr lang="ja-JP" altLang="en-US" sz="1900" b="1" dirty="0">
                <a:latin typeface="游ゴシック" panose="020B0400000000000000" pitchFamily="50" charset="-128"/>
                <a:ea typeface="游ゴシック" panose="020B0400000000000000" pitchFamily="50" charset="-128"/>
              </a:rPr>
              <a:t>オリエンテーション</a:t>
            </a:r>
            <a:endParaRPr lang="en-US" altLang="ja-JP" sz="1900" b="1" dirty="0">
              <a:latin typeface="游ゴシック" panose="020B0400000000000000" pitchFamily="50" charset="-128"/>
              <a:ea typeface="游ゴシック" panose="020B0400000000000000" pitchFamily="50" charset="-128"/>
            </a:endParaRPr>
          </a:p>
          <a:p>
            <a:pPr marL="171450" indent="-171450">
              <a:lnSpc>
                <a:spcPct val="110000"/>
              </a:lnSpc>
              <a:buClrTx/>
              <a:buFont typeface="Arial" panose="020B0604020202020204" pitchFamily="34" charset="0"/>
              <a:buChar char="•"/>
            </a:pPr>
            <a:r>
              <a:rPr lang="ja-JP" altLang="en-US" sz="1900" b="1" dirty="0">
                <a:latin typeface="游ゴシック" panose="020B0400000000000000" pitchFamily="50" charset="-128"/>
                <a:ea typeface="游ゴシック" panose="020B0400000000000000" pitchFamily="50" charset="-128"/>
              </a:rPr>
              <a:t>終了式</a:t>
            </a:r>
          </a:p>
        </p:txBody>
      </p:sp>
    </p:spTree>
    <p:extLst>
      <p:ext uri="{BB962C8B-B14F-4D97-AF65-F5344CB8AC3E}">
        <p14:creationId xmlns:p14="http://schemas.microsoft.com/office/powerpoint/2010/main" val="3467863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8FB72D-4E0F-EEC6-713D-73115D3BC606}"/>
              </a:ext>
            </a:extLst>
          </p:cNvPr>
          <p:cNvSpPr txBox="1">
            <a:spLocks/>
          </p:cNvSpPr>
          <p:nvPr/>
        </p:nvSpPr>
        <p:spPr>
          <a:xfrm>
            <a:off x="811240" y="1772816"/>
            <a:ext cx="9625069" cy="758775"/>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endParaRPr kumimoji="1" lang="ja-JP" altLang="en-US" dirty="0"/>
          </a:p>
        </p:txBody>
      </p:sp>
      <p:sp>
        <p:nvSpPr>
          <p:cNvPr id="3" name="正方形/長方形 2">
            <a:extLst>
              <a:ext uri="{FF2B5EF4-FFF2-40B4-BE49-F238E27FC236}">
                <a16:creationId xmlns:a16="http://schemas.microsoft.com/office/drawing/2014/main" id="{5A258A6A-F22D-7693-C7F3-0E0F00532E55}"/>
              </a:ext>
            </a:extLst>
          </p:cNvPr>
          <p:cNvSpPr/>
          <p:nvPr/>
        </p:nvSpPr>
        <p:spPr>
          <a:xfrm>
            <a:off x="975934" y="2024844"/>
            <a:ext cx="2376264" cy="1080120"/>
          </a:xfrm>
          <a:prstGeom prst="rect">
            <a:avLst/>
          </a:prstGeom>
          <a:gradFill>
            <a:gsLst>
              <a:gs pos="0">
                <a:srgbClr val="CA2091"/>
              </a:gs>
              <a:gs pos="80000">
                <a:srgbClr val="E367BA"/>
              </a:gs>
              <a:gs pos="100000">
                <a:srgbClr val="E367BA"/>
              </a:gs>
            </a:gsLst>
          </a:gradFill>
          <a:ln>
            <a:solidFill>
              <a:srgbClr val="E367BA"/>
            </a:solidFill>
          </a:ln>
        </p:spPr>
        <p:style>
          <a:lnRef idx="1">
            <a:schemeClr val="accent4"/>
          </a:lnRef>
          <a:fillRef idx="3">
            <a:schemeClr val="accent4"/>
          </a:fillRef>
          <a:effectRef idx="2">
            <a:schemeClr val="accent4"/>
          </a:effectRef>
          <a:fontRef idx="minor">
            <a:schemeClr val="lt1"/>
          </a:fontRef>
        </p:style>
        <p:txBody>
          <a:bodyPr tIns="108000" rtlCol="0" anchor="ctr" anchorCtr="0"/>
          <a:lstStyle/>
          <a:p>
            <a:pPr algn="ctr"/>
            <a:r>
              <a:rPr lang="ja-JP" altLang="en-US" sz="2000" b="1" dirty="0">
                <a:latin typeface="游ゴシック" panose="020B0400000000000000" pitchFamily="50" charset="-128"/>
                <a:ea typeface="游ゴシック" panose="020B0400000000000000" pitchFamily="50" charset="-128"/>
              </a:rPr>
              <a:t>米山記念奨学会</a:t>
            </a:r>
          </a:p>
        </p:txBody>
      </p:sp>
      <p:sp>
        <p:nvSpPr>
          <p:cNvPr id="4" name="正方形/長方形 3">
            <a:extLst>
              <a:ext uri="{FF2B5EF4-FFF2-40B4-BE49-F238E27FC236}">
                <a16:creationId xmlns:a16="http://schemas.microsoft.com/office/drawing/2014/main" id="{882C07CF-8C97-1CB1-0A15-7AAB1F8A8695}"/>
              </a:ext>
            </a:extLst>
          </p:cNvPr>
          <p:cNvSpPr/>
          <p:nvPr/>
        </p:nvSpPr>
        <p:spPr>
          <a:xfrm>
            <a:off x="4729947" y="2024844"/>
            <a:ext cx="2758907" cy="108012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177800" lvl="1"/>
            <a:r>
              <a:rPr lang="ja-JP" altLang="en-US" sz="2000" b="1" dirty="0">
                <a:latin typeface="游ゴシック" panose="020B0400000000000000" pitchFamily="50" charset="-128"/>
                <a:ea typeface="游ゴシック" panose="020B0400000000000000" pitchFamily="50" charset="-128"/>
              </a:rPr>
              <a:t>地区</a:t>
            </a:r>
            <a:endParaRPr lang="en-US" altLang="ja-JP" sz="2000" b="1" dirty="0">
              <a:latin typeface="游ゴシック" panose="020B0400000000000000" pitchFamily="50" charset="-128"/>
              <a:ea typeface="游ゴシック" panose="020B0400000000000000" pitchFamily="50" charset="-128"/>
            </a:endParaRPr>
          </a:p>
          <a:p>
            <a:pPr marL="463550" lvl="1" indent="-190500">
              <a:buFont typeface="Arial" panose="020B0604020202020204" pitchFamily="34" charset="0"/>
              <a:buChar char="•"/>
            </a:pPr>
            <a:r>
              <a:rPr lang="ja-JP" altLang="en-US" sz="2000" b="1" dirty="0">
                <a:latin typeface="游ゴシック" panose="020B0400000000000000" pitchFamily="50" charset="-128"/>
                <a:ea typeface="游ゴシック" panose="020B0400000000000000" pitchFamily="50" charset="-128"/>
              </a:rPr>
              <a:t>ガバナー</a:t>
            </a:r>
            <a:endParaRPr lang="en-US" altLang="ja-JP" sz="2000" b="1" dirty="0">
              <a:latin typeface="游ゴシック" panose="020B0400000000000000" pitchFamily="50" charset="-128"/>
              <a:ea typeface="游ゴシック" panose="020B0400000000000000" pitchFamily="50" charset="-128"/>
            </a:endParaRPr>
          </a:p>
          <a:p>
            <a:pPr marL="463550" lvl="1" indent="-190500">
              <a:buFont typeface="Arial" panose="020B0604020202020204" pitchFamily="34" charset="0"/>
              <a:buChar char="•"/>
            </a:pPr>
            <a:r>
              <a:rPr lang="ja-JP" altLang="en-US" sz="2000" b="1" dirty="0">
                <a:latin typeface="游ゴシック" panose="020B0400000000000000" pitchFamily="50" charset="-128"/>
                <a:ea typeface="游ゴシック" panose="020B0400000000000000" pitchFamily="50" charset="-128"/>
              </a:rPr>
              <a:t>ガバナーエレクト</a:t>
            </a:r>
          </a:p>
        </p:txBody>
      </p:sp>
      <p:sp>
        <p:nvSpPr>
          <p:cNvPr id="5" name="正方形/長方形 4">
            <a:extLst>
              <a:ext uri="{FF2B5EF4-FFF2-40B4-BE49-F238E27FC236}">
                <a16:creationId xmlns:a16="http://schemas.microsoft.com/office/drawing/2014/main" id="{D5AD24CC-5504-87D5-4796-157D5A1016DD}"/>
              </a:ext>
            </a:extLst>
          </p:cNvPr>
          <p:cNvSpPr/>
          <p:nvPr/>
        </p:nvSpPr>
        <p:spPr>
          <a:xfrm>
            <a:off x="8866602" y="2024844"/>
            <a:ext cx="2376264" cy="1080120"/>
          </a:xfrm>
          <a:prstGeom prst="rect">
            <a:avLst/>
          </a:prstGeom>
          <a:gradFill>
            <a:gsLst>
              <a:gs pos="0">
                <a:srgbClr val="008E47"/>
              </a:gs>
              <a:gs pos="80000">
                <a:srgbClr val="46BA4C"/>
              </a:gs>
              <a:gs pos="100000">
                <a:srgbClr val="46BA4C"/>
              </a:gs>
            </a:gsLst>
          </a:gradFill>
          <a:ln>
            <a:solidFill>
              <a:srgbClr val="46BA4C"/>
            </a:solidFill>
          </a:ln>
        </p:spPr>
        <p:style>
          <a:lnRef idx="1">
            <a:schemeClr val="accent5"/>
          </a:lnRef>
          <a:fillRef idx="3">
            <a:schemeClr val="accent5"/>
          </a:fillRef>
          <a:effectRef idx="2">
            <a:schemeClr val="accent5"/>
          </a:effectRef>
          <a:fontRef idx="minor">
            <a:schemeClr val="lt1"/>
          </a:fontRef>
        </p:style>
        <p:txBody>
          <a:bodyPr rtlCol="0" anchor="ctr"/>
          <a:lstStyle/>
          <a:p>
            <a:pPr marL="177800" lvl="1"/>
            <a:r>
              <a:rPr lang="ja-JP" altLang="en-US" sz="2000" b="1" dirty="0">
                <a:latin typeface="游ゴシック" panose="020B0400000000000000" pitchFamily="50" charset="-128"/>
                <a:ea typeface="游ゴシック" panose="020B0400000000000000" pitchFamily="50" charset="-128"/>
              </a:rPr>
              <a:t>世話クラブ</a:t>
            </a:r>
            <a:endParaRPr lang="en-US" altLang="ja-JP" sz="2000" b="1" dirty="0">
              <a:latin typeface="游ゴシック" panose="020B0400000000000000" pitchFamily="50" charset="-128"/>
              <a:ea typeface="游ゴシック" panose="020B0400000000000000" pitchFamily="50" charset="-128"/>
            </a:endParaRPr>
          </a:p>
          <a:p>
            <a:pPr marL="463550" lvl="1" indent="-190500">
              <a:buFont typeface="Arial" panose="020B0604020202020204" pitchFamily="34" charset="0"/>
              <a:buChar char="•"/>
            </a:pPr>
            <a:r>
              <a:rPr lang="ja-JP" altLang="en-US" sz="2000" b="1" dirty="0">
                <a:latin typeface="游ゴシック" panose="020B0400000000000000" pitchFamily="50" charset="-128"/>
                <a:ea typeface="游ゴシック" panose="020B0400000000000000" pitchFamily="50" charset="-128"/>
              </a:rPr>
              <a:t>会長</a:t>
            </a:r>
            <a:endParaRPr lang="en-US" altLang="ja-JP" sz="2000" b="1" dirty="0">
              <a:latin typeface="游ゴシック" panose="020B0400000000000000" pitchFamily="50" charset="-128"/>
              <a:ea typeface="游ゴシック" panose="020B0400000000000000" pitchFamily="50" charset="-128"/>
            </a:endParaRPr>
          </a:p>
          <a:p>
            <a:pPr marL="463550" lvl="1" indent="-190500">
              <a:buFont typeface="Arial" panose="020B0604020202020204" pitchFamily="34" charset="0"/>
              <a:buChar char="•"/>
            </a:pPr>
            <a:r>
              <a:rPr lang="ja-JP" altLang="en-US" sz="2000" b="1" dirty="0">
                <a:latin typeface="游ゴシック" panose="020B0400000000000000" pitchFamily="50" charset="-128"/>
                <a:ea typeface="游ゴシック" panose="020B0400000000000000" pitchFamily="50" charset="-128"/>
              </a:rPr>
              <a:t>会長エレクト</a:t>
            </a:r>
          </a:p>
        </p:txBody>
      </p:sp>
      <p:sp>
        <p:nvSpPr>
          <p:cNvPr id="6" name="矢印: 右 5">
            <a:extLst>
              <a:ext uri="{FF2B5EF4-FFF2-40B4-BE49-F238E27FC236}">
                <a16:creationId xmlns:a16="http://schemas.microsoft.com/office/drawing/2014/main" id="{2C2853E7-524C-5763-4495-69D03C116E16}"/>
              </a:ext>
            </a:extLst>
          </p:cNvPr>
          <p:cNvSpPr/>
          <p:nvPr/>
        </p:nvSpPr>
        <p:spPr>
          <a:xfrm>
            <a:off x="3251684" y="2060848"/>
            <a:ext cx="1319682" cy="504056"/>
          </a:xfrm>
          <a:prstGeom prst="rightArrow">
            <a:avLst/>
          </a:prstGeom>
          <a:solidFill>
            <a:srgbClr val="F5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游ゴシック" panose="020B0400000000000000" pitchFamily="50" charset="-128"/>
              <a:ea typeface="游ゴシック" panose="020B0400000000000000" pitchFamily="50" charset="-128"/>
            </a:endParaRPr>
          </a:p>
        </p:txBody>
      </p:sp>
      <p:sp>
        <p:nvSpPr>
          <p:cNvPr id="7" name="矢印: 右 6">
            <a:extLst>
              <a:ext uri="{FF2B5EF4-FFF2-40B4-BE49-F238E27FC236}">
                <a16:creationId xmlns:a16="http://schemas.microsoft.com/office/drawing/2014/main" id="{28DE4EA7-0F03-DA62-D65A-32E49A00B42F}"/>
              </a:ext>
            </a:extLst>
          </p:cNvPr>
          <p:cNvSpPr/>
          <p:nvPr/>
        </p:nvSpPr>
        <p:spPr>
          <a:xfrm flipH="1">
            <a:off x="3480174" y="2528900"/>
            <a:ext cx="1319682" cy="504056"/>
          </a:xfrm>
          <a:prstGeom prst="rightArrow">
            <a:avLst/>
          </a:prstGeom>
          <a:solidFill>
            <a:srgbClr val="63B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 name="矢印: 右 7">
            <a:extLst>
              <a:ext uri="{FF2B5EF4-FFF2-40B4-BE49-F238E27FC236}">
                <a16:creationId xmlns:a16="http://schemas.microsoft.com/office/drawing/2014/main" id="{DA80F4EC-AB76-EBA1-EC78-5F3B733EA335}"/>
              </a:ext>
            </a:extLst>
          </p:cNvPr>
          <p:cNvSpPr/>
          <p:nvPr/>
        </p:nvSpPr>
        <p:spPr>
          <a:xfrm>
            <a:off x="7392144" y="2096852"/>
            <a:ext cx="1319682" cy="504056"/>
          </a:xfrm>
          <a:prstGeom prst="rightArrow">
            <a:avLst/>
          </a:prstGeom>
          <a:solidFill>
            <a:srgbClr val="63B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 name="矢印: 右 8">
            <a:extLst>
              <a:ext uri="{FF2B5EF4-FFF2-40B4-BE49-F238E27FC236}">
                <a16:creationId xmlns:a16="http://schemas.microsoft.com/office/drawing/2014/main" id="{D9906A33-B3DF-785E-52C0-0B2D848C20C2}"/>
              </a:ext>
            </a:extLst>
          </p:cNvPr>
          <p:cNvSpPr/>
          <p:nvPr/>
        </p:nvSpPr>
        <p:spPr>
          <a:xfrm flipH="1">
            <a:off x="7620634" y="2528900"/>
            <a:ext cx="1319682" cy="504056"/>
          </a:xfrm>
          <a:prstGeom prst="rightArrow">
            <a:avLst/>
          </a:prstGeom>
          <a:solidFill>
            <a:srgbClr val="46B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nvGrpSpPr>
          <p:cNvPr id="10" name="グループ化 9">
            <a:extLst>
              <a:ext uri="{FF2B5EF4-FFF2-40B4-BE49-F238E27FC236}">
                <a16:creationId xmlns:a16="http://schemas.microsoft.com/office/drawing/2014/main" id="{D19C4AEF-3DEB-AA8F-DBE7-491703DDAD43}"/>
              </a:ext>
            </a:extLst>
          </p:cNvPr>
          <p:cNvGrpSpPr/>
          <p:nvPr/>
        </p:nvGrpSpPr>
        <p:grpSpPr>
          <a:xfrm>
            <a:off x="587388" y="3032956"/>
            <a:ext cx="5036387" cy="3312368"/>
            <a:chOff x="771581" y="3356992"/>
            <a:chExt cx="5036387" cy="3312368"/>
          </a:xfrm>
        </p:grpSpPr>
        <p:sp>
          <p:nvSpPr>
            <p:cNvPr id="11" name="四角形: 角を丸くする 10">
              <a:extLst>
                <a:ext uri="{FF2B5EF4-FFF2-40B4-BE49-F238E27FC236}">
                  <a16:creationId xmlns:a16="http://schemas.microsoft.com/office/drawing/2014/main" id="{087BB41A-35EF-FC9F-46F8-7178A50BA37C}"/>
                </a:ext>
              </a:extLst>
            </p:cNvPr>
            <p:cNvSpPr/>
            <p:nvPr/>
          </p:nvSpPr>
          <p:spPr>
            <a:xfrm>
              <a:off x="1079443" y="3897052"/>
              <a:ext cx="4728525" cy="2772308"/>
            </a:xfrm>
            <a:prstGeom prst="roundRect">
              <a:avLst>
                <a:gd name="adj" fmla="val 10054"/>
              </a:avLst>
            </a:prstGeom>
            <a:solidFill>
              <a:schemeClr val="bg1"/>
            </a:solid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sp>
          <p:nvSpPr>
            <p:cNvPr id="12" name="四角形: 角を丸くする 11">
              <a:extLst>
                <a:ext uri="{FF2B5EF4-FFF2-40B4-BE49-F238E27FC236}">
                  <a16:creationId xmlns:a16="http://schemas.microsoft.com/office/drawing/2014/main" id="{A54CC469-837B-2697-A10C-0EC73F5C82E5}"/>
                </a:ext>
              </a:extLst>
            </p:cNvPr>
            <p:cNvSpPr/>
            <p:nvPr/>
          </p:nvSpPr>
          <p:spPr>
            <a:xfrm>
              <a:off x="1967209" y="4005064"/>
              <a:ext cx="3696743" cy="720080"/>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2800" b="1" dirty="0">
                  <a:solidFill>
                    <a:schemeClr val="tx1"/>
                  </a:solidFill>
                  <a:latin typeface="游ゴシック" panose="020B0400000000000000" pitchFamily="50" charset="-128"/>
                  <a:ea typeface="游ゴシック" panose="020B0400000000000000" pitchFamily="50" charset="-128"/>
                </a:rPr>
                <a:t>業務委託に係る覚書</a:t>
              </a:r>
            </a:p>
          </p:txBody>
        </p:sp>
        <p:sp>
          <p:nvSpPr>
            <p:cNvPr id="13" name="楕円 12">
              <a:extLst>
                <a:ext uri="{FF2B5EF4-FFF2-40B4-BE49-F238E27FC236}">
                  <a16:creationId xmlns:a16="http://schemas.microsoft.com/office/drawing/2014/main" id="{2AE62505-449F-75F7-EBED-1FA21EA59E57}"/>
                </a:ext>
              </a:extLst>
            </p:cNvPr>
            <p:cNvSpPr/>
            <p:nvPr/>
          </p:nvSpPr>
          <p:spPr>
            <a:xfrm>
              <a:off x="771581" y="3697022"/>
              <a:ext cx="1152128" cy="11521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ja-JP" altLang="en-US" sz="2400" b="1" dirty="0">
                  <a:latin typeface="游ゴシック" panose="020B0400000000000000" pitchFamily="50" charset="-128"/>
                  <a:ea typeface="游ゴシック" panose="020B0400000000000000" pitchFamily="50" charset="-128"/>
                </a:rPr>
                <a:t>毎年</a:t>
              </a:r>
              <a:endParaRPr lang="en-US" altLang="ja-JP" sz="2400" b="1" dirty="0">
                <a:latin typeface="游ゴシック" panose="020B0400000000000000" pitchFamily="50" charset="-128"/>
                <a:ea typeface="游ゴシック" panose="020B0400000000000000" pitchFamily="50" charset="-128"/>
              </a:endParaRPr>
            </a:p>
            <a:p>
              <a:pPr algn="ctr"/>
              <a:r>
                <a:rPr lang="en-US" altLang="ja-JP" sz="2000" b="1" spc="-150" dirty="0">
                  <a:latin typeface="游ゴシック" panose="020B0400000000000000" pitchFamily="50" charset="-128"/>
                  <a:ea typeface="游ゴシック" panose="020B0400000000000000" pitchFamily="50" charset="-128"/>
                </a:rPr>
                <a:t>1</a:t>
              </a:r>
              <a:r>
                <a:rPr lang="ja-JP" altLang="en-US" sz="1600" b="1" spc="-150" dirty="0">
                  <a:latin typeface="游ゴシック" panose="020B0400000000000000" pitchFamily="50" charset="-128"/>
                  <a:ea typeface="游ゴシック" panose="020B0400000000000000" pitchFamily="50" charset="-128"/>
                </a:rPr>
                <a:t>～</a:t>
              </a:r>
              <a:r>
                <a:rPr lang="en-US" altLang="ja-JP" sz="2000" b="1" spc="-150" dirty="0">
                  <a:latin typeface="游ゴシック" panose="020B0400000000000000" pitchFamily="50" charset="-128"/>
                  <a:ea typeface="游ゴシック" panose="020B0400000000000000" pitchFamily="50" charset="-128"/>
                </a:rPr>
                <a:t>2</a:t>
              </a:r>
              <a:r>
                <a:rPr lang="ja-JP" altLang="en-US" sz="1400" b="1" spc="-150" dirty="0">
                  <a:latin typeface="游ゴシック" panose="020B0400000000000000" pitchFamily="50" charset="-128"/>
                  <a:ea typeface="游ゴシック" panose="020B0400000000000000" pitchFamily="50" charset="-128"/>
                </a:rPr>
                <a:t>月</a:t>
              </a:r>
              <a:endParaRPr lang="ja-JP" altLang="en-US" b="1" spc="-150" dirty="0">
                <a:latin typeface="游ゴシック" panose="020B0400000000000000" pitchFamily="50" charset="-128"/>
                <a:ea typeface="游ゴシック" panose="020B0400000000000000" pitchFamily="50" charset="-128"/>
              </a:endParaRPr>
            </a:p>
          </p:txBody>
        </p:sp>
        <p:cxnSp>
          <p:nvCxnSpPr>
            <p:cNvPr id="14" name="直線矢印コネクタ 13">
              <a:extLst>
                <a:ext uri="{FF2B5EF4-FFF2-40B4-BE49-F238E27FC236}">
                  <a16:creationId xmlns:a16="http://schemas.microsoft.com/office/drawing/2014/main" id="{FFA579AF-05FA-1987-4181-ECE41F462D7A}"/>
                </a:ext>
              </a:extLst>
            </p:cNvPr>
            <p:cNvCxnSpPr>
              <a:cxnSpLocks/>
            </p:cNvCxnSpPr>
            <p:nvPr/>
          </p:nvCxnSpPr>
          <p:spPr>
            <a:xfrm flipV="1">
              <a:off x="4549081" y="3356992"/>
              <a:ext cx="0" cy="54006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コンテンツ プレースホルダー 3">
              <a:extLst>
                <a:ext uri="{FF2B5EF4-FFF2-40B4-BE49-F238E27FC236}">
                  <a16:creationId xmlns:a16="http://schemas.microsoft.com/office/drawing/2014/main" id="{F5EB0CE5-C5D9-C520-425E-D4DA54C9971A}"/>
                </a:ext>
              </a:extLst>
            </p:cNvPr>
            <p:cNvSpPr txBox="1">
              <a:spLocks/>
            </p:cNvSpPr>
            <p:nvPr/>
          </p:nvSpPr>
          <p:spPr>
            <a:xfrm>
              <a:off x="1923708" y="4846848"/>
              <a:ext cx="3722863" cy="1700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5000"/>
                </a:lnSpc>
                <a:buNone/>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原本</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(2</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部</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は、</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①ガバナー事務所</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②米山奨学会で保管</a:t>
              </a:r>
            </a:p>
          </p:txBody>
        </p:sp>
        <p:cxnSp>
          <p:nvCxnSpPr>
            <p:cNvPr id="16" name="直線コネクタ 15">
              <a:extLst>
                <a:ext uri="{FF2B5EF4-FFF2-40B4-BE49-F238E27FC236}">
                  <a16:creationId xmlns:a16="http://schemas.microsoft.com/office/drawing/2014/main" id="{BF60945A-0EAE-A85A-472C-B3D01C74FF5B}"/>
                </a:ext>
              </a:extLst>
            </p:cNvPr>
            <p:cNvCxnSpPr/>
            <p:nvPr/>
          </p:nvCxnSpPr>
          <p:spPr>
            <a:xfrm>
              <a:off x="2076101" y="4653136"/>
              <a:ext cx="3168000" cy="0"/>
            </a:xfrm>
            <a:prstGeom prst="line">
              <a:avLst/>
            </a:prstGeom>
            <a:ln w="57150">
              <a:solidFill>
                <a:srgbClr val="81C343"/>
              </a:solidFill>
            </a:ln>
          </p:spPr>
          <p:style>
            <a:lnRef idx="1">
              <a:schemeClr val="accent1"/>
            </a:lnRef>
            <a:fillRef idx="0">
              <a:schemeClr val="accent1"/>
            </a:fillRef>
            <a:effectRef idx="0">
              <a:schemeClr val="accent1"/>
            </a:effectRef>
            <a:fontRef idx="minor">
              <a:schemeClr val="tx1"/>
            </a:fontRef>
          </p:style>
        </p:cxnSp>
      </p:grpSp>
      <p:grpSp>
        <p:nvGrpSpPr>
          <p:cNvPr id="17" name="グループ化 16">
            <a:extLst>
              <a:ext uri="{FF2B5EF4-FFF2-40B4-BE49-F238E27FC236}">
                <a16:creationId xmlns:a16="http://schemas.microsoft.com/office/drawing/2014/main" id="{D551F04D-50DA-D50A-BED3-0AA63A8DF548}"/>
              </a:ext>
            </a:extLst>
          </p:cNvPr>
          <p:cNvGrpSpPr/>
          <p:nvPr/>
        </p:nvGrpSpPr>
        <p:grpSpPr>
          <a:xfrm>
            <a:off x="5699956" y="3031853"/>
            <a:ext cx="6240978" cy="3313471"/>
            <a:chOff x="5989076" y="3355889"/>
            <a:chExt cx="6240978" cy="3313471"/>
          </a:xfrm>
        </p:grpSpPr>
        <p:cxnSp>
          <p:nvCxnSpPr>
            <p:cNvPr id="18" name="直線矢印コネクタ 17">
              <a:extLst>
                <a:ext uri="{FF2B5EF4-FFF2-40B4-BE49-F238E27FC236}">
                  <a16:creationId xmlns:a16="http://schemas.microsoft.com/office/drawing/2014/main" id="{4218B2AE-F43B-8E28-46DF-150A03504BAA}"/>
                </a:ext>
              </a:extLst>
            </p:cNvPr>
            <p:cNvCxnSpPr>
              <a:cxnSpLocks/>
            </p:cNvCxnSpPr>
            <p:nvPr/>
          </p:nvCxnSpPr>
          <p:spPr>
            <a:xfrm flipV="1">
              <a:off x="8689376" y="3355889"/>
              <a:ext cx="0" cy="864096"/>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C7E10319-3E3B-BCF7-DF68-1CBCF0403100}"/>
                </a:ext>
              </a:extLst>
            </p:cNvPr>
            <p:cNvSpPr/>
            <p:nvPr/>
          </p:nvSpPr>
          <p:spPr>
            <a:xfrm>
              <a:off x="6275220" y="3897052"/>
              <a:ext cx="5654516" cy="2772308"/>
            </a:xfrm>
            <a:prstGeom prst="roundRect">
              <a:avLst>
                <a:gd name="adj" fmla="val 10054"/>
              </a:avLst>
            </a:prstGeom>
            <a:solidFill>
              <a:schemeClr val="bg1"/>
            </a:solid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sp>
          <p:nvSpPr>
            <p:cNvPr id="20" name="四角形: 角を丸くする 19">
              <a:extLst>
                <a:ext uri="{FF2B5EF4-FFF2-40B4-BE49-F238E27FC236}">
                  <a16:creationId xmlns:a16="http://schemas.microsoft.com/office/drawing/2014/main" id="{AF6C8302-B980-BAC7-745E-2368849ED197}"/>
                </a:ext>
              </a:extLst>
            </p:cNvPr>
            <p:cNvSpPr/>
            <p:nvPr/>
          </p:nvSpPr>
          <p:spPr>
            <a:xfrm>
              <a:off x="7069196" y="4041068"/>
              <a:ext cx="5160858" cy="720080"/>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2400" b="1" dirty="0">
                  <a:solidFill>
                    <a:schemeClr val="tx1"/>
                  </a:solidFill>
                  <a:latin typeface="游ゴシック" panose="020B0400000000000000" pitchFamily="50" charset="-128"/>
                  <a:ea typeface="游ゴシック" panose="020B0400000000000000" pitchFamily="50" charset="-128"/>
                </a:rPr>
                <a:t>業務委託に係る覚書（世話クラブ）</a:t>
              </a:r>
            </a:p>
          </p:txBody>
        </p:sp>
        <p:sp>
          <p:nvSpPr>
            <p:cNvPr id="21" name="楕円 20">
              <a:extLst>
                <a:ext uri="{FF2B5EF4-FFF2-40B4-BE49-F238E27FC236}">
                  <a16:creationId xmlns:a16="http://schemas.microsoft.com/office/drawing/2014/main" id="{10AAAB15-DD9F-27B1-C548-4EE13CB12B78}"/>
                </a:ext>
              </a:extLst>
            </p:cNvPr>
            <p:cNvSpPr/>
            <p:nvPr/>
          </p:nvSpPr>
          <p:spPr>
            <a:xfrm>
              <a:off x="5989076" y="3681028"/>
              <a:ext cx="1152128" cy="11521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ja-JP" altLang="en-US" sz="2400" b="1" dirty="0">
                  <a:latin typeface="游ゴシック" panose="020B0400000000000000" pitchFamily="50" charset="-128"/>
                  <a:ea typeface="游ゴシック" panose="020B0400000000000000" pitchFamily="50" charset="-128"/>
                </a:rPr>
                <a:t>毎年</a:t>
              </a:r>
              <a:br>
                <a:rPr lang="en-US" altLang="ja-JP" sz="2400" b="1" dirty="0">
                  <a:latin typeface="游ゴシック" panose="020B0400000000000000" pitchFamily="50" charset="-128"/>
                  <a:ea typeface="游ゴシック" panose="020B0400000000000000" pitchFamily="50" charset="-128"/>
                </a:rPr>
              </a:br>
              <a:r>
                <a:rPr lang="en-US" altLang="ja-JP" sz="2400" b="1" spc="-150" dirty="0">
                  <a:latin typeface="游ゴシック" panose="020B0400000000000000" pitchFamily="50" charset="-128"/>
                  <a:ea typeface="游ゴシック" panose="020B0400000000000000" pitchFamily="50" charset="-128"/>
                </a:rPr>
                <a:t>2</a:t>
              </a:r>
              <a:r>
                <a:rPr lang="ja-JP" altLang="en-US" b="1" spc="-150" dirty="0">
                  <a:latin typeface="游ゴシック" panose="020B0400000000000000" pitchFamily="50" charset="-128"/>
                  <a:ea typeface="游ゴシック" panose="020B0400000000000000" pitchFamily="50" charset="-128"/>
                </a:rPr>
                <a:t>～</a:t>
              </a:r>
              <a:r>
                <a:rPr lang="en-US" altLang="ja-JP" sz="2400" b="1" spc="-150" dirty="0">
                  <a:latin typeface="游ゴシック" panose="020B0400000000000000" pitchFamily="50" charset="-128"/>
                  <a:ea typeface="游ゴシック" panose="020B0400000000000000" pitchFamily="50" charset="-128"/>
                </a:rPr>
                <a:t>3</a:t>
              </a:r>
              <a:r>
                <a:rPr lang="ja-JP" altLang="en-US" sz="1400" b="1" spc="-150" dirty="0">
                  <a:latin typeface="游ゴシック" panose="020B0400000000000000" pitchFamily="50" charset="-128"/>
                  <a:ea typeface="游ゴシック" panose="020B0400000000000000" pitchFamily="50" charset="-128"/>
                </a:rPr>
                <a:t>月</a:t>
              </a:r>
              <a:endParaRPr lang="ja-JP" altLang="en-US" b="1" spc="-150" dirty="0">
                <a:latin typeface="游ゴシック" panose="020B0400000000000000" pitchFamily="50" charset="-128"/>
                <a:ea typeface="游ゴシック" panose="020B0400000000000000" pitchFamily="50" charset="-128"/>
              </a:endParaRPr>
            </a:p>
          </p:txBody>
        </p:sp>
        <p:sp>
          <p:nvSpPr>
            <p:cNvPr id="22" name="コンテンツ プレースホルダー 3">
              <a:extLst>
                <a:ext uri="{FF2B5EF4-FFF2-40B4-BE49-F238E27FC236}">
                  <a16:creationId xmlns:a16="http://schemas.microsoft.com/office/drawing/2014/main" id="{8CECA0A6-3C2F-BB19-DA10-57FEC1EB8B10}"/>
                </a:ext>
              </a:extLst>
            </p:cNvPr>
            <p:cNvSpPr txBox="1">
              <a:spLocks/>
            </p:cNvSpPr>
            <p:nvPr/>
          </p:nvSpPr>
          <p:spPr>
            <a:xfrm>
              <a:off x="7105844" y="4869160"/>
              <a:ext cx="5003912" cy="1700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5000"/>
                </a:lnSpc>
                <a:buNone/>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原本</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(2</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部</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は、</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①ガバナー事務所</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②世話クラブで保管し、</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　写しを</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PDF</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で奨学会へ提出</a:t>
              </a:r>
            </a:p>
          </p:txBody>
        </p:sp>
        <p:cxnSp>
          <p:nvCxnSpPr>
            <p:cNvPr id="23" name="直線コネクタ 22">
              <a:extLst>
                <a:ext uri="{FF2B5EF4-FFF2-40B4-BE49-F238E27FC236}">
                  <a16:creationId xmlns:a16="http://schemas.microsoft.com/office/drawing/2014/main" id="{05E427CB-9811-2A5B-9612-2C1BF91E3103}"/>
                </a:ext>
              </a:extLst>
            </p:cNvPr>
            <p:cNvCxnSpPr>
              <a:cxnSpLocks/>
            </p:cNvCxnSpPr>
            <p:nvPr/>
          </p:nvCxnSpPr>
          <p:spPr>
            <a:xfrm>
              <a:off x="7249216" y="4653136"/>
              <a:ext cx="4536000" cy="0"/>
            </a:xfrm>
            <a:prstGeom prst="line">
              <a:avLst/>
            </a:prstGeom>
            <a:ln w="57150">
              <a:solidFill>
                <a:srgbClr val="81C343"/>
              </a:solidFill>
            </a:ln>
          </p:spPr>
          <p:style>
            <a:lnRef idx="1">
              <a:schemeClr val="accent1"/>
            </a:lnRef>
            <a:fillRef idx="0">
              <a:schemeClr val="accent1"/>
            </a:fillRef>
            <a:effectRef idx="0">
              <a:schemeClr val="accent1"/>
            </a:effectRef>
            <a:fontRef idx="minor">
              <a:schemeClr val="tx1"/>
            </a:fontRef>
          </p:style>
        </p:cxnSp>
      </p:grpSp>
      <p:sp>
        <p:nvSpPr>
          <p:cNvPr id="24" name="コンテンツ プレースホルダー 2">
            <a:extLst>
              <a:ext uri="{FF2B5EF4-FFF2-40B4-BE49-F238E27FC236}">
                <a16:creationId xmlns:a16="http://schemas.microsoft.com/office/drawing/2014/main" id="{244835B0-2C26-B889-7FBA-5287E498CA06}"/>
              </a:ext>
            </a:extLst>
          </p:cNvPr>
          <p:cNvSpPr txBox="1">
            <a:spLocks/>
          </p:cNvSpPr>
          <p:nvPr/>
        </p:nvSpPr>
        <p:spPr>
          <a:xfrm>
            <a:off x="550863" y="1340768"/>
            <a:ext cx="8250237" cy="54631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US" altLang="ja-JP" sz="2933" b="1" dirty="0">
                <a:latin typeface="游ゴシック" panose="020B0400000000000000" pitchFamily="50" charset="-128"/>
                <a:ea typeface="游ゴシック" panose="020B0400000000000000" pitchFamily="50" charset="-128"/>
              </a:rPr>
              <a:t>2020</a:t>
            </a:r>
            <a:r>
              <a:rPr kumimoji="1" lang="ja-JP" altLang="en-US" sz="2933" b="1" dirty="0">
                <a:latin typeface="游ゴシック" panose="020B0400000000000000" pitchFamily="50" charset="-128"/>
                <a:ea typeface="游ゴシック" panose="020B0400000000000000" pitchFamily="50" charset="-128"/>
              </a:rPr>
              <a:t>学年度からスタート、毎年実施</a:t>
            </a:r>
          </a:p>
        </p:txBody>
      </p:sp>
      <p:sp>
        <p:nvSpPr>
          <p:cNvPr id="26" name="タイトル 12">
            <a:extLst>
              <a:ext uri="{FF2B5EF4-FFF2-40B4-BE49-F238E27FC236}">
                <a16:creationId xmlns:a16="http://schemas.microsoft.com/office/drawing/2014/main" id="{BE6D9FEE-8899-8026-D52C-2D7C496B5EE7}"/>
              </a:ext>
            </a:extLst>
          </p:cNvPr>
          <p:cNvSpPr txBox="1">
            <a:spLocks/>
          </p:cNvSpPr>
          <p:nvPr/>
        </p:nvSpPr>
        <p:spPr>
          <a:xfrm>
            <a:off x="2327582" y="381000"/>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kumimoji="1" lang="ja-JP" altLang="en-US" sz="4800" dirty="0"/>
              <a:t>業務委託・覚書の締結</a:t>
            </a:r>
          </a:p>
          <a:p>
            <a:endParaRPr lang="ja-JP" altLang="en-US" sz="48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9526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26" presetClass="emph" presetSubtype="0" repeatCount="5000" grpId="1" nodeType="with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par>
                                <p:cTn id="28" presetID="26" presetClass="emph" presetSubtype="0" repeatCount="5000" grpId="1" nodeType="with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26" presetClass="emph" presetSubtype="0" repeatCount="10000" fill="hold" grpId="1" nodeType="withEffect">
                                  <p:stCondLst>
                                    <p:cond delay="0"/>
                                  </p:stCondLst>
                                  <p:childTnLst>
                                    <p:animEffect transition="out" filter="fade">
                                      <p:cBhvr>
                                        <p:cTn id="56" dur="500" tmFilter="0, 0; .2, .5; .8, .5; 1, 0"/>
                                        <p:tgtEl>
                                          <p:spTgt spid="9"/>
                                        </p:tgtEl>
                                      </p:cBhvr>
                                    </p:animEffect>
                                    <p:animScale>
                                      <p:cBhvr>
                                        <p:cTn id="57" dur="250" autoRev="1" fill="hold"/>
                                        <p:tgtEl>
                                          <p:spTgt spid="9"/>
                                        </p:tgtEl>
                                      </p:cBhvr>
                                      <p:by x="105000" y="105000"/>
                                    </p:animScale>
                                  </p:childTnLst>
                                </p:cTn>
                              </p:par>
                              <p:par>
                                <p:cTn id="58" presetID="26" presetClass="emph" presetSubtype="0" repeatCount="10000" fill="hold" grpId="1" nodeType="withEffect">
                                  <p:stCondLst>
                                    <p:cond delay="0"/>
                                  </p:stCondLst>
                                  <p:childTnLst>
                                    <p:animEffect transition="out" filter="fade">
                                      <p:cBhvr>
                                        <p:cTn id="59" dur="500" tmFilter="0, 0; .2, .5; .8, .5; 1, 0"/>
                                        <p:tgtEl>
                                          <p:spTgt spid="8"/>
                                        </p:tgtEl>
                                      </p:cBhvr>
                                    </p:animEffect>
                                    <p:animScale>
                                      <p:cBhvr>
                                        <p:cTn id="60" dur="250" autoRev="1" fill="hold"/>
                                        <p:tgtEl>
                                          <p:spTgt spid="8"/>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B061AD3-B87D-CC02-C4CB-7815D1A07536}"/>
              </a:ext>
            </a:extLst>
          </p:cNvPr>
          <p:cNvSpPr/>
          <p:nvPr/>
        </p:nvSpPr>
        <p:spPr>
          <a:xfrm>
            <a:off x="457200" y="1676400"/>
            <a:ext cx="11277600" cy="1447800"/>
          </a:xfrm>
          <a:prstGeom prst="rect">
            <a:avLst/>
          </a:prstGeom>
          <a:solidFill>
            <a:srgbClr val="DCE6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五方向 1">
            <a:extLst>
              <a:ext uri="{FF2B5EF4-FFF2-40B4-BE49-F238E27FC236}">
                <a16:creationId xmlns:a16="http://schemas.microsoft.com/office/drawing/2014/main" id="{8A26F999-BB0A-DCB1-9E6D-363067EB6E40}"/>
              </a:ext>
            </a:extLst>
          </p:cNvPr>
          <p:cNvSpPr/>
          <p:nvPr/>
        </p:nvSpPr>
        <p:spPr>
          <a:xfrm>
            <a:off x="570442" y="1828800"/>
            <a:ext cx="1048808" cy="1143000"/>
          </a:xfrm>
          <a:prstGeom prst="homePlate">
            <a:avLst/>
          </a:prstGeom>
          <a:solidFill>
            <a:srgbClr val="145D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2F46471B-029F-59E0-81BB-004F26FB5BE8}"/>
              </a:ext>
            </a:extLst>
          </p:cNvPr>
          <p:cNvSpPr txBox="1">
            <a:spLocks/>
          </p:cNvSpPr>
          <p:nvPr/>
        </p:nvSpPr>
        <p:spPr>
          <a:xfrm>
            <a:off x="551392" y="533400"/>
            <a:ext cx="7457140" cy="6720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kumimoji="1" lang="ja-JP" altLang="en-US" sz="4800" b="1" dirty="0">
                <a:latin typeface="游ゴシック" panose="020B0400000000000000" pitchFamily="50" charset="-128"/>
                <a:ea typeface="游ゴシック" panose="020B0400000000000000" pitchFamily="50" charset="-128"/>
              </a:rPr>
              <a:t>米山</a:t>
            </a:r>
            <a:r>
              <a:rPr lang="ja-JP" altLang="en-US" sz="4800" b="1" dirty="0">
                <a:latin typeface="游ゴシック" panose="020B0400000000000000" pitchFamily="50" charset="-128"/>
                <a:ea typeface="游ゴシック" panose="020B0400000000000000" pitchFamily="50" charset="-128"/>
              </a:rPr>
              <a:t>記念</a:t>
            </a:r>
            <a:r>
              <a:rPr kumimoji="1" lang="ja-JP" altLang="en-US" sz="4800" b="1" dirty="0">
                <a:latin typeface="游ゴシック" panose="020B0400000000000000" pitchFamily="50" charset="-128"/>
                <a:ea typeface="游ゴシック" panose="020B0400000000000000" pitchFamily="50" charset="-128"/>
              </a:rPr>
              <a:t>奨学事業の概要</a:t>
            </a:r>
          </a:p>
        </p:txBody>
      </p:sp>
      <p:sp>
        <p:nvSpPr>
          <p:cNvPr id="7" name="コンテンツ プレースホルダー 6">
            <a:extLst>
              <a:ext uri="{FF2B5EF4-FFF2-40B4-BE49-F238E27FC236}">
                <a16:creationId xmlns:a16="http://schemas.microsoft.com/office/drawing/2014/main" id="{1E347961-3912-53E6-33D3-D84579987BCB}"/>
              </a:ext>
            </a:extLst>
          </p:cNvPr>
          <p:cNvSpPr txBox="1">
            <a:spLocks/>
          </p:cNvSpPr>
          <p:nvPr/>
        </p:nvSpPr>
        <p:spPr>
          <a:xfrm>
            <a:off x="1600200" y="1877549"/>
            <a:ext cx="10328448" cy="1246651"/>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ja-JP" altLang="en-US" sz="4334" b="1" spc="-113" dirty="0">
                <a:latin typeface="游ゴシック" panose="020B0400000000000000" pitchFamily="50" charset="-128"/>
                <a:ea typeface="游ゴシック" panose="020B0400000000000000" pitchFamily="50" charset="-128"/>
              </a:rPr>
              <a:t>日本のロータリー</a:t>
            </a:r>
            <a:r>
              <a:rPr lang="ja-JP" altLang="en-US" sz="4334" b="1" spc="-113" dirty="0">
                <a:ln>
                  <a:solidFill>
                    <a:schemeClr val="tx1"/>
                  </a:solidFill>
                </a:ln>
                <a:solidFill>
                  <a:schemeClr val="accent6"/>
                </a:solidFill>
                <a:latin typeface="游ゴシック" panose="020B0400000000000000" pitchFamily="50" charset="-128"/>
                <a:ea typeface="游ゴシック" panose="020B0400000000000000" pitchFamily="50" charset="-128"/>
              </a:rPr>
              <a:t>独自</a:t>
            </a:r>
            <a:r>
              <a:rPr lang="ja-JP" altLang="en-US" sz="4334" b="1" spc="-113" dirty="0">
                <a:latin typeface="游ゴシック" panose="020B0400000000000000" pitchFamily="50" charset="-128"/>
                <a:ea typeface="游ゴシック" panose="020B0400000000000000" pitchFamily="50" charset="-128"/>
              </a:rPr>
              <a:t>の事業</a:t>
            </a:r>
            <a:br>
              <a:rPr lang="en-US" altLang="ja-JP" sz="4334" b="1" spc="-113" dirty="0">
                <a:latin typeface="游ゴシック" panose="020B0400000000000000" pitchFamily="50" charset="-128"/>
                <a:ea typeface="游ゴシック" panose="020B0400000000000000" pitchFamily="50" charset="-128"/>
              </a:rPr>
            </a:br>
            <a:r>
              <a:rPr lang="ja-JP" altLang="en-US" sz="3600" b="1" spc="-113" dirty="0">
                <a:latin typeface="游ゴシック" panose="020B0400000000000000" pitchFamily="50" charset="-128"/>
                <a:ea typeface="游ゴシック" panose="020B0400000000000000" pitchFamily="50" charset="-128"/>
              </a:rPr>
              <a:t>（</a:t>
            </a:r>
            <a:r>
              <a:rPr lang="en-US" altLang="ja-JP" sz="3600" b="1" spc="-113" dirty="0">
                <a:latin typeface="游ゴシック" panose="020B0400000000000000" pitchFamily="50" charset="-128"/>
                <a:ea typeface="游ゴシック" panose="020B0400000000000000" pitchFamily="50" charset="-128"/>
              </a:rPr>
              <a:t>RI</a:t>
            </a:r>
            <a:r>
              <a:rPr lang="ja-JP" altLang="en-US" sz="3600" b="1" spc="-113" dirty="0">
                <a:latin typeface="游ゴシック" panose="020B0400000000000000" pitchFamily="50" charset="-128"/>
                <a:ea typeface="游ゴシック" panose="020B0400000000000000" pitchFamily="50" charset="-128"/>
              </a:rPr>
              <a:t>が定める多地区合同活動の手続を完了）</a:t>
            </a:r>
          </a:p>
        </p:txBody>
      </p:sp>
      <p:sp>
        <p:nvSpPr>
          <p:cNvPr id="4" name="正方形/長方形 3">
            <a:extLst>
              <a:ext uri="{FF2B5EF4-FFF2-40B4-BE49-F238E27FC236}">
                <a16:creationId xmlns:a16="http://schemas.microsoft.com/office/drawing/2014/main" id="{115C540A-4C67-8FC7-D865-5B6ADEA19D64}"/>
              </a:ext>
            </a:extLst>
          </p:cNvPr>
          <p:cNvSpPr/>
          <p:nvPr/>
        </p:nvSpPr>
        <p:spPr>
          <a:xfrm>
            <a:off x="457200" y="3276600"/>
            <a:ext cx="11277600" cy="1447800"/>
          </a:xfrm>
          <a:prstGeom prst="rect">
            <a:avLst/>
          </a:prstGeom>
          <a:solidFill>
            <a:srgbClr val="DCE6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五方向 4">
            <a:extLst>
              <a:ext uri="{FF2B5EF4-FFF2-40B4-BE49-F238E27FC236}">
                <a16:creationId xmlns:a16="http://schemas.microsoft.com/office/drawing/2014/main" id="{0D1D934A-5A64-61BA-B430-4E453202A9F9}"/>
              </a:ext>
            </a:extLst>
          </p:cNvPr>
          <p:cNvSpPr/>
          <p:nvPr/>
        </p:nvSpPr>
        <p:spPr>
          <a:xfrm>
            <a:off x="570442" y="3429000"/>
            <a:ext cx="1048808" cy="1143000"/>
          </a:xfrm>
          <a:prstGeom prst="homePlate">
            <a:avLst/>
          </a:prstGeom>
          <a:solidFill>
            <a:srgbClr val="145D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6">
            <a:extLst>
              <a:ext uri="{FF2B5EF4-FFF2-40B4-BE49-F238E27FC236}">
                <a16:creationId xmlns:a16="http://schemas.microsoft.com/office/drawing/2014/main" id="{01D75725-043E-DA87-F90F-265DE93EC7B3}"/>
              </a:ext>
            </a:extLst>
          </p:cNvPr>
          <p:cNvSpPr txBox="1">
            <a:spLocks/>
          </p:cNvSpPr>
          <p:nvPr/>
        </p:nvSpPr>
        <p:spPr>
          <a:xfrm>
            <a:off x="1600200" y="3477749"/>
            <a:ext cx="10328448" cy="1246651"/>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ja-JP" altLang="en-US" sz="4700" b="1" spc="-113" dirty="0">
                <a:latin typeface="游ゴシック" panose="020B0400000000000000" pitchFamily="50" charset="-128"/>
                <a:ea typeface="游ゴシック" panose="020B0400000000000000" pitchFamily="50" charset="-128"/>
              </a:rPr>
              <a:t>日本で学ぶ</a:t>
            </a:r>
            <a:r>
              <a:rPr lang="ja-JP" altLang="en-US" sz="4700" b="1" spc="-113" dirty="0">
                <a:ln>
                  <a:solidFill>
                    <a:schemeClr val="tx1"/>
                  </a:solidFill>
                </a:ln>
                <a:solidFill>
                  <a:schemeClr val="accent6"/>
                </a:solidFill>
                <a:latin typeface="游ゴシック" panose="020B0400000000000000" pitchFamily="50" charset="-128"/>
                <a:ea typeface="游ゴシック" panose="020B0400000000000000" pitchFamily="50" charset="-128"/>
              </a:rPr>
              <a:t>外国人留学生</a:t>
            </a:r>
            <a:r>
              <a:rPr lang="ja-JP" altLang="en-US" sz="4700" b="1" spc="-113" dirty="0">
                <a:latin typeface="游ゴシック" panose="020B0400000000000000" pitchFamily="50" charset="-128"/>
                <a:ea typeface="游ゴシック" panose="020B0400000000000000" pitchFamily="50" charset="-128"/>
              </a:rPr>
              <a:t>を支援</a:t>
            </a:r>
            <a:br>
              <a:rPr lang="en-US" altLang="ja-JP" sz="4700" b="1" spc="-113" dirty="0">
                <a:latin typeface="游ゴシック" panose="020B0400000000000000" pitchFamily="50" charset="-128"/>
                <a:ea typeface="游ゴシック" panose="020B0400000000000000" pitchFamily="50" charset="-128"/>
              </a:rPr>
            </a:br>
            <a:r>
              <a:rPr lang="ja-JP" altLang="en-US" sz="3900" b="1" spc="-113" dirty="0">
                <a:latin typeface="游ゴシック" panose="020B0400000000000000" pitchFamily="50" charset="-128"/>
                <a:ea typeface="游ゴシック" panose="020B0400000000000000" pitchFamily="50" charset="-128"/>
              </a:rPr>
              <a:t>（公益財団法人を設立し運営）</a:t>
            </a:r>
            <a:endParaRPr lang="en-US" altLang="ja-JP" sz="3900" b="1" spc="-113" dirty="0">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A7093C76-F0C1-8911-9BDE-53E6CFD2B32B}"/>
              </a:ext>
            </a:extLst>
          </p:cNvPr>
          <p:cNvSpPr/>
          <p:nvPr/>
        </p:nvSpPr>
        <p:spPr>
          <a:xfrm>
            <a:off x="457200" y="4882858"/>
            <a:ext cx="11277600" cy="1670342"/>
          </a:xfrm>
          <a:prstGeom prst="rect">
            <a:avLst/>
          </a:prstGeom>
          <a:solidFill>
            <a:srgbClr val="DCE6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五方向 9">
            <a:extLst>
              <a:ext uri="{FF2B5EF4-FFF2-40B4-BE49-F238E27FC236}">
                <a16:creationId xmlns:a16="http://schemas.microsoft.com/office/drawing/2014/main" id="{3CA30C38-4787-B936-0D15-111BCA40D5B4}"/>
              </a:ext>
            </a:extLst>
          </p:cNvPr>
          <p:cNvSpPr/>
          <p:nvPr/>
        </p:nvSpPr>
        <p:spPr>
          <a:xfrm>
            <a:off x="570442" y="5146529"/>
            <a:ext cx="1048808" cy="1143000"/>
          </a:xfrm>
          <a:prstGeom prst="homePlate">
            <a:avLst/>
          </a:prstGeom>
          <a:solidFill>
            <a:srgbClr val="145D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コンテンツ プレースホルダー 6">
            <a:extLst>
              <a:ext uri="{FF2B5EF4-FFF2-40B4-BE49-F238E27FC236}">
                <a16:creationId xmlns:a16="http://schemas.microsoft.com/office/drawing/2014/main" id="{69B994BB-6925-B24B-5FF1-DBF7A7B94D5D}"/>
              </a:ext>
            </a:extLst>
          </p:cNvPr>
          <p:cNvSpPr txBox="1">
            <a:spLocks/>
          </p:cNvSpPr>
          <p:nvPr/>
        </p:nvSpPr>
        <p:spPr>
          <a:xfrm>
            <a:off x="1600200" y="5001749"/>
            <a:ext cx="10328448" cy="124665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1200"/>
              </a:spcBef>
              <a:buNone/>
            </a:pPr>
            <a:r>
              <a:rPr lang="ja-JP" altLang="en-US" sz="4330" b="1" spc="-113" dirty="0">
                <a:ln>
                  <a:solidFill>
                    <a:schemeClr val="tx1"/>
                  </a:solidFill>
                </a:ln>
                <a:solidFill>
                  <a:schemeClr val="accent6"/>
                </a:solidFill>
                <a:latin typeface="游ゴシック" panose="020B0400000000000000" pitchFamily="50" charset="-128"/>
                <a:ea typeface="游ゴシック" panose="020B0400000000000000" pitchFamily="50" charset="-128"/>
              </a:rPr>
              <a:t>世話クラブ・カウンセラー制度</a:t>
            </a:r>
            <a:r>
              <a:rPr lang="ja-JP" altLang="en-US" sz="4330" b="1" spc="-113" dirty="0">
                <a:latin typeface="游ゴシック" panose="020B0400000000000000" pitchFamily="50" charset="-128"/>
                <a:ea typeface="游ゴシック" panose="020B0400000000000000" pitchFamily="50" charset="-128"/>
              </a:rPr>
              <a:t>で</a:t>
            </a:r>
            <a:br>
              <a:rPr lang="en-US" altLang="ja-JP" sz="4330" b="1" spc="-113" dirty="0">
                <a:latin typeface="游ゴシック" panose="020B0400000000000000" pitchFamily="50" charset="-128"/>
                <a:ea typeface="游ゴシック" panose="020B0400000000000000" pitchFamily="50" charset="-128"/>
              </a:rPr>
            </a:br>
            <a:r>
              <a:rPr lang="ja-JP" altLang="en-US" sz="4330" b="1" spc="-113" dirty="0">
                <a:latin typeface="游ゴシック" panose="020B0400000000000000" pitchFamily="50" charset="-128"/>
                <a:ea typeface="游ゴシック" panose="020B0400000000000000" pitchFamily="50" charset="-128"/>
              </a:rPr>
              <a:t>交流を重視 </a:t>
            </a:r>
            <a:r>
              <a:rPr lang="en-US" altLang="ja-JP" sz="4330" b="1" spc="-113" dirty="0">
                <a:latin typeface="游ゴシック" panose="020B0400000000000000" pitchFamily="50" charset="-128"/>
                <a:ea typeface="游ゴシック" panose="020B0400000000000000" pitchFamily="50" charset="-128"/>
              </a:rPr>
              <a:t>“</a:t>
            </a:r>
            <a:r>
              <a:rPr lang="ja-JP" altLang="en-US" sz="4330" b="1" spc="-113" dirty="0">
                <a:latin typeface="游ゴシック" panose="020B0400000000000000" pitchFamily="50" charset="-128"/>
                <a:ea typeface="游ゴシック" panose="020B0400000000000000" pitchFamily="50" charset="-128"/>
              </a:rPr>
              <a:t>人を育てる事業</a:t>
            </a:r>
            <a:r>
              <a:rPr lang="en-US" altLang="ja-JP" sz="4330" b="1" spc="-113" dirty="0">
                <a:latin typeface="游ゴシック" panose="020B0400000000000000" pitchFamily="50" charset="-128"/>
                <a:ea typeface="游ゴシック" panose="020B0400000000000000" pitchFamily="50" charset="-128"/>
              </a:rPr>
              <a:t>”</a:t>
            </a:r>
            <a:endParaRPr lang="ja-JP" altLang="en-US" sz="433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7984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740B261A-F8FA-03F9-D6BB-E9338411634D}"/>
              </a:ext>
            </a:extLst>
          </p:cNvPr>
          <p:cNvSpPr txBox="1">
            <a:spLocks/>
          </p:cNvSpPr>
          <p:nvPr/>
        </p:nvSpPr>
        <p:spPr>
          <a:xfrm>
            <a:off x="1600200" y="713087"/>
            <a:ext cx="6654335" cy="1104123"/>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solidFill>
                  <a:schemeClr val="accent6"/>
                </a:solidFill>
                <a:latin typeface="游ゴシック" panose="020B0400000000000000" pitchFamily="50" charset="-128"/>
                <a:ea typeface="游ゴシック" panose="020B0400000000000000" pitchFamily="50" charset="-128"/>
              </a:rPr>
              <a:t>日本のロータリーの父</a:t>
            </a:r>
            <a:br>
              <a:rPr lang="en-US" altLang="ja-JP" sz="2400" b="1" dirty="0">
                <a:solidFill>
                  <a:schemeClr val="accent6"/>
                </a:solidFill>
                <a:latin typeface="游ゴシック" panose="020B0400000000000000" pitchFamily="50" charset="-128"/>
                <a:ea typeface="游ゴシック" panose="020B0400000000000000" pitchFamily="50" charset="-128"/>
              </a:rPr>
            </a:br>
            <a:r>
              <a:rPr lang="ja-JP" altLang="en-US" sz="5334" b="1" dirty="0">
                <a:solidFill>
                  <a:sysClr val="windowText" lastClr="000000"/>
                </a:solidFill>
                <a:latin typeface="游ゴシック" panose="020B0400000000000000" pitchFamily="50" charset="-128"/>
                <a:ea typeface="游ゴシック" panose="020B0400000000000000" pitchFamily="50" charset="-128"/>
              </a:rPr>
              <a:t>米山 梅吉</a:t>
            </a:r>
            <a:r>
              <a:rPr lang="ja-JP" altLang="en-US" sz="3200" b="1" dirty="0">
                <a:solidFill>
                  <a:sysClr val="windowText" lastClr="000000"/>
                </a:solidFill>
                <a:latin typeface="游ゴシック" panose="020B0400000000000000" pitchFamily="50" charset="-128"/>
                <a:ea typeface="游ゴシック" panose="020B0400000000000000" pitchFamily="50" charset="-128"/>
              </a:rPr>
              <a:t>氏</a:t>
            </a:r>
            <a:r>
              <a:rPr lang="ja-JP" altLang="en-US" sz="3200" b="1" spc="-67" dirty="0">
                <a:solidFill>
                  <a:sysClr val="windowText" lastClr="000000"/>
                </a:solidFill>
                <a:latin typeface="游ゴシック" panose="020B0400000000000000" pitchFamily="50" charset="-128"/>
                <a:ea typeface="游ゴシック" panose="020B0400000000000000" pitchFamily="50" charset="-128"/>
              </a:rPr>
              <a:t>（</a:t>
            </a:r>
            <a:r>
              <a:rPr lang="en-US" altLang="ja-JP" sz="3200" b="1" spc="-67" dirty="0">
                <a:solidFill>
                  <a:sysClr val="windowText" lastClr="000000"/>
                </a:solidFill>
                <a:latin typeface="游ゴシック" panose="020B0400000000000000" pitchFamily="50" charset="-128"/>
                <a:ea typeface="游ゴシック" panose="020B0400000000000000" pitchFamily="50" charset="-128"/>
              </a:rPr>
              <a:t>1868-1946</a:t>
            </a:r>
            <a:r>
              <a:rPr lang="ja-JP" altLang="en-US" sz="3200" b="1" spc="-67" dirty="0">
                <a:solidFill>
                  <a:sysClr val="windowText" lastClr="000000"/>
                </a:solidFill>
                <a:latin typeface="游ゴシック" panose="020B0400000000000000" pitchFamily="50" charset="-128"/>
                <a:ea typeface="游ゴシック" panose="020B0400000000000000" pitchFamily="50" charset="-128"/>
              </a:rPr>
              <a:t>）</a:t>
            </a:r>
          </a:p>
        </p:txBody>
      </p:sp>
      <p:sp>
        <p:nvSpPr>
          <p:cNvPr id="3" name="コンテンツ プレースホルダー 12">
            <a:extLst>
              <a:ext uri="{FF2B5EF4-FFF2-40B4-BE49-F238E27FC236}">
                <a16:creationId xmlns:a16="http://schemas.microsoft.com/office/drawing/2014/main" id="{1C985CA3-0FDD-856E-9BC3-EB12625D9F2B}"/>
              </a:ext>
            </a:extLst>
          </p:cNvPr>
          <p:cNvSpPr txBox="1">
            <a:spLocks/>
          </p:cNvSpPr>
          <p:nvPr/>
        </p:nvSpPr>
        <p:spPr>
          <a:xfrm>
            <a:off x="304800" y="2276872"/>
            <a:ext cx="7772400" cy="307234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50000"/>
              </a:lnSpc>
              <a:spcBef>
                <a:spcPts val="0"/>
              </a:spcBef>
              <a:spcAft>
                <a:spcPts val="1200"/>
              </a:spcAft>
            </a:pPr>
            <a:r>
              <a:rPr lang="ja-JP" altLang="en-US" sz="3100" b="1" dirty="0">
                <a:latin typeface="游ゴシック" panose="020B0400000000000000" pitchFamily="50" charset="-128"/>
                <a:ea typeface="游ゴシック" panose="020B0400000000000000" pitchFamily="50" charset="-128"/>
              </a:rPr>
              <a:t>ポール・ハリス氏と同じ</a:t>
            </a:r>
            <a:r>
              <a:rPr lang="en-US" altLang="ja-JP" sz="3100" b="1" dirty="0">
                <a:latin typeface="游ゴシック" panose="020B0400000000000000" pitchFamily="50" charset="-128"/>
                <a:ea typeface="游ゴシック" panose="020B0400000000000000" pitchFamily="50" charset="-128"/>
              </a:rPr>
              <a:t>1868</a:t>
            </a:r>
            <a:r>
              <a:rPr lang="ja-JP" altLang="en-US" sz="3100" b="1" dirty="0">
                <a:latin typeface="游ゴシック" panose="020B0400000000000000" pitchFamily="50" charset="-128"/>
                <a:ea typeface="游ゴシック" panose="020B0400000000000000" pitchFamily="50" charset="-128"/>
              </a:rPr>
              <a:t>年に誕生</a:t>
            </a:r>
            <a:endParaRPr lang="en-US" altLang="ja-JP" sz="3100" b="1" dirty="0">
              <a:latin typeface="游ゴシック" panose="020B0400000000000000" pitchFamily="50" charset="-128"/>
              <a:ea typeface="游ゴシック" panose="020B0400000000000000" pitchFamily="50" charset="-128"/>
            </a:endParaRPr>
          </a:p>
          <a:p>
            <a:pPr>
              <a:spcBef>
                <a:spcPts val="1800"/>
              </a:spcBef>
            </a:pPr>
            <a:r>
              <a:rPr lang="ja-JP" altLang="en-US" sz="3100" b="1" dirty="0">
                <a:latin typeface="游ゴシック" panose="020B0400000000000000" pitchFamily="50" charset="-128"/>
                <a:ea typeface="游ゴシック" panose="020B0400000000000000" pitchFamily="50" charset="-128"/>
              </a:rPr>
              <a:t>ダラス</a:t>
            </a:r>
            <a:r>
              <a:rPr lang="en-US" altLang="ja-JP" sz="3100" b="1" dirty="0">
                <a:latin typeface="游ゴシック" panose="020B0400000000000000" pitchFamily="50" charset="-128"/>
                <a:ea typeface="游ゴシック" panose="020B0400000000000000" pitchFamily="50" charset="-128"/>
              </a:rPr>
              <a:t>RC</a:t>
            </a:r>
            <a:r>
              <a:rPr lang="ja-JP" altLang="en-US" sz="3100" b="1" dirty="0">
                <a:latin typeface="游ゴシック" panose="020B0400000000000000" pitchFamily="50" charset="-128"/>
                <a:ea typeface="游ゴシック" panose="020B0400000000000000" pitchFamily="50" charset="-128"/>
              </a:rPr>
              <a:t>会員の福島喜三次氏と米国で出会い、</a:t>
            </a:r>
            <a:r>
              <a:rPr lang="en-US" altLang="ja-JP" sz="3100" b="1" dirty="0">
                <a:latin typeface="游ゴシック" panose="020B0400000000000000" pitchFamily="50" charset="-128"/>
                <a:ea typeface="游ゴシック" panose="020B0400000000000000" pitchFamily="50" charset="-128"/>
              </a:rPr>
              <a:t>1920</a:t>
            </a:r>
            <a:r>
              <a:rPr lang="ja-JP" altLang="en-US" sz="3100" b="1" dirty="0">
                <a:latin typeface="游ゴシック" panose="020B0400000000000000" pitchFamily="50" charset="-128"/>
                <a:ea typeface="游ゴシック" panose="020B0400000000000000" pitchFamily="50" charset="-128"/>
              </a:rPr>
              <a:t>年、日本で最初のロータリークラブ、東京</a:t>
            </a:r>
            <a:r>
              <a:rPr lang="en-US" altLang="ja-JP" sz="3100" b="1" dirty="0">
                <a:latin typeface="游ゴシック" panose="020B0400000000000000" pitchFamily="50" charset="-128"/>
                <a:ea typeface="游ゴシック" panose="020B0400000000000000" pitchFamily="50" charset="-128"/>
              </a:rPr>
              <a:t>RC</a:t>
            </a:r>
            <a:r>
              <a:rPr lang="ja-JP" altLang="en-US" sz="3100" b="1" dirty="0">
                <a:latin typeface="游ゴシック" panose="020B0400000000000000" pitchFamily="50" charset="-128"/>
                <a:ea typeface="游ゴシック" panose="020B0400000000000000" pitchFamily="50" charset="-128"/>
              </a:rPr>
              <a:t>を創立</a:t>
            </a:r>
            <a:endParaRPr lang="en-US" altLang="ja-JP" sz="3100" b="1" dirty="0">
              <a:latin typeface="游ゴシック" panose="020B0400000000000000" pitchFamily="50" charset="-128"/>
              <a:ea typeface="游ゴシック" panose="020B0400000000000000" pitchFamily="50" charset="-128"/>
            </a:endParaRPr>
          </a:p>
          <a:p>
            <a:pPr>
              <a:spcBef>
                <a:spcPts val="1800"/>
              </a:spcBef>
            </a:pPr>
            <a:r>
              <a:rPr lang="ja-JP" altLang="en-US" sz="3100" b="1" dirty="0">
                <a:latin typeface="游ゴシック" panose="020B0400000000000000" pitchFamily="50" charset="-128"/>
                <a:ea typeface="游ゴシック" panose="020B0400000000000000" pitchFamily="50" charset="-128"/>
              </a:rPr>
              <a:t>日本初の信託会社、三井信託株式会社を設立</a:t>
            </a:r>
            <a:endParaRPr lang="en-US" altLang="ja-JP" sz="3100" b="1" dirty="0">
              <a:latin typeface="游ゴシック" panose="020B0400000000000000" pitchFamily="50" charset="-128"/>
              <a:ea typeface="游ゴシック" panose="020B0400000000000000" pitchFamily="50" charset="-128"/>
            </a:endParaRPr>
          </a:p>
          <a:p>
            <a:pPr>
              <a:lnSpc>
                <a:spcPct val="90000"/>
              </a:lnSpc>
            </a:pPr>
            <a:endParaRPr lang="en-US" altLang="ja-JP" sz="3100" b="1" dirty="0">
              <a:latin typeface="游ゴシック" panose="020B0400000000000000" pitchFamily="50" charset="-128"/>
              <a:ea typeface="游ゴシック" panose="020B0400000000000000" pitchFamily="50" charset="-128"/>
            </a:endParaRPr>
          </a:p>
        </p:txBody>
      </p:sp>
      <p:pic>
        <p:nvPicPr>
          <p:cNvPr id="4" name="図 3" descr="帽子をかぶった男性の白黒写真&#10;&#10;自動的に生成された説明">
            <a:extLst>
              <a:ext uri="{FF2B5EF4-FFF2-40B4-BE49-F238E27FC236}">
                <a16:creationId xmlns:a16="http://schemas.microsoft.com/office/drawing/2014/main" id="{20F10536-1C01-901F-D17E-984CF9DE49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9698" y="528362"/>
            <a:ext cx="3786102" cy="5872438"/>
          </a:xfrm>
          <a:prstGeom prst="rect">
            <a:avLst/>
          </a:prstGeom>
        </p:spPr>
      </p:pic>
    </p:spTree>
    <p:extLst>
      <p:ext uri="{BB962C8B-B14F-4D97-AF65-F5344CB8AC3E}">
        <p14:creationId xmlns:p14="http://schemas.microsoft.com/office/powerpoint/2010/main" val="2526885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4C117799-7912-5D29-E0C9-CEC3B79B0626}"/>
              </a:ext>
            </a:extLst>
          </p:cNvPr>
          <p:cNvSpPr/>
          <p:nvPr/>
        </p:nvSpPr>
        <p:spPr>
          <a:xfrm>
            <a:off x="457200" y="381000"/>
            <a:ext cx="4234977" cy="2178058"/>
          </a:xfrm>
          <a:prstGeom prst="rect">
            <a:avLst/>
          </a:prstGeom>
          <a:solidFill>
            <a:srgbClr val="DCE6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1" descr="N:\03 広報委員会\images\梅吉・歴史\Mr.Yoneyama Umekichi_portrait.jpg">
            <a:extLst>
              <a:ext uri="{FF2B5EF4-FFF2-40B4-BE49-F238E27FC236}">
                <a16:creationId xmlns:a16="http://schemas.microsoft.com/office/drawing/2014/main" id="{FF2A853E-5631-6D82-4652-1F367EBB6A74}"/>
              </a:ext>
            </a:extLst>
          </p:cNvPr>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a:stretch/>
        </p:blipFill>
        <p:spPr bwMode="auto">
          <a:xfrm>
            <a:off x="10942649" y="762000"/>
            <a:ext cx="770807" cy="994819"/>
          </a:xfrm>
          <a:prstGeom prst="rect">
            <a:avLst/>
          </a:prstGeom>
          <a:noFill/>
          <a:effectLst>
            <a:softEdge rad="63500"/>
          </a:effectLst>
        </p:spPr>
      </p:pic>
      <p:sp>
        <p:nvSpPr>
          <p:cNvPr id="3" name="タイトル 2">
            <a:extLst>
              <a:ext uri="{FF2B5EF4-FFF2-40B4-BE49-F238E27FC236}">
                <a16:creationId xmlns:a16="http://schemas.microsoft.com/office/drawing/2014/main" id="{CAFE4E82-5EAC-A003-BCD8-FB5B20AE9886}"/>
              </a:ext>
            </a:extLst>
          </p:cNvPr>
          <p:cNvSpPr txBox="1">
            <a:spLocks/>
          </p:cNvSpPr>
          <p:nvPr/>
        </p:nvSpPr>
        <p:spPr>
          <a:xfrm>
            <a:off x="457200" y="514434"/>
            <a:ext cx="4180136" cy="229409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spcAft>
                <a:spcPts val="800"/>
              </a:spcAft>
            </a:pPr>
            <a:r>
              <a:rPr lang="ja-JP" altLang="en-US" sz="4800" b="1" dirty="0">
                <a:solidFill>
                  <a:sysClr val="windowText" lastClr="000000"/>
                </a:solidFill>
                <a:latin typeface="Yu Gothic UI" panose="020B0500000000000000" pitchFamily="50" charset="-128"/>
                <a:ea typeface="Yu Gothic UI" panose="020B0500000000000000" pitchFamily="50" charset="-128"/>
              </a:rPr>
              <a:t>「米山基金」から</a:t>
            </a:r>
            <a:endParaRPr lang="en-US" altLang="ja-JP" sz="4800" b="1" dirty="0">
              <a:solidFill>
                <a:sysClr val="windowText" lastClr="000000"/>
              </a:solidFill>
              <a:latin typeface="Yu Gothic UI" panose="020B0500000000000000" pitchFamily="50" charset="-128"/>
              <a:ea typeface="Yu Gothic UI" panose="020B0500000000000000" pitchFamily="50" charset="-128"/>
            </a:endParaRPr>
          </a:p>
          <a:p>
            <a:pPr>
              <a:lnSpc>
                <a:spcPct val="80000"/>
              </a:lnSpc>
              <a:spcAft>
                <a:spcPts val="800"/>
              </a:spcAft>
            </a:pPr>
            <a:r>
              <a:rPr lang="en-US" altLang="ja-JP" sz="11667" b="1" dirty="0">
                <a:ln>
                  <a:solidFill>
                    <a:sysClr val="windowText" lastClr="000000"/>
                  </a:solidFill>
                </a:ln>
                <a:solidFill>
                  <a:srgbClr val="F79646"/>
                </a:solidFill>
                <a:effectLst>
                  <a:glow rad="101600">
                    <a:schemeClr val="accent6">
                      <a:alpha val="40000"/>
                    </a:schemeClr>
                  </a:glow>
                </a:effectLst>
                <a:latin typeface="游ゴシック" panose="020B0400000000000000" pitchFamily="50" charset="-128"/>
                <a:ea typeface="Yu Gothic UI" panose="020B0500000000000000" pitchFamily="50" charset="-128"/>
              </a:rPr>
              <a:t>7</a:t>
            </a:r>
            <a:r>
              <a:rPr lang="en-US" altLang="ja-JP" sz="11667" b="1" dirty="0">
                <a:ln>
                  <a:solidFill>
                    <a:sysClr val="windowText" lastClr="000000"/>
                  </a:solidFill>
                </a:ln>
                <a:solidFill>
                  <a:schemeClr val="accent6"/>
                </a:solidFill>
                <a:effectLst>
                  <a:glow rad="101600">
                    <a:schemeClr val="accent6">
                      <a:alpha val="40000"/>
                    </a:schemeClr>
                  </a:glow>
                </a:effectLst>
                <a:latin typeface="游ゴシック" panose="020B0400000000000000" pitchFamily="50" charset="-128"/>
                <a:ea typeface="Yu Gothic UI" panose="020B0500000000000000" pitchFamily="50" charset="-128"/>
              </a:rPr>
              <a:t>0</a:t>
            </a:r>
            <a:r>
              <a:rPr lang="ja-JP" altLang="en-US" sz="4800" b="1" dirty="0">
                <a:solidFill>
                  <a:sysClr val="windowText" lastClr="000000"/>
                </a:solidFill>
                <a:latin typeface="Yu Gothic UI" panose="020B0500000000000000" pitchFamily="50" charset="-128"/>
                <a:ea typeface="Yu Gothic UI" panose="020B0500000000000000" pitchFamily="50" charset="-128"/>
              </a:rPr>
              <a:t>年</a:t>
            </a:r>
          </a:p>
        </p:txBody>
      </p:sp>
      <p:sp>
        <p:nvSpPr>
          <p:cNvPr id="4" name="Freeform 6">
            <a:extLst>
              <a:ext uri="{FF2B5EF4-FFF2-40B4-BE49-F238E27FC236}">
                <a16:creationId xmlns:a16="http://schemas.microsoft.com/office/drawing/2014/main" id="{AEF9A03A-6F5A-035D-72F6-5C9AB122BEC3}"/>
              </a:ext>
            </a:extLst>
          </p:cNvPr>
          <p:cNvSpPr>
            <a:spLocks noEditPoints="1"/>
          </p:cNvSpPr>
          <p:nvPr/>
        </p:nvSpPr>
        <p:spPr bwMode="auto">
          <a:xfrm>
            <a:off x="201013" y="1787590"/>
            <a:ext cx="11703632" cy="4841810"/>
          </a:xfrm>
          <a:custGeom>
            <a:avLst/>
            <a:gdLst>
              <a:gd name="T0" fmla="*/ 2665 w 3152"/>
              <a:gd name="T1" fmla="*/ 9 h 1369"/>
              <a:gd name="T2" fmla="*/ 2539 w 3152"/>
              <a:gd name="T3" fmla="*/ 95 h 1369"/>
              <a:gd name="T4" fmla="*/ 2838 w 3152"/>
              <a:gd name="T5" fmla="*/ 188 h 1369"/>
              <a:gd name="T6" fmla="*/ 2838 w 3152"/>
              <a:gd name="T7" fmla="*/ 190 h 1369"/>
              <a:gd name="T8" fmla="*/ 2660 w 3152"/>
              <a:gd name="T9" fmla="*/ 227 h 1369"/>
              <a:gd name="T10" fmla="*/ 2200 w 3152"/>
              <a:gd name="T11" fmla="*/ 243 h 1369"/>
              <a:gd name="T12" fmla="*/ 2041 w 3152"/>
              <a:gd name="T13" fmla="*/ 316 h 1369"/>
              <a:gd name="T14" fmla="*/ 2334 w 3152"/>
              <a:gd name="T15" fmla="*/ 419 h 1369"/>
              <a:gd name="T16" fmla="*/ 2655 w 3152"/>
              <a:gd name="T17" fmla="*/ 491 h 1369"/>
              <a:gd name="T18" fmla="*/ 2655 w 3152"/>
              <a:gd name="T19" fmla="*/ 494 h 1369"/>
              <a:gd name="T20" fmla="*/ 2314 w 3152"/>
              <a:gd name="T21" fmla="*/ 565 h 1369"/>
              <a:gd name="T22" fmla="*/ 1561 w 3152"/>
              <a:gd name="T23" fmla="*/ 585 h 1369"/>
              <a:gd name="T24" fmla="*/ 1274 w 3152"/>
              <a:gd name="T25" fmla="*/ 686 h 1369"/>
              <a:gd name="T26" fmla="*/ 1801 w 3152"/>
              <a:gd name="T27" fmla="*/ 855 h 1369"/>
              <a:gd name="T28" fmla="*/ 2271 w 3152"/>
              <a:gd name="T29" fmla="*/ 916 h 1369"/>
              <a:gd name="T30" fmla="*/ 2397 w 3152"/>
              <a:gd name="T31" fmla="*/ 974 h 1369"/>
              <a:gd name="T32" fmla="*/ 2397 w 3152"/>
              <a:gd name="T33" fmla="*/ 977 h 1369"/>
              <a:gd name="T34" fmla="*/ 2353 w 3152"/>
              <a:gd name="T35" fmla="*/ 1014 h 1369"/>
              <a:gd name="T36" fmla="*/ 2104 w 3152"/>
              <a:gd name="T37" fmla="*/ 1096 h 1369"/>
              <a:gd name="T38" fmla="*/ 1031 w 3152"/>
              <a:gd name="T39" fmla="*/ 1253 h 1369"/>
              <a:gd name="T40" fmla="*/ 0 w 3152"/>
              <a:gd name="T41" fmla="*/ 1369 h 1369"/>
              <a:gd name="T42" fmla="*/ 1041 w 3152"/>
              <a:gd name="T43" fmla="*/ 1341 h 1369"/>
              <a:gd name="T44" fmla="*/ 2179 w 3152"/>
              <a:gd name="T45" fmla="*/ 1155 h 1369"/>
              <a:gd name="T46" fmla="*/ 2469 w 3152"/>
              <a:gd name="T47" fmla="*/ 975 h 1369"/>
              <a:gd name="T48" fmla="*/ 2465 w 3152"/>
              <a:gd name="T49" fmla="*/ 952 h 1369"/>
              <a:gd name="T50" fmla="*/ 1906 w 3152"/>
              <a:gd name="T51" fmla="*/ 800 h 1369"/>
              <a:gd name="T52" fmla="*/ 1439 w 3152"/>
              <a:gd name="T53" fmla="*/ 744 h 1369"/>
              <a:gd name="T54" fmla="*/ 1471 w 3152"/>
              <a:gd name="T55" fmla="*/ 649 h 1369"/>
              <a:gd name="T56" fmla="*/ 2033 w 3152"/>
              <a:gd name="T57" fmla="*/ 620 h 1369"/>
              <a:gd name="T58" fmla="*/ 2584 w 3152"/>
              <a:gd name="T59" fmla="*/ 575 h 1369"/>
              <a:gd name="T60" fmla="*/ 2692 w 3152"/>
              <a:gd name="T61" fmla="*/ 482 h 1369"/>
              <a:gd name="T62" fmla="*/ 2381 w 3152"/>
              <a:gd name="T63" fmla="*/ 390 h 1369"/>
              <a:gd name="T64" fmla="*/ 2146 w 3152"/>
              <a:gd name="T65" fmla="*/ 278 h 1369"/>
              <a:gd name="T66" fmla="*/ 2485 w 3152"/>
              <a:gd name="T67" fmla="*/ 255 h 1369"/>
              <a:gd name="T68" fmla="*/ 2858 w 3152"/>
              <a:gd name="T69" fmla="*/ 191 h 1369"/>
              <a:gd name="T70" fmla="*/ 2505 w 3152"/>
              <a:gd name="T71" fmla="*/ 54 h 1369"/>
              <a:gd name="T72" fmla="*/ 2795 w 3152"/>
              <a:gd name="T73" fmla="*/ 14 h 1369"/>
              <a:gd name="T74" fmla="*/ 3152 w 3152"/>
              <a:gd name="T75" fmla="*/ 7 h 1369"/>
              <a:gd name="T76" fmla="*/ 2981 w 3152"/>
              <a:gd name="T77" fmla="*/ 0 h 1369"/>
              <a:gd name="T78" fmla="*/ 1331 w 3152"/>
              <a:gd name="T79" fmla="*/ 68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52" h="1369">
                <a:moveTo>
                  <a:pt x="2981" y="0"/>
                </a:moveTo>
                <a:cubicBezTo>
                  <a:pt x="2876" y="0"/>
                  <a:pt x="2770" y="2"/>
                  <a:pt x="2665" y="9"/>
                </a:cubicBezTo>
                <a:cubicBezTo>
                  <a:pt x="2617" y="12"/>
                  <a:pt x="2561" y="12"/>
                  <a:pt x="2516" y="31"/>
                </a:cubicBezTo>
                <a:cubicBezTo>
                  <a:pt x="2465" y="52"/>
                  <a:pt x="2507" y="84"/>
                  <a:pt x="2539" y="95"/>
                </a:cubicBezTo>
                <a:cubicBezTo>
                  <a:pt x="2592" y="115"/>
                  <a:pt x="2650" y="122"/>
                  <a:pt x="2705" y="134"/>
                </a:cubicBezTo>
                <a:cubicBezTo>
                  <a:pt x="2731" y="139"/>
                  <a:pt x="2833" y="151"/>
                  <a:pt x="2838" y="188"/>
                </a:cubicBezTo>
                <a:cubicBezTo>
                  <a:pt x="2838" y="189"/>
                  <a:pt x="2838" y="189"/>
                  <a:pt x="2838" y="189"/>
                </a:cubicBezTo>
                <a:cubicBezTo>
                  <a:pt x="2838" y="190"/>
                  <a:pt x="2838" y="190"/>
                  <a:pt x="2838" y="190"/>
                </a:cubicBezTo>
                <a:cubicBezTo>
                  <a:pt x="2833" y="211"/>
                  <a:pt x="2779" y="215"/>
                  <a:pt x="2763" y="218"/>
                </a:cubicBezTo>
                <a:cubicBezTo>
                  <a:pt x="2729" y="223"/>
                  <a:pt x="2694" y="225"/>
                  <a:pt x="2660" y="227"/>
                </a:cubicBezTo>
                <a:cubicBezTo>
                  <a:pt x="2582" y="230"/>
                  <a:pt x="2504" y="231"/>
                  <a:pt x="2427" y="232"/>
                </a:cubicBezTo>
                <a:cubicBezTo>
                  <a:pt x="2351" y="234"/>
                  <a:pt x="2275" y="235"/>
                  <a:pt x="2200" y="243"/>
                </a:cubicBezTo>
                <a:cubicBezTo>
                  <a:pt x="2159" y="247"/>
                  <a:pt x="2043" y="251"/>
                  <a:pt x="2041" y="312"/>
                </a:cubicBezTo>
                <a:cubicBezTo>
                  <a:pt x="2041" y="312"/>
                  <a:pt x="2041" y="316"/>
                  <a:pt x="2041" y="316"/>
                </a:cubicBezTo>
                <a:cubicBezTo>
                  <a:pt x="2042" y="369"/>
                  <a:pt x="2124" y="386"/>
                  <a:pt x="2163" y="394"/>
                </a:cubicBezTo>
                <a:cubicBezTo>
                  <a:pt x="2219" y="406"/>
                  <a:pt x="2277" y="412"/>
                  <a:pt x="2334" y="419"/>
                </a:cubicBezTo>
                <a:cubicBezTo>
                  <a:pt x="2392" y="425"/>
                  <a:pt x="2449" y="430"/>
                  <a:pt x="2507" y="439"/>
                </a:cubicBezTo>
                <a:cubicBezTo>
                  <a:pt x="2537" y="444"/>
                  <a:pt x="2646" y="452"/>
                  <a:pt x="2655" y="491"/>
                </a:cubicBezTo>
                <a:cubicBezTo>
                  <a:pt x="2655" y="492"/>
                  <a:pt x="2655" y="492"/>
                  <a:pt x="2655" y="492"/>
                </a:cubicBezTo>
                <a:cubicBezTo>
                  <a:pt x="2655" y="492"/>
                  <a:pt x="2655" y="492"/>
                  <a:pt x="2655" y="494"/>
                </a:cubicBezTo>
                <a:cubicBezTo>
                  <a:pt x="2656" y="533"/>
                  <a:pt x="2533" y="545"/>
                  <a:pt x="2506" y="549"/>
                </a:cubicBezTo>
                <a:cubicBezTo>
                  <a:pt x="2443" y="558"/>
                  <a:pt x="2378" y="562"/>
                  <a:pt x="2314" y="565"/>
                </a:cubicBezTo>
                <a:cubicBezTo>
                  <a:pt x="2187" y="571"/>
                  <a:pt x="2060" y="572"/>
                  <a:pt x="1933" y="574"/>
                </a:cubicBezTo>
                <a:cubicBezTo>
                  <a:pt x="1809" y="576"/>
                  <a:pt x="1684" y="577"/>
                  <a:pt x="1561" y="585"/>
                </a:cubicBezTo>
                <a:cubicBezTo>
                  <a:pt x="1500" y="590"/>
                  <a:pt x="1438" y="594"/>
                  <a:pt x="1379" y="608"/>
                </a:cubicBezTo>
                <a:cubicBezTo>
                  <a:pt x="1338" y="618"/>
                  <a:pt x="1277" y="635"/>
                  <a:pt x="1274" y="686"/>
                </a:cubicBezTo>
                <a:cubicBezTo>
                  <a:pt x="1264" y="781"/>
                  <a:pt x="1433" y="806"/>
                  <a:pt x="1497" y="817"/>
                </a:cubicBezTo>
                <a:cubicBezTo>
                  <a:pt x="1598" y="835"/>
                  <a:pt x="1700" y="845"/>
                  <a:pt x="1801" y="855"/>
                </a:cubicBezTo>
                <a:cubicBezTo>
                  <a:pt x="1907" y="866"/>
                  <a:pt x="2013" y="875"/>
                  <a:pt x="2118" y="889"/>
                </a:cubicBezTo>
                <a:cubicBezTo>
                  <a:pt x="2169" y="896"/>
                  <a:pt x="2221" y="904"/>
                  <a:pt x="2271" y="916"/>
                </a:cubicBezTo>
                <a:cubicBezTo>
                  <a:pt x="2302" y="923"/>
                  <a:pt x="2382" y="936"/>
                  <a:pt x="2396" y="972"/>
                </a:cubicBezTo>
                <a:cubicBezTo>
                  <a:pt x="2396" y="973"/>
                  <a:pt x="2396" y="973"/>
                  <a:pt x="2397" y="974"/>
                </a:cubicBezTo>
                <a:cubicBezTo>
                  <a:pt x="2397" y="976"/>
                  <a:pt x="2397" y="972"/>
                  <a:pt x="2397" y="975"/>
                </a:cubicBezTo>
                <a:cubicBezTo>
                  <a:pt x="2397" y="975"/>
                  <a:pt x="2397" y="976"/>
                  <a:pt x="2397" y="977"/>
                </a:cubicBezTo>
                <a:cubicBezTo>
                  <a:pt x="2397" y="977"/>
                  <a:pt x="2397" y="977"/>
                  <a:pt x="2397" y="977"/>
                </a:cubicBezTo>
                <a:cubicBezTo>
                  <a:pt x="2395" y="993"/>
                  <a:pt x="2364" y="1007"/>
                  <a:pt x="2353" y="1014"/>
                </a:cubicBezTo>
                <a:cubicBezTo>
                  <a:pt x="2328" y="1027"/>
                  <a:pt x="2301" y="1038"/>
                  <a:pt x="2274" y="1047"/>
                </a:cubicBezTo>
                <a:cubicBezTo>
                  <a:pt x="2219" y="1067"/>
                  <a:pt x="2162" y="1082"/>
                  <a:pt x="2104" y="1096"/>
                </a:cubicBezTo>
                <a:cubicBezTo>
                  <a:pt x="1988" y="1123"/>
                  <a:pt x="1869" y="1144"/>
                  <a:pt x="1751" y="1163"/>
                </a:cubicBezTo>
                <a:cubicBezTo>
                  <a:pt x="1512" y="1201"/>
                  <a:pt x="1272" y="1229"/>
                  <a:pt x="1031" y="1253"/>
                </a:cubicBezTo>
                <a:cubicBezTo>
                  <a:pt x="792" y="1277"/>
                  <a:pt x="552" y="1291"/>
                  <a:pt x="313" y="1321"/>
                </a:cubicBezTo>
                <a:cubicBezTo>
                  <a:pt x="208" y="1334"/>
                  <a:pt x="104" y="1350"/>
                  <a:pt x="0" y="1369"/>
                </a:cubicBezTo>
                <a:cubicBezTo>
                  <a:pt x="762" y="1369"/>
                  <a:pt x="762" y="1369"/>
                  <a:pt x="762" y="1369"/>
                </a:cubicBezTo>
                <a:cubicBezTo>
                  <a:pt x="855" y="1360"/>
                  <a:pt x="948" y="1351"/>
                  <a:pt x="1041" y="1341"/>
                </a:cubicBezTo>
                <a:cubicBezTo>
                  <a:pt x="1284" y="1314"/>
                  <a:pt x="1527" y="1283"/>
                  <a:pt x="1768" y="1241"/>
                </a:cubicBezTo>
                <a:cubicBezTo>
                  <a:pt x="1906" y="1218"/>
                  <a:pt x="2044" y="1192"/>
                  <a:pt x="2179" y="1155"/>
                </a:cubicBezTo>
                <a:cubicBezTo>
                  <a:pt x="2239" y="1138"/>
                  <a:pt x="2299" y="1120"/>
                  <a:pt x="2355" y="1094"/>
                </a:cubicBezTo>
                <a:cubicBezTo>
                  <a:pt x="2403" y="1072"/>
                  <a:pt x="2468" y="1036"/>
                  <a:pt x="2469" y="975"/>
                </a:cubicBezTo>
                <a:cubicBezTo>
                  <a:pt x="2468" y="970"/>
                  <a:pt x="2468" y="972"/>
                  <a:pt x="2468" y="970"/>
                </a:cubicBezTo>
                <a:cubicBezTo>
                  <a:pt x="2468" y="964"/>
                  <a:pt x="2466" y="958"/>
                  <a:pt x="2465" y="952"/>
                </a:cubicBezTo>
                <a:cubicBezTo>
                  <a:pt x="2434" y="865"/>
                  <a:pt x="2299" y="849"/>
                  <a:pt x="2222" y="836"/>
                </a:cubicBezTo>
                <a:cubicBezTo>
                  <a:pt x="2117" y="818"/>
                  <a:pt x="2012" y="809"/>
                  <a:pt x="1906" y="800"/>
                </a:cubicBezTo>
                <a:cubicBezTo>
                  <a:pt x="1800" y="791"/>
                  <a:pt x="1693" y="783"/>
                  <a:pt x="1587" y="769"/>
                </a:cubicBezTo>
                <a:cubicBezTo>
                  <a:pt x="1538" y="763"/>
                  <a:pt x="1488" y="756"/>
                  <a:pt x="1439" y="744"/>
                </a:cubicBezTo>
                <a:cubicBezTo>
                  <a:pt x="1416" y="738"/>
                  <a:pt x="1332" y="722"/>
                  <a:pt x="1331" y="689"/>
                </a:cubicBezTo>
                <a:cubicBezTo>
                  <a:pt x="1353" y="657"/>
                  <a:pt x="1437" y="653"/>
                  <a:pt x="1471" y="649"/>
                </a:cubicBezTo>
                <a:cubicBezTo>
                  <a:pt x="1532" y="641"/>
                  <a:pt x="1593" y="636"/>
                  <a:pt x="1655" y="633"/>
                </a:cubicBezTo>
                <a:cubicBezTo>
                  <a:pt x="1781" y="626"/>
                  <a:pt x="1907" y="623"/>
                  <a:pt x="2033" y="620"/>
                </a:cubicBezTo>
                <a:cubicBezTo>
                  <a:pt x="2156" y="616"/>
                  <a:pt x="2279" y="612"/>
                  <a:pt x="2401" y="602"/>
                </a:cubicBezTo>
                <a:cubicBezTo>
                  <a:pt x="2462" y="596"/>
                  <a:pt x="2524" y="590"/>
                  <a:pt x="2584" y="575"/>
                </a:cubicBezTo>
                <a:cubicBezTo>
                  <a:pt x="2623" y="565"/>
                  <a:pt x="2696" y="546"/>
                  <a:pt x="2693" y="492"/>
                </a:cubicBezTo>
                <a:cubicBezTo>
                  <a:pt x="2693" y="489"/>
                  <a:pt x="2692" y="486"/>
                  <a:pt x="2692" y="482"/>
                </a:cubicBezTo>
                <a:cubicBezTo>
                  <a:pt x="2679" y="432"/>
                  <a:pt x="2604" y="420"/>
                  <a:pt x="2562" y="412"/>
                </a:cubicBezTo>
                <a:cubicBezTo>
                  <a:pt x="2502" y="401"/>
                  <a:pt x="2441" y="396"/>
                  <a:pt x="2381" y="390"/>
                </a:cubicBezTo>
                <a:cubicBezTo>
                  <a:pt x="2345" y="387"/>
                  <a:pt x="2052" y="371"/>
                  <a:pt x="2070" y="311"/>
                </a:cubicBezTo>
                <a:cubicBezTo>
                  <a:pt x="2075" y="288"/>
                  <a:pt x="2128" y="281"/>
                  <a:pt x="2146" y="278"/>
                </a:cubicBezTo>
                <a:cubicBezTo>
                  <a:pt x="2183" y="271"/>
                  <a:pt x="2220" y="267"/>
                  <a:pt x="2258" y="264"/>
                </a:cubicBezTo>
                <a:cubicBezTo>
                  <a:pt x="2333" y="259"/>
                  <a:pt x="2409" y="257"/>
                  <a:pt x="2485" y="255"/>
                </a:cubicBezTo>
                <a:cubicBezTo>
                  <a:pt x="2556" y="253"/>
                  <a:pt x="2627" y="252"/>
                  <a:pt x="2698" y="246"/>
                </a:cubicBezTo>
                <a:cubicBezTo>
                  <a:pt x="2733" y="243"/>
                  <a:pt x="2855" y="243"/>
                  <a:pt x="2858" y="191"/>
                </a:cubicBezTo>
                <a:cubicBezTo>
                  <a:pt x="2864" y="133"/>
                  <a:pt x="2731" y="120"/>
                  <a:pt x="2695" y="113"/>
                </a:cubicBezTo>
                <a:cubicBezTo>
                  <a:pt x="2669" y="108"/>
                  <a:pt x="2502" y="91"/>
                  <a:pt x="2505" y="54"/>
                </a:cubicBezTo>
                <a:cubicBezTo>
                  <a:pt x="2510" y="29"/>
                  <a:pt x="2616" y="26"/>
                  <a:pt x="2637" y="24"/>
                </a:cubicBezTo>
                <a:cubicBezTo>
                  <a:pt x="2689" y="19"/>
                  <a:pt x="2742" y="16"/>
                  <a:pt x="2795" y="14"/>
                </a:cubicBezTo>
                <a:cubicBezTo>
                  <a:pt x="2908" y="9"/>
                  <a:pt x="3022" y="8"/>
                  <a:pt x="3136" y="7"/>
                </a:cubicBezTo>
                <a:cubicBezTo>
                  <a:pt x="3141" y="7"/>
                  <a:pt x="3147" y="7"/>
                  <a:pt x="3152" y="7"/>
                </a:cubicBezTo>
                <a:cubicBezTo>
                  <a:pt x="3152" y="1"/>
                  <a:pt x="3152" y="1"/>
                  <a:pt x="3152" y="1"/>
                </a:cubicBezTo>
                <a:cubicBezTo>
                  <a:pt x="3095" y="0"/>
                  <a:pt x="3038" y="0"/>
                  <a:pt x="2981" y="0"/>
                </a:cubicBezTo>
                <a:close/>
                <a:moveTo>
                  <a:pt x="1331" y="690"/>
                </a:moveTo>
                <a:cubicBezTo>
                  <a:pt x="1331" y="690"/>
                  <a:pt x="1331" y="690"/>
                  <a:pt x="1331" y="689"/>
                </a:cubicBezTo>
                <a:cubicBezTo>
                  <a:pt x="1331" y="690"/>
                  <a:pt x="1331" y="690"/>
                  <a:pt x="1331" y="690"/>
                </a:cubicBezTo>
                <a:close/>
              </a:path>
            </a:pathLst>
          </a:custGeom>
          <a:solidFill>
            <a:schemeClr val="bg2">
              <a:lumMod val="85000"/>
            </a:schemeClr>
          </a:solidFill>
          <a:ln>
            <a:noFill/>
          </a:ln>
        </p:spPr>
        <p:txBody>
          <a:bodyPr vert="horz" wrap="square" lIns="60960" tIns="30480" rIns="60960" bIns="30480" numCol="1" anchor="t" anchorCtr="0" compatLnSpc="1">
            <a:prstTxWarp prst="textNoShape">
              <a:avLst/>
            </a:prstTxWarp>
          </a:bodyPr>
          <a:lstStyle/>
          <a:p>
            <a:endParaRPr lang="ru-RU" sz="800" dirty="0"/>
          </a:p>
        </p:txBody>
      </p:sp>
      <p:grpSp>
        <p:nvGrpSpPr>
          <p:cNvPr id="5" name="グループ化 4">
            <a:extLst>
              <a:ext uri="{FF2B5EF4-FFF2-40B4-BE49-F238E27FC236}">
                <a16:creationId xmlns:a16="http://schemas.microsoft.com/office/drawing/2014/main" id="{99C85010-BCA9-17D0-6BCA-A3FE8AEDBE51}"/>
              </a:ext>
            </a:extLst>
          </p:cNvPr>
          <p:cNvGrpSpPr/>
          <p:nvPr/>
        </p:nvGrpSpPr>
        <p:grpSpPr>
          <a:xfrm>
            <a:off x="10461971" y="979030"/>
            <a:ext cx="535833" cy="756947"/>
            <a:chOff x="8126018" y="1509089"/>
            <a:chExt cx="656053" cy="951397"/>
          </a:xfrm>
          <a:solidFill>
            <a:srgbClr val="7030A0"/>
          </a:solidFill>
        </p:grpSpPr>
        <p:cxnSp>
          <p:nvCxnSpPr>
            <p:cNvPr id="6" name="直線コネクタ 5">
              <a:extLst>
                <a:ext uri="{FF2B5EF4-FFF2-40B4-BE49-F238E27FC236}">
                  <a16:creationId xmlns:a16="http://schemas.microsoft.com/office/drawing/2014/main" id="{A5231616-F367-7E93-769B-27D1A2558020}"/>
                </a:ext>
              </a:extLst>
            </p:cNvPr>
            <p:cNvCxnSpPr>
              <a:cxnSpLocks/>
            </p:cNvCxnSpPr>
            <p:nvPr/>
          </p:nvCxnSpPr>
          <p:spPr>
            <a:xfrm>
              <a:off x="8126018" y="1524382"/>
              <a:ext cx="0" cy="936104"/>
            </a:xfrm>
            <a:prstGeom prst="line">
              <a:avLst/>
            </a:prstGeom>
            <a:grpFill/>
            <a:ln w="28575">
              <a:solidFill>
                <a:srgbClr val="7030A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7" name="小波 6">
              <a:extLst>
                <a:ext uri="{FF2B5EF4-FFF2-40B4-BE49-F238E27FC236}">
                  <a16:creationId xmlns:a16="http://schemas.microsoft.com/office/drawing/2014/main" id="{1FBB3B8D-7A06-F95C-D4C9-0F599269C512}"/>
                </a:ext>
              </a:extLst>
            </p:cNvPr>
            <p:cNvSpPr/>
            <p:nvPr/>
          </p:nvSpPr>
          <p:spPr>
            <a:xfrm>
              <a:off x="8133999" y="1509089"/>
              <a:ext cx="648072" cy="418356"/>
            </a:xfrm>
            <a:prstGeom prst="doubleWave">
              <a:avLst>
                <a:gd name="adj1" fmla="val 3973"/>
                <a:gd name="adj2" fmla="val 0"/>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1050" b="1" dirty="0"/>
                <a:t>1946</a:t>
              </a:r>
              <a:endParaRPr lang="ja-JP" altLang="en-US" sz="933" b="1" dirty="0"/>
            </a:p>
          </p:txBody>
        </p:sp>
      </p:grpSp>
      <p:grpSp>
        <p:nvGrpSpPr>
          <p:cNvPr id="8" name="グループ化 7">
            <a:extLst>
              <a:ext uri="{FF2B5EF4-FFF2-40B4-BE49-F238E27FC236}">
                <a16:creationId xmlns:a16="http://schemas.microsoft.com/office/drawing/2014/main" id="{077FA800-F497-8D75-DD3C-4CE084BB455F}"/>
              </a:ext>
            </a:extLst>
          </p:cNvPr>
          <p:cNvGrpSpPr/>
          <p:nvPr/>
        </p:nvGrpSpPr>
        <p:grpSpPr>
          <a:xfrm>
            <a:off x="8730188" y="1740421"/>
            <a:ext cx="581929" cy="825319"/>
            <a:chOff x="8126016" y="1483378"/>
            <a:chExt cx="656055" cy="936104"/>
          </a:xfrm>
        </p:grpSpPr>
        <p:cxnSp>
          <p:nvCxnSpPr>
            <p:cNvPr id="9" name="直線コネクタ 8">
              <a:extLst>
                <a:ext uri="{FF2B5EF4-FFF2-40B4-BE49-F238E27FC236}">
                  <a16:creationId xmlns:a16="http://schemas.microsoft.com/office/drawing/2014/main" id="{8A6CD407-A19B-B491-1C1C-7ADB914104AB}"/>
                </a:ext>
              </a:extLst>
            </p:cNvPr>
            <p:cNvCxnSpPr>
              <a:cxnSpLocks/>
            </p:cNvCxnSpPr>
            <p:nvPr/>
          </p:nvCxnSpPr>
          <p:spPr>
            <a:xfrm>
              <a:off x="8126016" y="1483378"/>
              <a:ext cx="0" cy="936104"/>
            </a:xfrm>
            <a:prstGeom prst="line">
              <a:avLst/>
            </a:prstGeom>
            <a:ln w="28575">
              <a:solidFill>
                <a:srgbClr val="3399FF"/>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0" name="小波 9">
              <a:extLst>
                <a:ext uri="{FF2B5EF4-FFF2-40B4-BE49-F238E27FC236}">
                  <a16:creationId xmlns:a16="http://schemas.microsoft.com/office/drawing/2014/main" id="{FE5A030B-CF36-77AA-6E97-B5B8C93E8D62}"/>
                </a:ext>
              </a:extLst>
            </p:cNvPr>
            <p:cNvSpPr/>
            <p:nvPr/>
          </p:nvSpPr>
          <p:spPr>
            <a:xfrm>
              <a:off x="8133999" y="1509089"/>
              <a:ext cx="648072" cy="418356"/>
            </a:xfrm>
            <a:prstGeom prst="doubleWave">
              <a:avLst>
                <a:gd name="adj1" fmla="val 3973"/>
                <a:gd name="adj2" fmla="val 0"/>
              </a:avLst>
            </a:prstGeom>
            <a:gradFill flip="none" rotWithShape="1">
              <a:gsLst>
                <a:gs pos="0">
                  <a:srgbClr val="0087FF">
                    <a:shade val="30000"/>
                    <a:satMod val="115000"/>
                  </a:srgbClr>
                </a:gs>
                <a:gs pos="50000">
                  <a:srgbClr val="0087FF">
                    <a:shade val="67500"/>
                    <a:satMod val="115000"/>
                  </a:srgbClr>
                </a:gs>
                <a:gs pos="100000">
                  <a:srgbClr val="0087FF">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b="1" dirty="0"/>
                <a:t>1949</a:t>
              </a:r>
              <a:endParaRPr lang="ja-JP" altLang="en-US" b="1" dirty="0"/>
            </a:p>
          </p:txBody>
        </p:sp>
      </p:grpSp>
      <p:grpSp>
        <p:nvGrpSpPr>
          <p:cNvPr id="11" name="グループ化 10">
            <a:extLst>
              <a:ext uri="{FF2B5EF4-FFF2-40B4-BE49-F238E27FC236}">
                <a16:creationId xmlns:a16="http://schemas.microsoft.com/office/drawing/2014/main" id="{E6C9A242-8830-597F-8781-58CC13B07C7B}"/>
              </a:ext>
            </a:extLst>
          </p:cNvPr>
          <p:cNvGrpSpPr/>
          <p:nvPr/>
        </p:nvGrpSpPr>
        <p:grpSpPr>
          <a:xfrm>
            <a:off x="7241369" y="2808533"/>
            <a:ext cx="754530" cy="1003616"/>
            <a:chOff x="8126016" y="1483378"/>
            <a:chExt cx="656055" cy="936104"/>
          </a:xfrm>
        </p:grpSpPr>
        <p:cxnSp>
          <p:nvCxnSpPr>
            <p:cNvPr id="12" name="直線コネクタ 11">
              <a:extLst>
                <a:ext uri="{FF2B5EF4-FFF2-40B4-BE49-F238E27FC236}">
                  <a16:creationId xmlns:a16="http://schemas.microsoft.com/office/drawing/2014/main" id="{16DF7039-FFFB-80DA-E711-D07052125E32}"/>
                </a:ext>
              </a:extLst>
            </p:cNvPr>
            <p:cNvCxnSpPr>
              <a:cxnSpLocks/>
            </p:cNvCxnSpPr>
            <p:nvPr/>
          </p:nvCxnSpPr>
          <p:spPr>
            <a:xfrm>
              <a:off x="8126016" y="1483378"/>
              <a:ext cx="0" cy="936104"/>
            </a:xfrm>
            <a:prstGeom prst="line">
              <a:avLst/>
            </a:prstGeom>
            <a:ln w="38100">
              <a:solidFill>
                <a:schemeClr val="accent5">
                  <a:lumMod val="75000"/>
                </a:schemeClr>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3" name="小波 12">
              <a:extLst>
                <a:ext uri="{FF2B5EF4-FFF2-40B4-BE49-F238E27FC236}">
                  <a16:creationId xmlns:a16="http://schemas.microsoft.com/office/drawing/2014/main" id="{112A79AE-A2DB-08E4-13F9-15DC6FA4B4A6}"/>
                </a:ext>
              </a:extLst>
            </p:cNvPr>
            <p:cNvSpPr/>
            <p:nvPr/>
          </p:nvSpPr>
          <p:spPr>
            <a:xfrm>
              <a:off x="8133999" y="1509089"/>
              <a:ext cx="648072" cy="418356"/>
            </a:xfrm>
            <a:prstGeom prst="doubleWave">
              <a:avLst>
                <a:gd name="adj1" fmla="val 3973"/>
                <a:gd name="adj2" fmla="val 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1600" b="1" dirty="0"/>
                <a:t>1957</a:t>
              </a:r>
              <a:endParaRPr lang="ja-JP" altLang="en-US" sz="1600" b="1" dirty="0"/>
            </a:p>
          </p:txBody>
        </p:sp>
      </p:grpSp>
      <p:grpSp>
        <p:nvGrpSpPr>
          <p:cNvPr id="14" name="グループ化 13">
            <a:extLst>
              <a:ext uri="{FF2B5EF4-FFF2-40B4-BE49-F238E27FC236}">
                <a16:creationId xmlns:a16="http://schemas.microsoft.com/office/drawing/2014/main" id="{321E5518-8507-0307-FE33-D9C44448A09D}"/>
              </a:ext>
            </a:extLst>
          </p:cNvPr>
          <p:cNvGrpSpPr/>
          <p:nvPr/>
        </p:nvGrpSpPr>
        <p:grpSpPr>
          <a:xfrm>
            <a:off x="5150964" y="2639142"/>
            <a:ext cx="982063" cy="1400083"/>
            <a:chOff x="8126016" y="1483378"/>
            <a:chExt cx="656055" cy="936104"/>
          </a:xfrm>
        </p:grpSpPr>
        <p:cxnSp>
          <p:nvCxnSpPr>
            <p:cNvPr id="15" name="直線コネクタ 14">
              <a:extLst>
                <a:ext uri="{FF2B5EF4-FFF2-40B4-BE49-F238E27FC236}">
                  <a16:creationId xmlns:a16="http://schemas.microsoft.com/office/drawing/2014/main" id="{4537C56E-15EC-8231-6EB1-180D99341E5E}"/>
                </a:ext>
              </a:extLst>
            </p:cNvPr>
            <p:cNvCxnSpPr>
              <a:cxnSpLocks/>
            </p:cNvCxnSpPr>
            <p:nvPr/>
          </p:nvCxnSpPr>
          <p:spPr>
            <a:xfrm>
              <a:off x="8126016" y="1483378"/>
              <a:ext cx="0" cy="936104"/>
            </a:xfrm>
            <a:prstGeom prst="line">
              <a:avLst/>
            </a:prstGeom>
            <a:ln w="38100">
              <a:solidFill>
                <a:srgbClr val="99CC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6" name="小波 15">
              <a:extLst>
                <a:ext uri="{FF2B5EF4-FFF2-40B4-BE49-F238E27FC236}">
                  <a16:creationId xmlns:a16="http://schemas.microsoft.com/office/drawing/2014/main" id="{251D0328-18FB-F853-0D55-BB6FF18D841C}"/>
                </a:ext>
              </a:extLst>
            </p:cNvPr>
            <p:cNvSpPr/>
            <p:nvPr/>
          </p:nvSpPr>
          <p:spPr>
            <a:xfrm>
              <a:off x="8133999" y="1516836"/>
              <a:ext cx="648072" cy="418356"/>
            </a:xfrm>
            <a:prstGeom prst="doubleWave">
              <a:avLst>
                <a:gd name="adj1" fmla="val 3973"/>
                <a:gd name="adj2" fmla="val 0"/>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2000" b="1" dirty="0"/>
                <a:t>1967</a:t>
              </a:r>
              <a:endParaRPr lang="ja-JP" altLang="en-US" sz="2000" b="1" dirty="0"/>
            </a:p>
          </p:txBody>
        </p:sp>
      </p:grpSp>
      <p:grpSp>
        <p:nvGrpSpPr>
          <p:cNvPr id="17" name="グループ化 16">
            <a:extLst>
              <a:ext uri="{FF2B5EF4-FFF2-40B4-BE49-F238E27FC236}">
                <a16:creationId xmlns:a16="http://schemas.microsoft.com/office/drawing/2014/main" id="{DB24E89B-E830-684F-3CA3-FAAED5F6568F}"/>
              </a:ext>
            </a:extLst>
          </p:cNvPr>
          <p:cNvGrpSpPr/>
          <p:nvPr/>
        </p:nvGrpSpPr>
        <p:grpSpPr>
          <a:xfrm>
            <a:off x="4648208" y="4569270"/>
            <a:ext cx="1313768" cy="1617661"/>
            <a:chOff x="8126016" y="1483378"/>
            <a:chExt cx="656055" cy="936104"/>
          </a:xfrm>
        </p:grpSpPr>
        <p:cxnSp>
          <p:nvCxnSpPr>
            <p:cNvPr id="18" name="直線コネクタ 17">
              <a:extLst>
                <a:ext uri="{FF2B5EF4-FFF2-40B4-BE49-F238E27FC236}">
                  <a16:creationId xmlns:a16="http://schemas.microsoft.com/office/drawing/2014/main" id="{82FC794B-7615-E5BD-E409-5152DB092D7E}"/>
                </a:ext>
              </a:extLst>
            </p:cNvPr>
            <p:cNvCxnSpPr>
              <a:cxnSpLocks/>
            </p:cNvCxnSpPr>
            <p:nvPr/>
          </p:nvCxnSpPr>
          <p:spPr>
            <a:xfrm>
              <a:off x="8126016" y="1483378"/>
              <a:ext cx="0" cy="936104"/>
            </a:xfrm>
            <a:prstGeom prst="line">
              <a:avLst/>
            </a:prstGeom>
            <a:ln w="57150">
              <a:solidFill>
                <a:srgbClr val="FFC0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9" name="小波 18">
              <a:extLst>
                <a:ext uri="{FF2B5EF4-FFF2-40B4-BE49-F238E27FC236}">
                  <a16:creationId xmlns:a16="http://schemas.microsoft.com/office/drawing/2014/main" id="{16F903D2-207D-450B-F810-725979FD0270}"/>
                </a:ext>
              </a:extLst>
            </p:cNvPr>
            <p:cNvSpPr/>
            <p:nvPr/>
          </p:nvSpPr>
          <p:spPr>
            <a:xfrm>
              <a:off x="8133999" y="1536208"/>
              <a:ext cx="648072" cy="418356"/>
            </a:xfrm>
            <a:prstGeom prst="doubleWave">
              <a:avLst>
                <a:gd name="adj1" fmla="val 3973"/>
                <a:gd name="adj2" fmla="val 0"/>
              </a:avLst>
            </a:prstGeom>
            <a:gradFill flip="none" rotWithShape="1">
              <a:gsLst>
                <a:gs pos="1000">
                  <a:srgbClr val="FFAA01"/>
                </a:gs>
                <a:gs pos="100000">
                  <a:srgbClr val="FFC000">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2800" b="1" dirty="0"/>
                <a:t>2017</a:t>
              </a:r>
              <a:endParaRPr lang="ja-JP" altLang="en-US" sz="2800" b="1" dirty="0"/>
            </a:p>
          </p:txBody>
        </p:sp>
      </p:grpSp>
      <p:sp>
        <p:nvSpPr>
          <p:cNvPr id="20" name="テキスト ボックス 19">
            <a:extLst>
              <a:ext uri="{FF2B5EF4-FFF2-40B4-BE49-F238E27FC236}">
                <a16:creationId xmlns:a16="http://schemas.microsoft.com/office/drawing/2014/main" id="{38F6E9AD-8E31-D659-D1A1-E2EE7359B288}"/>
              </a:ext>
            </a:extLst>
          </p:cNvPr>
          <p:cNvSpPr txBox="1"/>
          <p:nvPr/>
        </p:nvSpPr>
        <p:spPr>
          <a:xfrm>
            <a:off x="9164204" y="1164898"/>
            <a:ext cx="1291249" cy="584775"/>
          </a:xfrm>
          <a:prstGeom prst="rect">
            <a:avLst/>
          </a:prstGeom>
          <a:noFill/>
        </p:spPr>
        <p:txBody>
          <a:bodyPr wrap="square" rtlCol="0">
            <a:spAutoFit/>
          </a:bodyPr>
          <a:lstStyle/>
          <a:p>
            <a:pPr algn="r"/>
            <a:r>
              <a:rPr lang="ja-JP" altLang="en-US" sz="1600" b="1" dirty="0">
                <a:solidFill>
                  <a:srgbClr val="7030A0"/>
                </a:solidFill>
                <a:latin typeface="メイリオ" panose="020B0604030504040204" pitchFamily="50" charset="-128"/>
                <a:ea typeface="メイリオ" panose="020B0604030504040204" pitchFamily="50" charset="-128"/>
              </a:rPr>
              <a:t>米山梅吉氏</a:t>
            </a:r>
            <a:endParaRPr lang="en-US" altLang="ja-JP" sz="1600" b="1" dirty="0">
              <a:solidFill>
                <a:srgbClr val="7030A0"/>
              </a:solidFill>
              <a:latin typeface="メイリオ" panose="020B0604030504040204" pitchFamily="50" charset="-128"/>
              <a:ea typeface="メイリオ" panose="020B0604030504040204" pitchFamily="50" charset="-128"/>
            </a:endParaRPr>
          </a:p>
          <a:p>
            <a:pPr algn="r"/>
            <a:r>
              <a:rPr lang="ja-JP" altLang="en-US" sz="1600" b="1" dirty="0">
                <a:solidFill>
                  <a:srgbClr val="7030A0"/>
                </a:solidFill>
                <a:latin typeface="メイリオ" panose="020B0604030504040204" pitchFamily="50" charset="-128"/>
                <a:ea typeface="メイリオ" panose="020B0604030504040204" pitchFamily="50" charset="-128"/>
              </a:rPr>
              <a:t>逝去</a:t>
            </a:r>
            <a:endParaRPr lang="en-US" altLang="ja-JP" sz="1600" b="1" dirty="0">
              <a:solidFill>
                <a:srgbClr val="7030A0"/>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46590528-971A-6859-F883-AB5AB01A9A7E}"/>
              </a:ext>
            </a:extLst>
          </p:cNvPr>
          <p:cNvSpPr txBox="1"/>
          <p:nvPr/>
        </p:nvSpPr>
        <p:spPr>
          <a:xfrm>
            <a:off x="6096000" y="1676400"/>
            <a:ext cx="2555710" cy="584775"/>
          </a:xfrm>
          <a:prstGeom prst="rect">
            <a:avLst/>
          </a:prstGeom>
          <a:noFill/>
        </p:spPr>
        <p:txBody>
          <a:bodyPr wrap="square" rtlCol="0">
            <a:spAutoFit/>
          </a:bodyPr>
          <a:lstStyle/>
          <a:p>
            <a:pPr algn="r"/>
            <a:r>
              <a:rPr lang="ja-JP" altLang="en-US" sz="1600" b="1" dirty="0">
                <a:solidFill>
                  <a:srgbClr val="0087FF"/>
                </a:solidFill>
                <a:latin typeface="メイリオ" panose="020B0604030504040204" pitchFamily="50" charset="-128"/>
                <a:ea typeface="メイリオ" panose="020B0604030504040204" pitchFamily="50" charset="-128"/>
              </a:rPr>
              <a:t>日本のロータリーが</a:t>
            </a:r>
            <a:br>
              <a:rPr lang="en-US" altLang="ja-JP" sz="1600" b="1" dirty="0">
                <a:solidFill>
                  <a:srgbClr val="0087FF"/>
                </a:solidFill>
                <a:latin typeface="メイリオ" panose="020B0604030504040204" pitchFamily="50" charset="-128"/>
                <a:ea typeface="メイリオ" panose="020B0604030504040204" pitchFamily="50" charset="-128"/>
              </a:rPr>
            </a:br>
            <a:r>
              <a:rPr lang="ja-JP" altLang="en-US" sz="1600" b="1" dirty="0">
                <a:solidFill>
                  <a:srgbClr val="0087FF"/>
                </a:solidFill>
                <a:latin typeface="メイリオ" panose="020B0604030504040204" pitchFamily="50" charset="-128"/>
                <a:ea typeface="メイリオ" panose="020B0604030504040204" pitchFamily="50" charset="-128"/>
              </a:rPr>
              <a:t>国際ロータリーへ復帰</a:t>
            </a:r>
            <a:endParaRPr lang="en-US" altLang="ja-JP" sz="1600" b="1" dirty="0">
              <a:solidFill>
                <a:srgbClr val="0087FF"/>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D9AB2EA4-FB40-776B-C270-598EF995492C}"/>
              </a:ext>
            </a:extLst>
          </p:cNvPr>
          <p:cNvSpPr txBox="1"/>
          <p:nvPr/>
        </p:nvSpPr>
        <p:spPr>
          <a:xfrm>
            <a:off x="5221713" y="3518816"/>
            <a:ext cx="1378342" cy="707886"/>
          </a:xfrm>
          <a:prstGeom prst="rect">
            <a:avLst/>
          </a:prstGeom>
          <a:noFill/>
        </p:spPr>
        <p:txBody>
          <a:bodyPr wrap="square" rtlCol="0">
            <a:spAutoFit/>
          </a:bodyPr>
          <a:lstStyle>
            <a:defPPr>
              <a:defRPr lang="ja-JP"/>
            </a:defPPr>
          </a:lstStyle>
          <a:p>
            <a:r>
              <a:rPr lang="zh-TW" altLang="en-US" sz="2000" b="1" dirty="0">
                <a:solidFill>
                  <a:srgbClr val="00B050"/>
                </a:solidFill>
                <a:latin typeface="メイリオ" panose="020B0604030504040204" pitchFamily="50" charset="-128"/>
                <a:ea typeface="メイリオ" panose="020B0604030504040204" pitchFamily="50" charset="-128"/>
              </a:rPr>
              <a:t>財団法人設立</a:t>
            </a:r>
            <a:endParaRPr lang="en-US" altLang="ja-JP" sz="2000" b="1" dirty="0">
              <a:solidFill>
                <a:srgbClr val="00B050"/>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ACB2107E-B1C2-8E07-52E2-0547193F42C4}"/>
              </a:ext>
            </a:extLst>
          </p:cNvPr>
          <p:cNvSpPr txBox="1"/>
          <p:nvPr/>
        </p:nvSpPr>
        <p:spPr>
          <a:xfrm>
            <a:off x="7385248" y="3410839"/>
            <a:ext cx="1543067" cy="646331"/>
          </a:xfrm>
          <a:prstGeom prst="rect">
            <a:avLst/>
          </a:prstGeom>
          <a:noFill/>
        </p:spPr>
        <p:txBody>
          <a:bodyPr wrap="square" rtlCol="0">
            <a:spAutoFit/>
          </a:bodyPr>
          <a:lstStyle/>
          <a:p>
            <a:r>
              <a:rPr lang="ja-JP" altLang="en-US" sz="1800" b="1" dirty="0">
                <a:solidFill>
                  <a:schemeClr val="accent5">
                    <a:lumMod val="75000"/>
                  </a:schemeClr>
                </a:solidFill>
                <a:latin typeface="メイリオ" panose="020B0604030504040204" pitchFamily="50" charset="-128"/>
                <a:ea typeface="メイリオ" panose="020B0604030504040204" pitchFamily="50" charset="-128"/>
              </a:rPr>
              <a:t>日本全国の組織へ</a:t>
            </a:r>
          </a:p>
        </p:txBody>
      </p:sp>
      <p:sp>
        <p:nvSpPr>
          <p:cNvPr id="24" name="テキスト ボックス 23">
            <a:extLst>
              <a:ext uri="{FF2B5EF4-FFF2-40B4-BE49-F238E27FC236}">
                <a16:creationId xmlns:a16="http://schemas.microsoft.com/office/drawing/2014/main" id="{1DE1883D-3218-1109-8403-0B384FC07EB9}"/>
              </a:ext>
            </a:extLst>
          </p:cNvPr>
          <p:cNvSpPr txBox="1"/>
          <p:nvPr/>
        </p:nvSpPr>
        <p:spPr>
          <a:xfrm>
            <a:off x="4844440" y="5510561"/>
            <a:ext cx="1824204" cy="830997"/>
          </a:xfrm>
          <a:prstGeom prst="rect">
            <a:avLst/>
          </a:prstGeom>
          <a:noFill/>
        </p:spPr>
        <p:txBody>
          <a:bodyPr wrap="square" rtlCol="0">
            <a:spAutoFit/>
          </a:bodyPr>
          <a:lstStyle/>
          <a:p>
            <a:r>
              <a:rPr lang="ja-JP" altLang="en-US" sz="2400" b="1" dirty="0">
                <a:solidFill>
                  <a:schemeClr val="accent6">
                    <a:lumMod val="75000"/>
                  </a:schemeClr>
                </a:solidFill>
                <a:latin typeface="メイリオ" panose="020B0604030504040204" pitchFamily="50" charset="-128"/>
                <a:ea typeface="メイリオ" panose="020B0604030504040204" pitchFamily="50" charset="-128"/>
              </a:rPr>
              <a:t>財団設立</a:t>
            </a:r>
            <a:endParaRPr lang="en-US" altLang="ja-JP" sz="2400" b="1" dirty="0">
              <a:solidFill>
                <a:schemeClr val="accent6">
                  <a:lumMod val="75000"/>
                </a:schemeClr>
              </a:solidFill>
              <a:latin typeface="メイリオ" panose="020B0604030504040204" pitchFamily="50" charset="-128"/>
              <a:ea typeface="メイリオ" panose="020B0604030504040204" pitchFamily="50" charset="-128"/>
            </a:endParaRPr>
          </a:p>
          <a:p>
            <a:r>
              <a:rPr lang="en-US" altLang="ja-JP" sz="2400" b="1" dirty="0">
                <a:solidFill>
                  <a:schemeClr val="accent6">
                    <a:lumMod val="75000"/>
                  </a:schemeClr>
                </a:solidFill>
                <a:latin typeface="メイリオ" panose="020B0604030504040204" pitchFamily="50" charset="-128"/>
                <a:ea typeface="メイリオ" panose="020B0604030504040204" pitchFamily="50" charset="-128"/>
              </a:rPr>
              <a:t>50</a:t>
            </a:r>
            <a:r>
              <a:rPr lang="ja-JP" altLang="en-US" sz="2400" b="1" dirty="0">
                <a:solidFill>
                  <a:schemeClr val="accent6">
                    <a:lumMod val="75000"/>
                  </a:schemeClr>
                </a:solidFill>
                <a:latin typeface="メイリオ" panose="020B0604030504040204" pitchFamily="50" charset="-128"/>
                <a:ea typeface="メイリオ" panose="020B0604030504040204" pitchFamily="50" charset="-128"/>
              </a:rPr>
              <a:t>周年</a:t>
            </a:r>
            <a:endParaRPr lang="en-US" altLang="ja-JP" sz="2400" b="1" dirty="0">
              <a:solidFill>
                <a:schemeClr val="accent6">
                  <a:lumMod val="75000"/>
                </a:schemeClr>
              </a:solidFill>
              <a:latin typeface="メイリオ" panose="020B0604030504040204" pitchFamily="50" charset="-128"/>
              <a:ea typeface="メイリオ" panose="020B0604030504040204" pitchFamily="50" charset="-128"/>
            </a:endParaRPr>
          </a:p>
        </p:txBody>
      </p:sp>
      <p:grpSp>
        <p:nvGrpSpPr>
          <p:cNvPr id="25" name="グループ化 24">
            <a:extLst>
              <a:ext uri="{FF2B5EF4-FFF2-40B4-BE49-F238E27FC236}">
                <a16:creationId xmlns:a16="http://schemas.microsoft.com/office/drawing/2014/main" id="{5D3081B8-A9E6-17FD-6C05-E5C0EA2E434D}"/>
              </a:ext>
            </a:extLst>
          </p:cNvPr>
          <p:cNvGrpSpPr/>
          <p:nvPr/>
        </p:nvGrpSpPr>
        <p:grpSpPr>
          <a:xfrm>
            <a:off x="1676405" y="4267200"/>
            <a:ext cx="1651540" cy="2195161"/>
            <a:chOff x="8126016" y="1483378"/>
            <a:chExt cx="656055" cy="936104"/>
          </a:xfrm>
        </p:grpSpPr>
        <p:cxnSp>
          <p:nvCxnSpPr>
            <p:cNvPr id="26" name="直線コネクタ 25">
              <a:extLst>
                <a:ext uri="{FF2B5EF4-FFF2-40B4-BE49-F238E27FC236}">
                  <a16:creationId xmlns:a16="http://schemas.microsoft.com/office/drawing/2014/main" id="{C2DE53FB-821B-7B12-4C73-252ED376DA46}"/>
                </a:ext>
              </a:extLst>
            </p:cNvPr>
            <p:cNvCxnSpPr>
              <a:cxnSpLocks/>
            </p:cNvCxnSpPr>
            <p:nvPr/>
          </p:nvCxnSpPr>
          <p:spPr>
            <a:xfrm>
              <a:off x="8126016" y="1483378"/>
              <a:ext cx="0" cy="936104"/>
            </a:xfrm>
            <a:prstGeom prst="line">
              <a:avLst/>
            </a:prstGeom>
            <a:ln w="57150">
              <a:solidFill>
                <a:srgbClr val="CC66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27" name="小波 26">
              <a:extLst>
                <a:ext uri="{FF2B5EF4-FFF2-40B4-BE49-F238E27FC236}">
                  <a16:creationId xmlns:a16="http://schemas.microsoft.com/office/drawing/2014/main" id="{9E54C39A-0BF0-571D-F435-D84519590BED}"/>
                </a:ext>
              </a:extLst>
            </p:cNvPr>
            <p:cNvSpPr/>
            <p:nvPr/>
          </p:nvSpPr>
          <p:spPr>
            <a:xfrm>
              <a:off x="8133999" y="1536208"/>
              <a:ext cx="648072" cy="418356"/>
            </a:xfrm>
            <a:prstGeom prst="doubleWave">
              <a:avLst>
                <a:gd name="adj1" fmla="val 3973"/>
                <a:gd name="adj2" fmla="val 0"/>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3200" b="1" dirty="0"/>
                <a:t>2022</a:t>
              </a:r>
              <a:endParaRPr lang="ja-JP" altLang="en-US" sz="3200" b="1" dirty="0"/>
            </a:p>
          </p:txBody>
        </p:sp>
      </p:grpSp>
      <p:sp>
        <p:nvSpPr>
          <p:cNvPr id="28" name="テキスト ボックス 27">
            <a:extLst>
              <a:ext uri="{FF2B5EF4-FFF2-40B4-BE49-F238E27FC236}">
                <a16:creationId xmlns:a16="http://schemas.microsoft.com/office/drawing/2014/main" id="{3CBE2CE3-D3D1-7250-25D2-F32EC31FF177}"/>
              </a:ext>
            </a:extLst>
          </p:cNvPr>
          <p:cNvSpPr txBox="1"/>
          <p:nvPr/>
        </p:nvSpPr>
        <p:spPr>
          <a:xfrm>
            <a:off x="1892565" y="5502255"/>
            <a:ext cx="2070162" cy="1015663"/>
          </a:xfrm>
          <a:prstGeom prst="rect">
            <a:avLst/>
          </a:prstGeom>
          <a:noFill/>
        </p:spPr>
        <p:txBody>
          <a:bodyPr wrap="square" rtlCol="0">
            <a:spAutoFit/>
          </a:bodyPr>
          <a:lstStyle/>
          <a:p>
            <a:r>
              <a:rPr lang="ja-JP" altLang="en-US" sz="2400" b="1" dirty="0">
                <a:solidFill>
                  <a:schemeClr val="accent6">
                    <a:lumMod val="50000"/>
                  </a:schemeClr>
                </a:solidFill>
                <a:latin typeface="メイリオ" panose="020B0604030504040204" pitchFamily="50" charset="-128"/>
                <a:ea typeface="メイリオ" panose="020B0604030504040204" pitchFamily="50" charset="-128"/>
              </a:rPr>
              <a:t>米山基金創設から</a:t>
            </a:r>
            <a:r>
              <a:rPr lang="en-US" altLang="ja-JP" sz="3600" b="1" dirty="0">
                <a:solidFill>
                  <a:schemeClr val="accent6">
                    <a:lumMod val="50000"/>
                  </a:schemeClr>
                </a:solidFill>
                <a:latin typeface="メイリオ" panose="020B0604030504040204" pitchFamily="50" charset="-128"/>
                <a:ea typeface="メイリオ" panose="020B0604030504040204" pitchFamily="50" charset="-128"/>
              </a:rPr>
              <a:t>70</a:t>
            </a:r>
            <a:r>
              <a:rPr lang="ja-JP" altLang="en-US" sz="2400" b="1" dirty="0">
                <a:solidFill>
                  <a:schemeClr val="accent6">
                    <a:lumMod val="50000"/>
                  </a:schemeClr>
                </a:solidFill>
                <a:latin typeface="メイリオ" panose="020B0604030504040204" pitchFamily="50" charset="-128"/>
                <a:ea typeface="メイリオ" panose="020B0604030504040204" pitchFamily="50" charset="-128"/>
              </a:rPr>
              <a:t>年</a:t>
            </a:r>
            <a:endParaRPr lang="en-US" altLang="ja-JP" sz="2400" b="1" dirty="0">
              <a:solidFill>
                <a:schemeClr val="accent6">
                  <a:lumMod val="50000"/>
                </a:schemeClr>
              </a:solidFill>
              <a:latin typeface="メイリオ" panose="020B0604030504040204" pitchFamily="50" charset="-128"/>
              <a:ea typeface="メイリオ" panose="020B0604030504040204" pitchFamily="50" charset="-128"/>
            </a:endParaRPr>
          </a:p>
        </p:txBody>
      </p:sp>
      <p:pic>
        <p:nvPicPr>
          <p:cNvPr id="29" name="Picture 2" descr="N:\03 広報委員会\●豆辞典\2012-13_豆辞典\入稿\p3-4_古沢丈作氏.jpg">
            <a:extLst>
              <a:ext uri="{FF2B5EF4-FFF2-40B4-BE49-F238E27FC236}">
                <a16:creationId xmlns:a16="http://schemas.microsoft.com/office/drawing/2014/main" id="{E0608DA4-88F8-B496-D914-9DA52CDB00F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667463" y="2246599"/>
            <a:ext cx="771895" cy="1033980"/>
          </a:xfrm>
          <a:prstGeom prst="rect">
            <a:avLst/>
          </a:prstGeom>
          <a:noFill/>
          <a:effectLst>
            <a:softEdge rad="63500"/>
          </a:effectLst>
        </p:spPr>
      </p:pic>
      <p:grpSp>
        <p:nvGrpSpPr>
          <p:cNvPr id="30" name="グループ化 29">
            <a:extLst>
              <a:ext uri="{FF2B5EF4-FFF2-40B4-BE49-F238E27FC236}">
                <a16:creationId xmlns:a16="http://schemas.microsoft.com/office/drawing/2014/main" id="{65AC9B15-C00D-F47E-49EA-D7D1920BBD10}"/>
              </a:ext>
            </a:extLst>
          </p:cNvPr>
          <p:cNvGrpSpPr/>
          <p:nvPr/>
        </p:nvGrpSpPr>
        <p:grpSpPr>
          <a:xfrm>
            <a:off x="9719635" y="2358293"/>
            <a:ext cx="678329" cy="893978"/>
            <a:chOff x="8126016" y="1483378"/>
            <a:chExt cx="656051" cy="936104"/>
          </a:xfrm>
        </p:grpSpPr>
        <p:cxnSp>
          <p:nvCxnSpPr>
            <p:cNvPr id="31" name="直線コネクタ 30">
              <a:extLst>
                <a:ext uri="{FF2B5EF4-FFF2-40B4-BE49-F238E27FC236}">
                  <a16:creationId xmlns:a16="http://schemas.microsoft.com/office/drawing/2014/main" id="{B5E55D6E-8D25-DB9E-82A7-272D8EB90FE0}"/>
                </a:ext>
              </a:extLst>
            </p:cNvPr>
            <p:cNvCxnSpPr>
              <a:cxnSpLocks/>
            </p:cNvCxnSpPr>
            <p:nvPr/>
          </p:nvCxnSpPr>
          <p:spPr>
            <a:xfrm>
              <a:off x="8126016" y="1483378"/>
              <a:ext cx="0" cy="936104"/>
            </a:xfrm>
            <a:prstGeom prst="line">
              <a:avLst/>
            </a:prstGeom>
            <a:ln w="28575">
              <a:solidFill>
                <a:srgbClr val="FF0066"/>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32" name="小波 31">
              <a:extLst>
                <a:ext uri="{FF2B5EF4-FFF2-40B4-BE49-F238E27FC236}">
                  <a16:creationId xmlns:a16="http://schemas.microsoft.com/office/drawing/2014/main" id="{4503E575-20D1-64E4-FFF2-F144B81B48B1}"/>
                </a:ext>
              </a:extLst>
            </p:cNvPr>
            <p:cNvSpPr/>
            <p:nvPr/>
          </p:nvSpPr>
          <p:spPr>
            <a:xfrm>
              <a:off x="8133995" y="1509089"/>
              <a:ext cx="648072" cy="418356"/>
            </a:xfrm>
            <a:prstGeom prst="doubleWave">
              <a:avLst>
                <a:gd name="adj1" fmla="val 3973"/>
                <a:gd name="adj2" fmla="val 0"/>
              </a:avLst>
            </a:prstGeom>
            <a:gradFill flip="none" rotWithShape="1">
              <a:gsLst>
                <a:gs pos="0">
                  <a:srgbClr val="E6004D"/>
                </a:gs>
                <a:gs pos="100000">
                  <a:srgbClr val="FF0066">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1400" b="1" dirty="0"/>
                <a:t>1952</a:t>
              </a:r>
              <a:endParaRPr lang="ja-JP" altLang="en-US" sz="1400" b="1" dirty="0"/>
            </a:p>
          </p:txBody>
        </p:sp>
      </p:grpSp>
      <p:grpSp>
        <p:nvGrpSpPr>
          <p:cNvPr id="33" name="グループ化 32">
            <a:extLst>
              <a:ext uri="{FF2B5EF4-FFF2-40B4-BE49-F238E27FC236}">
                <a16:creationId xmlns:a16="http://schemas.microsoft.com/office/drawing/2014/main" id="{1D3803A1-E500-1644-9B3A-9206F235D4F9}"/>
              </a:ext>
            </a:extLst>
          </p:cNvPr>
          <p:cNvGrpSpPr/>
          <p:nvPr/>
        </p:nvGrpSpPr>
        <p:grpSpPr>
          <a:xfrm>
            <a:off x="10412894" y="3770234"/>
            <a:ext cx="1300562" cy="689704"/>
            <a:chOff x="7529525" y="3821084"/>
            <a:chExt cx="1781551" cy="846189"/>
          </a:xfrm>
        </p:grpSpPr>
        <p:grpSp>
          <p:nvGrpSpPr>
            <p:cNvPr id="34" name="グループ化 33">
              <a:extLst>
                <a:ext uri="{FF2B5EF4-FFF2-40B4-BE49-F238E27FC236}">
                  <a16:creationId xmlns:a16="http://schemas.microsoft.com/office/drawing/2014/main" id="{5BD9CD1F-626C-94BF-A8C6-7571727C0CD7}"/>
                </a:ext>
              </a:extLst>
            </p:cNvPr>
            <p:cNvGrpSpPr/>
            <p:nvPr/>
          </p:nvGrpSpPr>
          <p:grpSpPr>
            <a:xfrm>
              <a:off x="7529529" y="3821084"/>
              <a:ext cx="1781547" cy="832052"/>
              <a:chOff x="7954930" y="4781247"/>
              <a:chExt cx="1528225" cy="832052"/>
            </a:xfrm>
          </p:grpSpPr>
          <p:sp>
            <p:nvSpPr>
              <p:cNvPr id="36" name="正方形/長方形 35">
                <a:extLst>
                  <a:ext uri="{FF2B5EF4-FFF2-40B4-BE49-F238E27FC236}">
                    <a16:creationId xmlns:a16="http://schemas.microsoft.com/office/drawing/2014/main" id="{C1634204-FC3D-342E-8CCE-BE6972E2FE28}"/>
                  </a:ext>
                </a:extLst>
              </p:cNvPr>
              <p:cNvSpPr/>
              <p:nvPr/>
            </p:nvSpPr>
            <p:spPr>
              <a:xfrm>
                <a:off x="7954930" y="4907894"/>
                <a:ext cx="1528225" cy="70540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37" name="二等辺三角形 43">
                <a:extLst>
                  <a:ext uri="{FF2B5EF4-FFF2-40B4-BE49-F238E27FC236}">
                    <a16:creationId xmlns:a16="http://schemas.microsoft.com/office/drawing/2014/main" id="{4855C1D1-8121-A6B0-AE94-75295C00EC95}"/>
                  </a:ext>
                </a:extLst>
              </p:cNvPr>
              <p:cNvSpPr/>
              <p:nvPr/>
            </p:nvSpPr>
            <p:spPr>
              <a:xfrm>
                <a:off x="8858099" y="4781247"/>
                <a:ext cx="220870" cy="217129"/>
              </a:xfrm>
              <a:custGeom>
                <a:avLst/>
                <a:gdLst>
                  <a:gd name="connsiteX0" fmla="*/ 0 w 220870"/>
                  <a:gd name="connsiteY0" fmla="*/ 227762 h 227762"/>
                  <a:gd name="connsiteX1" fmla="*/ 110435 w 220870"/>
                  <a:gd name="connsiteY1" fmla="*/ 0 h 227762"/>
                  <a:gd name="connsiteX2" fmla="*/ 220870 w 220870"/>
                  <a:gd name="connsiteY2" fmla="*/ 227762 h 227762"/>
                  <a:gd name="connsiteX3" fmla="*/ 0 w 220870"/>
                  <a:gd name="connsiteY3" fmla="*/ 227762 h 227762"/>
                  <a:gd name="connsiteX0" fmla="*/ 0 w 220870"/>
                  <a:gd name="connsiteY0" fmla="*/ 217129 h 217129"/>
                  <a:gd name="connsiteX1" fmla="*/ 36007 w 220870"/>
                  <a:gd name="connsiteY1" fmla="*/ 0 h 217129"/>
                  <a:gd name="connsiteX2" fmla="*/ 220870 w 220870"/>
                  <a:gd name="connsiteY2" fmla="*/ 217129 h 217129"/>
                  <a:gd name="connsiteX3" fmla="*/ 0 w 220870"/>
                  <a:gd name="connsiteY3" fmla="*/ 217129 h 217129"/>
                </a:gdLst>
                <a:ahLst/>
                <a:cxnLst>
                  <a:cxn ang="0">
                    <a:pos x="connsiteX0" y="connsiteY0"/>
                  </a:cxn>
                  <a:cxn ang="0">
                    <a:pos x="connsiteX1" y="connsiteY1"/>
                  </a:cxn>
                  <a:cxn ang="0">
                    <a:pos x="connsiteX2" y="connsiteY2"/>
                  </a:cxn>
                  <a:cxn ang="0">
                    <a:pos x="connsiteX3" y="connsiteY3"/>
                  </a:cxn>
                </a:cxnLst>
                <a:rect l="l" t="t" r="r" b="b"/>
                <a:pathLst>
                  <a:path w="220870" h="217129">
                    <a:moveTo>
                      <a:pt x="0" y="217129"/>
                    </a:moveTo>
                    <a:lnTo>
                      <a:pt x="36007" y="0"/>
                    </a:lnTo>
                    <a:lnTo>
                      <a:pt x="220870" y="217129"/>
                    </a:lnTo>
                    <a:lnTo>
                      <a:pt x="0" y="21712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grpSp>
        <p:sp>
          <p:nvSpPr>
            <p:cNvPr id="35" name="テキスト ボックス 34">
              <a:extLst>
                <a:ext uri="{FF2B5EF4-FFF2-40B4-BE49-F238E27FC236}">
                  <a16:creationId xmlns:a16="http://schemas.microsoft.com/office/drawing/2014/main" id="{7574F65E-A790-4966-36A3-16D389501FF9}"/>
                </a:ext>
              </a:extLst>
            </p:cNvPr>
            <p:cNvSpPr txBox="1"/>
            <p:nvPr/>
          </p:nvSpPr>
          <p:spPr>
            <a:xfrm>
              <a:off x="7529525" y="4025341"/>
              <a:ext cx="1781550" cy="641932"/>
            </a:xfrm>
            <a:prstGeom prst="rect">
              <a:avLst/>
            </a:prstGeom>
            <a:noFill/>
          </p:spPr>
          <p:txBody>
            <a:bodyPr wrap="square" rtlCol="0">
              <a:spAutoFit/>
            </a:bodyPr>
            <a:lstStyle/>
            <a:p>
              <a:pPr algn="ctr"/>
              <a:r>
                <a:rPr lang="ja-JP" altLang="en-US" sz="1400" b="1" dirty="0">
                  <a:solidFill>
                    <a:schemeClr val="bg1"/>
                  </a:solidFill>
                  <a:latin typeface="メイリオ" panose="020B0604030504040204" pitchFamily="50" charset="-128"/>
                  <a:ea typeface="メイリオ" panose="020B0604030504040204" pitchFamily="50" charset="-128"/>
                </a:rPr>
                <a:t>“平和日本”を</a:t>
              </a:r>
              <a:br>
                <a:rPr lang="en-US" altLang="ja-JP" sz="1400" b="1" dirty="0">
                  <a:solidFill>
                    <a:schemeClr val="bg1"/>
                  </a:solidFill>
                  <a:latin typeface="メイリオ" panose="020B0604030504040204" pitchFamily="50" charset="-128"/>
                  <a:ea typeface="メイリオ" panose="020B0604030504040204" pitchFamily="50" charset="-128"/>
                </a:rPr>
              </a:br>
              <a:r>
                <a:rPr lang="ja-JP" altLang="en-US" sz="1400" b="1" dirty="0">
                  <a:solidFill>
                    <a:schemeClr val="bg1"/>
                  </a:solidFill>
                  <a:latin typeface="メイリオ" panose="020B0604030504040204" pitchFamily="50" charset="-128"/>
                  <a:ea typeface="メイリオ" panose="020B0604030504040204" pitchFamily="50" charset="-128"/>
                </a:rPr>
                <a:t>世界へ</a:t>
              </a:r>
              <a:endParaRPr lang="en-US" altLang="ja-JP" sz="1400" b="1" dirty="0">
                <a:solidFill>
                  <a:schemeClr val="bg1"/>
                </a:solidFill>
                <a:effectLst>
                  <a:outerShdw dist="38100" dir="2700000" algn="tl" rotWithShape="0">
                    <a:schemeClr val="bg1"/>
                  </a:outerShdw>
                </a:effectLst>
                <a:latin typeface="メイリオ" panose="020B0604030504040204" pitchFamily="50" charset="-128"/>
                <a:ea typeface="メイリオ" panose="020B0604030504040204" pitchFamily="50" charset="-128"/>
              </a:endParaRPr>
            </a:p>
          </p:txBody>
        </p:sp>
      </p:grpSp>
      <p:sp>
        <p:nvSpPr>
          <p:cNvPr id="38" name="テキスト ボックス 37">
            <a:extLst>
              <a:ext uri="{FF2B5EF4-FFF2-40B4-BE49-F238E27FC236}">
                <a16:creationId xmlns:a16="http://schemas.microsoft.com/office/drawing/2014/main" id="{055E8ED3-41DE-64B3-2FC4-A1640788FB04}"/>
              </a:ext>
            </a:extLst>
          </p:cNvPr>
          <p:cNvSpPr txBox="1"/>
          <p:nvPr/>
        </p:nvSpPr>
        <p:spPr>
          <a:xfrm>
            <a:off x="10256926" y="3252271"/>
            <a:ext cx="1641258" cy="584775"/>
          </a:xfrm>
          <a:prstGeom prst="rect">
            <a:avLst/>
          </a:prstGeom>
          <a:noFill/>
        </p:spPr>
        <p:txBody>
          <a:bodyPr wrap="square" rtlCol="0">
            <a:spAutoFit/>
          </a:bodyPr>
          <a:lstStyle/>
          <a:p>
            <a:r>
              <a:rPr lang="ja-JP" altLang="en-US" sz="1600"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t>東京ＲＣが</a:t>
            </a:r>
            <a:br>
              <a:rPr lang="en-US" altLang="ja-JP" sz="1600"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br>
            <a:r>
              <a:rPr lang="ja-JP" altLang="en-US" sz="1600"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t>米山基金を発表</a:t>
            </a:r>
            <a:endParaRPr lang="en-US" altLang="ja-JP" sz="1600"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621446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7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7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13" dur="10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67000">
                                      <p:stCondLst>
                                        <p:cond delay="700"/>
                                      </p:stCondLst>
                                      <p:childTnLst>
                                        <p:set>
                                          <p:cBhvr>
                                            <p:cTn id="15" dur="1" fill="hold">
                                              <p:stCondLst>
                                                <p:cond delay="0"/>
                                              </p:stCondLst>
                                            </p:cTn>
                                            <p:tgtEl>
                                              <p:spTgt spid="8"/>
                                            </p:tgtEl>
                                            <p:attrNameLst>
                                              <p:attrName>style.visibility</p:attrName>
                                            </p:attrNameLst>
                                          </p:cBhvr>
                                          <p:to>
                                            <p:strVal val="visible"/>
                                          </p:to>
                                        </p:set>
                                        <p:anim calcmode="lin" valueType="num" p14:bounceEnd="67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7000">
                                          <p:cBhvr additive="base">
                                            <p:cTn id="17" dur="10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67000">
                                      <p:stCondLst>
                                        <p:cond delay="1300"/>
                                      </p:stCondLst>
                                      <p:childTnLst>
                                        <p:set>
                                          <p:cBhvr>
                                            <p:cTn id="19" dur="1" fill="hold">
                                              <p:stCondLst>
                                                <p:cond delay="0"/>
                                              </p:stCondLst>
                                            </p:cTn>
                                            <p:tgtEl>
                                              <p:spTgt spid="30"/>
                                            </p:tgtEl>
                                            <p:attrNameLst>
                                              <p:attrName>style.visibility</p:attrName>
                                            </p:attrNameLst>
                                          </p:cBhvr>
                                          <p:to>
                                            <p:strVal val="visible"/>
                                          </p:to>
                                        </p:set>
                                        <p:anim calcmode="lin" valueType="num" p14:bounceEnd="67000">
                                          <p:cBhvr additive="base">
                                            <p:cTn id="20" dur="1000" fill="hold"/>
                                            <p:tgtEl>
                                              <p:spTgt spid="30"/>
                                            </p:tgtEl>
                                            <p:attrNameLst>
                                              <p:attrName>ppt_x</p:attrName>
                                            </p:attrNameLst>
                                          </p:cBhvr>
                                          <p:tavLst>
                                            <p:tav tm="0">
                                              <p:val>
                                                <p:strVal val="#ppt_x"/>
                                              </p:val>
                                            </p:tav>
                                            <p:tav tm="100000">
                                              <p:val>
                                                <p:strVal val="#ppt_x"/>
                                              </p:val>
                                            </p:tav>
                                          </p:tavLst>
                                        </p:anim>
                                        <p:anim calcmode="lin" valueType="num" p14:bounceEnd="67000">
                                          <p:cBhvr additive="base">
                                            <p:cTn id="21" dur="1000" fill="hold"/>
                                            <p:tgtEl>
                                              <p:spTgt spid="30"/>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67000">
                                      <p:stCondLst>
                                        <p:cond delay="1700"/>
                                      </p:stCondLst>
                                      <p:childTnLst>
                                        <p:set>
                                          <p:cBhvr>
                                            <p:cTn id="23" dur="1" fill="hold">
                                              <p:stCondLst>
                                                <p:cond delay="0"/>
                                              </p:stCondLst>
                                            </p:cTn>
                                            <p:tgtEl>
                                              <p:spTgt spid="11"/>
                                            </p:tgtEl>
                                            <p:attrNameLst>
                                              <p:attrName>style.visibility</p:attrName>
                                            </p:attrNameLst>
                                          </p:cBhvr>
                                          <p:to>
                                            <p:strVal val="visible"/>
                                          </p:to>
                                        </p:set>
                                        <p:anim calcmode="lin" valueType="num" p14:bounceEnd="67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7000">
                                          <p:cBhvr additive="base">
                                            <p:cTn id="25" dur="1000" fill="hold"/>
                                            <p:tgtEl>
                                              <p:spTgt spid="1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67000">
                                      <p:stCondLst>
                                        <p:cond delay="2000"/>
                                      </p:stCondLst>
                                      <p:childTnLst>
                                        <p:set>
                                          <p:cBhvr>
                                            <p:cTn id="27" dur="1" fill="hold">
                                              <p:stCondLst>
                                                <p:cond delay="0"/>
                                              </p:stCondLst>
                                            </p:cTn>
                                            <p:tgtEl>
                                              <p:spTgt spid="14"/>
                                            </p:tgtEl>
                                            <p:attrNameLst>
                                              <p:attrName>style.visibility</p:attrName>
                                            </p:attrNameLst>
                                          </p:cBhvr>
                                          <p:to>
                                            <p:strVal val="visible"/>
                                          </p:to>
                                        </p:set>
                                        <p:anim calcmode="lin" valueType="num" p14:bounceEnd="67000">
                                          <p:cBhvr additive="base">
                                            <p:cTn id="28" dur="1000" fill="hold"/>
                                            <p:tgtEl>
                                              <p:spTgt spid="14"/>
                                            </p:tgtEl>
                                            <p:attrNameLst>
                                              <p:attrName>ppt_x</p:attrName>
                                            </p:attrNameLst>
                                          </p:cBhvr>
                                          <p:tavLst>
                                            <p:tav tm="0">
                                              <p:val>
                                                <p:strVal val="#ppt_x"/>
                                              </p:val>
                                            </p:tav>
                                            <p:tav tm="100000">
                                              <p:val>
                                                <p:strVal val="#ppt_x"/>
                                              </p:val>
                                            </p:tav>
                                          </p:tavLst>
                                        </p:anim>
                                        <p:anim calcmode="lin" valueType="num" p14:bounceEnd="67000">
                                          <p:cBhvr additive="base">
                                            <p:cTn id="29" dur="10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67000">
                                      <p:stCondLst>
                                        <p:cond delay="2300"/>
                                      </p:stCondLst>
                                      <p:childTnLst>
                                        <p:set>
                                          <p:cBhvr>
                                            <p:cTn id="31" dur="1" fill="hold">
                                              <p:stCondLst>
                                                <p:cond delay="0"/>
                                              </p:stCondLst>
                                            </p:cTn>
                                            <p:tgtEl>
                                              <p:spTgt spid="17"/>
                                            </p:tgtEl>
                                            <p:attrNameLst>
                                              <p:attrName>style.visibility</p:attrName>
                                            </p:attrNameLst>
                                          </p:cBhvr>
                                          <p:to>
                                            <p:strVal val="visible"/>
                                          </p:to>
                                        </p:set>
                                        <p:anim calcmode="lin" valueType="num" p14:bounceEnd="67000">
                                          <p:cBhvr additive="base">
                                            <p:cTn id="32" dur="1000" fill="hold"/>
                                            <p:tgtEl>
                                              <p:spTgt spid="17"/>
                                            </p:tgtEl>
                                            <p:attrNameLst>
                                              <p:attrName>ppt_x</p:attrName>
                                            </p:attrNameLst>
                                          </p:cBhvr>
                                          <p:tavLst>
                                            <p:tav tm="0">
                                              <p:val>
                                                <p:strVal val="#ppt_x"/>
                                              </p:val>
                                            </p:tav>
                                            <p:tav tm="100000">
                                              <p:val>
                                                <p:strVal val="#ppt_x"/>
                                              </p:val>
                                            </p:tav>
                                          </p:tavLst>
                                        </p:anim>
                                        <p:anim calcmode="lin" valueType="num" p14:bounceEnd="67000">
                                          <p:cBhvr additive="base">
                                            <p:cTn id="33" dur="10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67000">
                                      <p:stCondLst>
                                        <p:cond delay="2700"/>
                                      </p:stCondLst>
                                      <p:childTnLst>
                                        <p:set>
                                          <p:cBhvr>
                                            <p:cTn id="35" dur="1" fill="hold">
                                              <p:stCondLst>
                                                <p:cond delay="0"/>
                                              </p:stCondLst>
                                            </p:cTn>
                                            <p:tgtEl>
                                              <p:spTgt spid="25"/>
                                            </p:tgtEl>
                                            <p:attrNameLst>
                                              <p:attrName>style.visibility</p:attrName>
                                            </p:attrNameLst>
                                          </p:cBhvr>
                                          <p:to>
                                            <p:strVal val="visible"/>
                                          </p:to>
                                        </p:set>
                                        <p:anim calcmode="lin" valueType="num" p14:bounceEnd="67000">
                                          <p:cBhvr additive="base">
                                            <p:cTn id="36" dur="1000" fill="hold"/>
                                            <p:tgtEl>
                                              <p:spTgt spid="25"/>
                                            </p:tgtEl>
                                            <p:attrNameLst>
                                              <p:attrName>ppt_x</p:attrName>
                                            </p:attrNameLst>
                                          </p:cBhvr>
                                          <p:tavLst>
                                            <p:tav tm="0">
                                              <p:val>
                                                <p:strVal val="#ppt_x"/>
                                              </p:val>
                                            </p:tav>
                                            <p:tav tm="100000">
                                              <p:val>
                                                <p:strVal val="#ppt_x"/>
                                              </p:val>
                                            </p:tav>
                                          </p:tavLst>
                                        </p:anim>
                                        <p:anim calcmode="lin" valueType="num" p14:bounceEnd="67000">
                                          <p:cBhvr additive="base">
                                            <p:cTn id="37" dur="1000" fill="hold"/>
                                            <p:tgtEl>
                                              <p:spTgt spid="25"/>
                                            </p:tgtEl>
                                            <p:attrNameLst>
                                              <p:attrName>ppt_y</p:attrName>
                                            </p:attrNameLst>
                                          </p:cBhvr>
                                          <p:tavLst>
                                            <p:tav tm="0">
                                              <p:val>
                                                <p:strVal val="0-#ppt_h/2"/>
                                              </p:val>
                                            </p:tav>
                                            <p:tav tm="100000">
                                              <p:val>
                                                <p:strVal val="#ppt_y"/>
                                              </p:val>
                                            </p:tav>
                                          </p:tavLst>
                                        </p:anim>
                                      </p:childTnLst>
                                    </p:cTn>
                                  </p:par>
                                </p:childTnLst>
                              </p:cTn>
                            </p:par>
                            <p:par>
                              <p:cTn id="38" fill="hold">
                                <p:stCondLst>
                                  <p:cond delay="37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childTnLst>
                                    </p:cTn>
                                  </p:par>
                                </p:childTnLst>
                              </p:cTn>
                            </p:par>
                            <p:par>
                              <p:cTn id="45" fill="hold">
                                <p:stCondLst>
                                  <p:cond delay="47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childTnLst>
                              </p:cTn>
                            </p:par>
                            <p:par>
                              <p:cTn id="49" fill="hold">
                                <p:stCondLst>
                                  <p:cond delay="5700"/>
                                </p:stCondLst>
                                <p:childTnLst>
                                  <p:par>
                                    <p:cTn id="50" presetID="10"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100"/>
                                            <p:tgtEl>
                                              <p:spTgt spid="29"/>
                                            </p:tgtEl>
                                          </p:cBhvr>
                                        </p:animEffect>
                                      </p:childTnLst>
                                    </p:cTn>
                                  </p:par>
                                </p:childTnLst>
                              </p:cTn>
                            </p:par>
                            <p:par>
                              <p:cTn id="53" fill="hold">
                                <p:stCondLst>
                                  <p:cond delay="6800"/>
                                </p:stCondLst>
                                <p:childTnLst>
                                  <p:par>
                                    <p:cTn id="54" presetID="10" presetClass="entr" presetSubtype="0"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100"/>
                                            <p:tgtEl>
                                              <p:spTgt spid="38"/>
                                            </p:tgtEl>
                                          </p:cBhvr>
                                        </p:animEffect>
                                      </p:childTnLst>
                                    </p:cTn>
                                  </p:par>
                                  <p:par>
                                    <p:cTn id="57" presetID="10" presetClass="entr" presetSubtype="0" fill="hold" nodeType="withEffect">
                                      <p:stCondLst>
                                        <p:cond delay="4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100"/>
                                            <p:tgtEl>
                                              <p:spTgt spid="33"/>
                                            </p:tgtEl>
                                          </p:cBhvr>
                                        </p:animEffect>
                                      </p:childTnLst>
                                    </p:cTn>
                                  </p:par>
                                </p:childTnLst>
                              </p:cTn>
                            </p:par>
                            <p:par>
                              <p:cTn id="60" fill="hold">
                                <p:stCondLst>
                                  <p:cond delay="83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childTnLst>
                                    </p:cTn>
                                  </p:par>
                                </p:childTnLst>
                              </p:cTn>
                            </p:par>
                            <p:par>
                              <p:cTn id="64" fill="hold">
                                <p:stCondLst>
                                  <p:cond delay="93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childTnLst>
                                    </p:cTn>
                                  </p:par>
                                </p:childTnLst>
                              </p:cTn>
                            </p:par>
                            <p:par>
                              <p:cTn id="68" fill="hold">
                                <p:stCondLst>
                                  <p:cond delay="103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childTnLst>
                                    </p:cTn>
                                  </p:par>
                                </p:childTnLst>
                              </p:cTn>
                            </p:par>
                            <p:par>
                              <p:cTn id="72" fill="hold">
                                <p:stCondLst>
                                  <p:cond delay="11300"/>
                                </p:stCondLst>
                                <p:childTnLst>
                                  <p:par>
                                    <p:cTn id="73" presetID="10" presetClass="entr" presetSubtype="0" fill="hold" grpId="0" nodeType="afterEffect">
                                      <p:stCondLst>
                                        <p:cond delay="0"/>
                                      </p:stCondLst>
                                      <p:iterate type="lt">
                                        <p:tmPct val="0"/>
                                      </p:iterate>
                                      <p:childTnLst>
                                        <p:set>
                                          <p:cBhvr>
                                            <p:cTn id="74" dur="1" fill="hold">
                                              <p:stCondLst>
                                                <p:cond delay="0"/>
                                              </p:stCondLst>
                                            </p:cTn>
                                            <p:tgtEl>
                                              <p:spTgt spid="28"/>
                                            </p:tgtEl>
                                            <p:attrNameLst>
                                              <p:attrName>style.visibility</p:attrName>
                                            </p:attrNameLst>
                                          </p:cBhvr>
                                          <p:to>
                                            <p:strVal val="visible"/>
                                          </p:to>
                                        </p:set>
                                        <p:animEffect transition="in" filter="fade">
                                          <p:cBhvr>
                                            <p:cTn id="75" dur="1000"/>
                                            <p:tgtEl>
                                              <p:spTgt spid="28"/>
                                            </p:tgtEl>
                                          </p:cBhvr>
                                        </p:animEffect>
                                      </p:childTnLst>
                                    </p:cTn>
                                  </p:par>
                                </p:childTnLst>
                              </p:cTn>
                            </p:par>
                            <p:par>
                              <p:cTn id="76" fill="hold">
                                <p:stCondLst>
                                  <p:cond delay="12300"/>
                                </p:stCondLst>
                                <p:childTnLst>
                                  <p:par>
                                    <p:cTn id="77" presetID="27" presetClass="emph" presetSubtype="0" repeatCount="3000" fill="remove" grpId="1" nodeType="afterEffect">
                                      <p:stCondLst>
                                        <p:cond delay="0"/>
                                      </p:stCondLst>
                                      <p:iterate type="lt">
                                        <p:tmPct val="0"/>
                                      </p:iterate>
                                      <p:childTnLst>
                                        <p:animClr clrSpc="rgb" dir="cw">
                                          <p:cBhvr override="childStyle">
                                            <p:cTn id="78" dur="500" autoRev="1" fill="remove"/>
                                            <p:tgtEl>
                                              <p:spTgt spid="28"/>
                                            </p:tgtEl>
                                            <p:attrNameLst>
                                              <p:attrName>style.color</p:attrName>
                                            </p:attrNameLst>
                                          </p:cBhvr>
                                          <p:to>
                                            <a:schemeClr val="bg1"/>
                                          </p:to>
                                        </p:animClr>
                                        <p:animClr clrSpc="rgb" dir="cw">
                                          <p:cBhvr>
                                            <p:cTn id="79" dur="500" autoRev="1" fill="remove"/>
                                            <p:tgtEl>
                                              <p:spTgt spid="28"/>
                                            </p:tgtEl>
                                            <p:attrNameLst>
                                              <p:attrName>fillcolor</p:attrName>
                                            </p:attrNameLst>
                                          </p:cBhvr>
                                          <p:to>
                                            <a:schemeClr val="bg1"/>
                                          </p:to>
                                        </p:animClr>
                                        <p:set>
                                          <p:cBhvr>
                                            <p:cTn id="80" dur="500" autoRev="1" fill="remove"/>
                                            <p:tgtEl>
                                              <p:spTgt spid="28"/>
                                            </p:tgtEl>
                                            <p:attrNameLst>
                                              <p:attrName>fill.type</p:attrName>
                                            </p:attrNameLst>
                                          </p:cBhvr>
                                          <p:to>
                                            <p:strVal val="solid"/>
                                          </p:to>
                                        </p:set>
                                        <p:set>
                                          <p:cBhvr>
                                            <p:cTn id="81" dur="50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1" grpId="0"/>
          <p:bldP spid="22" grpId="0"/>
          <p:bldP spid="23" grpId="0"/>
          <p:bldP spid="24" grpId="0"/>
          <p:bldP spid="28" grpId="0"/>
          <p:bldP spid="28" grpId="1"/>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7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130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1000" fill="hold"/>
                                            <p:tgtEl>
                                              <p:spTgt spid="30"/>
                                            </p:tgtEl>
                                            <p:attrNameLst>
                                              <p:attrName>ppt_x</p:attrName>
                                            </p:attrNameLst>
                                          </p:cBhvr>
                                          <p:tavLst>
                                            <p:tav tm="0">
                                              <p:val>
                                                <p:strVal val="#ppt_x"/>
                                              </p:val>
                                            </p:tav>
                                            <p:tav tm="100000">
                                              <p:val>
                                                <p:strVal val="#ppt_x"/>
                                              </p:val>
                                            </p:tav>
                                          </p:tavLst>
                                        </p:anim>
                                        <p:anim calcmode="lin" valueType="num">
                                          <p:cBhvr additive="base">
                                            <p:cTn id="21" dur="1000" fill="hold"/>
                                            <p:tgtEl>
                                              <p:spTgt spid="30"/>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17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1000" fill="hold"/>
                                            <p:tgtEl>
                                              <p:spTgt spid="14"/>
                                            </p:tgtEl>
                                            <p:attrNameLst>
                                              <p:attrName>ppt_x</p:attrName>
                                            </p:attrNameLst>
                                          </p:cBhvr>
                                          <p:tavLst>
                                            <p:tav tm="0">
                                              <p:val>
                                                <p:strVal val="#ppt_x"/>
                                              </p:val>
                                            </p:tav>
                                            <p:tav tm="100000">
                                              <p:val>
                                                <p:strVal val="#ppt_x"/>
                                              </p:val>
                                            </p:tav>
                                          </p:tavLst>
                                        </p:anim>
                                        <p:anim calcmode="lin" valueType="num">
                                          <p:cBhvr additive="base">
                                            <p:cTn id="29" dur="10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23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ppt_x"/>
                                              </p:val>
                                            </p:tav>
                                            <p:tav tm="100000">
                                              <p:val>
                                                <p:strVal val="#ppt_x"/>
                                              </p:val>
                                            </p:tav>
                                          </p:tavLst>
                                        </p:anim>
                                        <p:anim calcmode="lin" valueType="num">
                                          <p:cBhvr additive="base">
                                            <p:cTn id="33" dur="10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27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0-#ppt_h/2"/>
                                              </p:val>
                                            </p:tav>
                                            <p:tav tm="100000">
                                              <p:val>
                                                <p:strVal val="#ppt_y"/>
                                              </p:val>
                                            </p:tav>
                                          </p:tavLst>
                                        </p:anim>
                                      </p:childTnLst>
                                    </p:cTn>
                                  </p:par>
                                </p:childTnLst>
                              </p:cTn>
                            </p:par>
                            <p:par>
                              <p:cTn id="38" fill="hold">
                                <p:stCondLst>
                                  <p:cond delay="37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childTnLst>
                                    </p:cTn>
                                  </p:par>
                                </p:childTnLst>
                              </p:cTn>
                            </p:par>
                            <p:par>
                              <p:cTn id="45" fill="hold">
                                <p:stCondLst>
                                  <p:cond delay="47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childTnLst>
                              </p:cTn>
                            </p:par>
                            <p:par>
                              <p:cTn id="49" fill="hold">
                                <p:stCondLst>
                                  <p:cond delay="5700"/>
                                </p:stCondLst>
                                <p:childTnLst>
                                  <p:par>
                                    <p:cTn id="50" presetID="10"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100"/>
                                            <p:tgtEl>
                                              <p:spTgt spid="29"/>
                                            </p:tgtEl>
                                          </p:cBhvr>
                                        </p:animEffect>
                                      </p:childTnLst>
                                    </p:cTn>
                                  </p:par>
                                </p:childTnLst>
                              </p:cTn>
                            </p:par>
                            <p:par>
                              <p:cTn id="53" fill="hold">
                                <p:stCondLst>
                                  <p:cond delay="6800"/>
                                </p:stCondLst>
                                <p:childTnLst>
                                  <p:par>
                                    <p:cTn id="54" presetID="10" presetClass="entr" presetSubtype="0"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100"/>
                                            <p:tgtEl>
                                              <p:spTgt spid="38"/>
                                            </p:tgtEl>
                                          </p:cBhvr>
                                        </p:animEffect>
                                      </p:childTnLst>
                                    </p:cTn>
                                  </p:par>
                                  <p:par>
                                    <p:cTn id="57" presetID="10" presetClass="entr" presetSubtype="0" fill="hold" nodeType="withEffect">
                                      <p:stCondLst>
                                        <p:cond delay="4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100"/>
                                            <p:tgtEl>
                                              <p:spTgt spid="33"/>
                                            </p:tgtEl>
                                          </p:cBhvr>
                                        </p:animEffect>
                                      </p:childTnLst>
                                    </p:cTn>
                                  </p:par>
                                </p:childTnLst>
                              </p:cTn>
                            </p:par>
                            <p:par>
                              <p:cTn id="60" fill="hold">
                                <p:stCondLst>
                                  <p:cond delay="83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childTnLst>
                                    </p:cTn>
                                  </p:par>
                                </p:childTnLst>
                              </p:cTn>
                            </p:par>
                            <p:par>
                              <p:cTn id="64" fill="hold">
                                <p:stCondLst>
                                  <p:cond delay="93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childTnLst>
                                    </p:cTn>
                                  </p:par>
                                </p:childTnLst>
                              </p:cTn>
                            </p:par>
                            <p:par>
                              <p:cTn id="68" fill="hold">
                                <p:stCondLst>
                                  <p:cond delay="103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childTnLst>
                                    </p:cTn>
                                  </p:par>
                                </p:childTnLst>
                              </p:cTn>
                            </p:par>
                            <p:par>
                              <p:cTn id="72" fill="hold">
                                <p:stCondLst>
                                  <p:cond delay="11300"/>
                                </p:stCondLst>
                                <p:childTnLst>
                                  <p:par>
                                    <p:cTn id="73" presetID="10" presetClass="entr" presetSubtype="0" fill="hold" grpId="0" nodeType="afterEffect">
                                      <p:stCondLst>
                                        <p:cond delay="0"/>
                                      </p:stCondLst>
                                      <p:iterate type="lt">
                                        <p:tmPct val="0"/>
                                      </p:iterate>
                                      <p:childTnLst>
                                        <p:set>
                                          <p:cBhvr>
                                            <p:cTn id="74" dur="1" fill="hold">
                                              <p:stCondLst>
                                                <p:cond delay="0"/>
                                              </p:stCondLst>
                                            </p:cTn>
                                            <p:tgtEl>
                                              <p:spTgt spid="28"/>
                                            </p:tgtEl>
                                            <p:attrNameLst>
                                              <p:attrName>style.visibility</p:attrName>
                                            </p:attrNameLst>
                                          </p:cBhvr>
                                          <p:to>
                                            <p:strVal val="visible"/>
                                          </p:to>
                                        </p:set>
                                        <p:animEffect transition="in" filter="fade">
                                          <p:cBhvr>
                                            <p:cTn id="75" dur="1000"/>
                                            <p:tgtEl>
                                              <p:spTgt spid="28"/>
                                            </p:tgtEl>
                                          </p:cBhvr>
                                        </p:animEffect>
                                      </p:childTnLst>
                                    </p:cTn>
                                  </p:par>
                                </p:childTnLst>
                              </p:cTn>
                            </p:par>
                            <p:par>
                              <p:cTn id="76" fill="hold">
                                <p:stCondLst>
                                  <p:cond delay="12300"/>
                                </p:stCondLst>
                                <p:childTnLst>
                                  <p:par>
                                    <p:cTn id="77" presetID="27" presetClass="emph" presetSubtype="0" repeatCount="3000" fill="remove" grpId="1" nodeType="afterEffect">
                                      <p:stCondLst>
                                        <p:cond delay="0"/>
                                      </p:stCondLst>
                                      <p:iterate type="lt">
                                        <p:tmPct val="0"/>
                                      </p:iterate>
                                      <p:childTnLst>
                                        <p:animClr clrSpc="rgb" dir="cw">
                                          <p:cBhvr override="childStyle">
                                            <p:cTn id="78" dur="500" autoRev="1" fill="remove"/>
                                            <p:tgtEl>
                                              <p:spTgt spid="28"/>
                                            </p:tgtEl>
                                            <p:attrNameLst>
                                              <p:attrName>style.color</p:attrName>
                                            </p:attrNameLst>
                                          </p:cBhvr>
                                          <p:to>
                                            <a:schemeClr val="bg1"/>
                                          </p:to>
                                        </p:animClr>
                                        <p:animClr clrSpc="rgb" dir="cw">
                                          <p:cBhvr>
                                            <p:cTn id="79" dur="500" autoRev="1" fill="remove"/>
                                            <p:tgtEl>
                                              <p:spTgt spid="28"/>
                                            </p:tgtEl>
                                            <p:attrNameLst>
                                              <p:attrName>fillcolor</p:attrName>
                                            </p:attrNameLst>
                                          </p:cBhvr>
                                          <p:to>
                                            <a:schemeClr val="bg1"/>
                                          </p:to>
                                        </p:animClr>
                                        <p:set>
                                          <p:cBhvr>
                                            <p:cTn id="80" dur="500" autoRev="1" fill="remove"/>
                                            <p:tgtEl>
                                              <p:spTgt spid="28"/>
                                            </p:tgtEl>
                                            <p:attrNameLst>
                                              <p:attrName>fill.type</p:attrName>
                                            </p:attrNameLst>
                                          </p:cBhvr>
                                          <p:to>
                                            <p:strVal val="solid"/>
                                          </p:to>
                                        </p:set>
                                        <p:set>
                                          <p:cBhvr>
                                            <p:cTn id="81" dur="50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1" grpId="0"/>
          <p:bldP spid="22" grpId="0"/>
          <p:bldP spid="23" grpId="0"/>
          <p:bldP spid="24" grpId="0"/>
          <p:bldP spid="28" grpId="0"/>
          <p:bldP spid="28" grpId="1"/>
          <p:bldP spid="3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15BD9-00A0-E0A9-6462-2372D874EF6A}"/>
            </a:ext>
          </a:extLst>
        </p:cNvPr>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DACEFBB4-7862-7FA5-1F2B-2C3CACB8069F}"/>
              </a:ext>
            </a:extLst>
          </p:cNvPr>
          <p:cNvSpPr txBox="1">
            <a:spLocks/>
          </p:cNvSpPr>
          <p:nvPr/>
        </p:nvSpPr>
        <p:spPr>
          <a:xfrm>
            <a:off x="6248400" y="2476531"/>
            <a:ext cx="4656741" cy="1904938"/>
          </a:xfrm>
          <a:prstGeom prst="rect">
            <a:avLst/>
          </a:prstGeom>
        </p:spPr>
        <p:txBody>
          <a:bodyPr vert="horz" lIns="60960" tIns="30480" rIns="60960" bIns="30480" rtlCol="0" anchor="ctr" anchorCtr="0">
            <a:noAutofit/>
          </a:bodyPr>
          <a:lstStyle>
            <a:lvl1pPr marL="0" indent="0" algn="l" defTabSz="914400" rtl="0" eaLnBrk="1" latinLnBrk="0" hangingPunct="1">
              <a:spcBef>
                <a:spcPct val="20000"/>
              </a:spcBef>
              <a:buFont typeface="Arial" panose="020B0604020202020204" pitchFamily="34" charset="0"/>
              <a:buNone/>
              <a:defRPr kumimoji="1" sz="6600" b="1" kern="1200">
                <a:solidFill>
                  <a:schemeClr val="tx1"/>
                </a:solidFill>
                <a:latin typeface="BIZ UDPゴシック" panose="020B0400000000000000" pitchFamily="50" charset="-128"/>
                <a:ea typeface="BIZ UDPゴシック" panose="020B0400000000000000" pitchFamily="50" charset="-128"/>
                <a:cs typeface="+mn-cs"/>
              </a:defRPr>
            </a:lvl1pPr>
            <a:lvl2pPr marL="457200" indent="0" algn="l" defTabSz="914400" rtl="0" eaLnBrk="1" latinLnBrk="0" hangingPunct="1">
              <a:spcBef>
                <a:spcPct val="20000"/>
              </a:spcBef>
              <a:buFont typeface="Arial" panose="020B0604020202020204"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09630">
              <a:defRPr/>
            </a:pPr>
            <a:r>
              <a:rPr lang="ja-JP" altLang="en-US" sz="6000" dirty="0">
                <a:solidFill>
                  <a:sysClr val="windowText" lastClr="000000"/>
                </a:solidFill>
              </a:rPr>
              <a:t>米山奨学生</a:t>
            </a:r>
          </a:p>
        </p:txBody>
      </p:sp>
      <p:sp>
        <p:nvSpPr>
          <p:cNvPr id="4" name="タイトル 1">
            <a:extLst>
              <a:ext uri="{FF2B5EF4-FFF2-40B4-BE49-F238E27FC236}">
                <a16:creationId xmlns:a16="http://schemas.microsoft.com/office/drawing/2014/main" id="{54CC6FFB-FA97-A44A-DFD5-A4D5F57728C2}"/>
              </a:ext>
            </a:extLst>
          </p:cNvPr>
          <p:cNvSpPr txBox="1">
            <a:spLocks/>
          </p:cNvSpPr>
          <p:nvPr/>
        </p:nvSpPr>
        <p:spPr>
          <a:xfrm>
            <a:off x="990600" y="1981200"/>
            <a:ext cx="3048000" cy="2819400"/>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9100" dirty="0">
                <a:solidFill>
                  <a:schemeClr val="bg1"/>
                </a:solidFill>
                <a:latin typeface="游ゴシック" panose="020B0400000000000000" pitchFamily="50" charset="-128"/>
                <a:ea typeface="ＭＳ Ｐゴシック" panose="020B0600070205080204" pitchFamily="50" charset="-128"/>
              </a:rPr>
              <a:t>02</a:t>
            </a:r>
            <a:endParaRPr lang="ja-JP" altLang="en-US" sz="19100" dirty="0">
              <a:solidFill>
                <a:schemeClr val="bg1"/>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625576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id="{DB60ACD2-E31A-304E-FB85-8F7DEC5CE134}"/>
              </a:ext>
            </a:extLst>
          </p:cNvPr>
          <p:cNvGraphicFramePr>
            <a:graphicFrameLocks noChangeAspect="1"/>
          </p:cNvGraphicFramePr>
          <p:nvPr>
            <p:extLst>
              <p:ext uri="{D42A27DB-BD31-4B8C-83A1-F6EECF244321}">
                <p14:modId xmlns:p14="http://schemas.microsoft.com/office/powerpoint/2010/main" val="1683200227"/>
              </p:ext>
            </p:extLst>
          </p:nvPr>
        </p:nvGraphicFramePr>
        <p:xfrm>
          <a:off x="3114531" y="2852936"/>
          <a:ext cx="9137448" cy="4113538"/>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a:extLst>
              <a:ext uri="{FF2B5EF4-FFF2-40B4-BE49-F238E27FC236}">
                <a16:creationId xmlns:a16="http://schemas.microsoft.com/office/drawing/2014/main" id="{4050F3CA-63A5-C1A5-3AE3-452DFAF634DF}"/>
              </a:ext>
            </a:extLst>
          </p:cNvPr>
          <p:cNvSpPr txBox="1">
            <a:spLocks/>
          </p:cNvSpPr>
          <p:nvPr/>
        </p:nvSpPr>
        <p:spPr>
          <a:xfrm>
            <a:off x="1264369" y="476672"/>
            <a:ext cx="9663262" cy="672075"/>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latin typeface="游ゴシック" panose="020B0400000000000000" pitchFamily="50" charset="-128"/>
                <a:ea typeface="游ゴシック" panose="020B0400000000000000" pitchFamily="50" charset="-128"/>
              </a:rPr>
              <a:t>国内最大級の奨学生数</a:t>
            </a:r>
            <a:endParaRPr kumimoji="1" lang="ja-JP" altLang="en-US" dirty="0"/>
          </a:p>
        </p:txBody>
      </p:sp>
      <p:sp>
        <p:nvSpPr>
          <p:cNvPr id="4" name="コンテンツ プレースホルダー 2">
            <a:extLst>
              <a:ext uri="{FF2B5EF4-FFF2-40B4-BE49-F238E27FC236}">
                <a16:creationId xmlns:a16="http://schemas.microsoft.com/office/drawing/2014/main" id="{A451C40F-2AA5-846E-FD52-8375A8A867A8}"/>
              </a:ext>
            </a:extLst>
          </p:cNvPr>
          <p:cNvSpPr txBox="1">
            <a:spLocks/>
          </p:cNvSpPr>
          <p:nvPr/>
        </p:nvSpPr>
        <p:spPr>
          <a:xfrm>
            <a:off x="7399023" y="1592796"/>
            <a:ext cx="3340788" cy="576064"/>
          </a:xfrm>
          <a:prstGeom prst="rect">
            <a:avLst/>
          </a:prstGeom>
          <a:noFill/>
        </p:spPr>
        <p:txBody>
          <a:bodyPr vert="horz" lIns="60960" tIns="30480" rIns="60960" bIns="3048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kumimoji="1" sz="4400" kern="1200">
                <a:solidFill>
                  <a:schemeClr val="tx1"/>
                </a:solidFill>
                <a:latin typeface="HGP創英角ｺﾞｼｯｸUB" panose="020B0900000000000000" pitchFamily="50" charset="-128"/>
                <a:ea typeface="HGP創英角ｺﾞｼｯｸUB" panose="020B09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kern="1200">
                <a:solidFill>
                  <a:schemeClr val="tx1"/>
                </a:solidFill>
                <a:latin typeface="HGP創英角ｺﾞｼｯｸUB" panose="020B0900000000000000" pitchFamily="50" charset="-128"/>
                <a:ea typeface="HGP創英角ｺﾞｼｯｸUB" panose="020B09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kern="1200">
                <a:solidFill>
                  <a:schemeClr val="tx1"/>
                </a:solidFill>
                <a:latin typeface="HGP創英角ｺﾞｼｯｸUB" panose="020B0900000000000000" pitchFamily="50" charset="-128"/>
                <a:ea typeface="HGP創英角ｺﾞｼｯｸUB" panose="020B09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ct val="90000"/>
              </a:lnSpc>
              <a:buNone/>
              <a:tabLst>
                <a:tab pos="2329508" algn="l"/>
              </a:tabLst>
            </a:pPr>
            <a:r>
              <a:rPr lang="ja-JP" altLang="en-US" sz="2933" dirty="0"/>
              <a:t>累計</a:t>
            </a:r>
            <a:r>
              <a:rPr lang="en-US" altLang="ja-JP" sz="5200" b="1" dirty="0">
                <a:ln w="12700">
                  <a:solidFill>
                    <a:schemeClr val="tx1"/>
                  </a:solidFill>
                </a:ln>
                <a:solidFill>
                  <a:schemeClr val="accent6"/>
                </a:solidFill>
              </a:rPr>
              <a:t>24,830</a:t>
            </a:r>
            <a:r>
              <a:rPr lang="ja-JP" altLang="en-US" sz="2400" dirty="0">
                <a:ln>
                  <a:solidFill>
                    <a:schemeClr val="tx1"/>
                  </a:solidFill>
                </a:ln>
              </a:rPr>
              <a:t>人</a:t>
            </a:r>
            <a:endParaRPr lang="ja-JP" altLang="en-US" sz="2667" dirty="0"/>
          </a:p>
        </p:txBody>
      </p:sp>
      <p:sp>
        <p:nvSpPr>
          <p:cNvPr id="5" name="テキスト ボックス 4">
            <a:extLst>
              <a:ext uri="{FF2B5EF4-FFF2-40B4-BE49-F238E27FC236}">
                <a16:creationId xmlns:a16="http://schemas.microsoft.com/office/drawing/2014/main" id="{51884A7E-F81D-2AC9-2BDD-993509114B6E}"/>
              </a:ext>
            </a:extLst>
          </p:cNvPr>
          <p:cNvSpPr txBox="1"/>
          <p:nvPr/>
        </p:nvSpPr>
        <p:spPr>
          <a:xfrm>
            <a:off x="7931500" y="2332588"/>
            <a:ext cx="2256250" cy="348813"/>
          </a:xfrm>
          <a:prstGeom prst="rect">
            <a:avLst/>
          </a:prstGeom>
          <a:solidFill>
            <a:schemeClr val="bg1"/>
          </a:solidFill>
          <a:ln>
            <a:solidFill>
              <a:schemeClr val="tx1">
                <a:lumMod val="95000"/>
                <a:lumOff val="5000"/>
              </a:schemeClr>
            </a:solidFill>
          </a:ln>
        </p:spPr>
        <p:txBody>
          <a:bodyPr wrap="square" rtlCol="0">
            <a:noAutofit/>
          </a:bodyPr>
          <a:lstStyle/>
          <a:p>
            <a:pPr algn="ctr"/>
            <a:r>
              <a:rPr lang="en-US" altLang="ja-JP" sz="2133" b="1" dirty="0">
                <a:latin typeface="游ゴシック" panose="020B0400000000000000" pitchFamily="50" charset="-128"/>
                <a:ea typeface="游ゴシック" panose="020B0400000000000000" pitchFamily="50" charset="-128"/>
              </a:rPr>
              <a:t>134</a:t>
            </a:r>
            <a:r>
              <a:rPr lang="ja-JP" altLang="en-US" sz="1867" b="1" dirty="0">
                <a:latin typeface="游ゴシック" panose="020B0400000000000000" pitchFamily="50" charset="-128"/>
                <a:ea typeface="游ゴシック" panose="020B0400000000000000" pitchFamily="50" charset="-128"/>
              </a:rPr>
              <a:t>の国と地域</a:t>
            </a:r>
          </a:p>
        </p:txBody>
      </p:sp>
      <p:sp>
        <p:nvSpPr>
          <p:cNvPr id="9" name="コンテンツ プレースホルダー 2">
            <a:extLst>
              <a:ext uri="{FF2B5EF4-FFF2-40B4-BE49-F238E27FC236}">
                <a16:creationId xmlns:a16="http://schemas.microsoft.com/office/drawing/2014/main" id="{EAB859B5-EC7E-2D59-200B-D48F5E8A4CDF}"/>
              </a:ext>
            </a:extLst>
          </p:cNvPr>
          <p:cNvSpPr txBox="1">
            <a:spLocks/>
          </p:cNvSpPr>
          <p:nvPr/>
        </p:nvSpPr>
        <p:spPr>
          <a:xfrm>
            <a:off x="3265766" y="1683078"/>
            <a:ext cx="1750113" cy="576064"/>
          </a:xfrm>
          <a:prstGeom prst="rect">
            <a:avLst/>
          </a:prstGeom>
          <a:noFill/>
        </p:spPr>
        <p:txBody>
          <a:bodyPr vert="horz" lIns="60960" tIns="30480" rIns="60960" bIns="3048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4400" kern="1200">
                <a:solidFill>
                  <a:schemeClr val="tx1"/>
                </a:solidFill>
                <a:latin typeface="HGP創英角ｺﾞｼｯｸUB" panose="020B0900000000000000" pitchFamily="50" charset="-128"/>
                <a:ea typeface="HGP創英角ｺﾞｼｯｸUB" panose="020B09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kern="1200">
                <a:solidFill>
                  <a:schemeClr val="tx1"/>
                </a:solidFill>
                <a:latin typeface="HGP創英角ｺﾞｼｯｸUB" panose="020B0900000000000000" pitchFamily="50" charset="-128"/>
                <a:ea typeface="HGP創英角ｺﾞｼｯｸUB" panose="020B09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kern="1200">
                <a:solidFill>
                  <a:schemeClr val="tx1"/>
                </a:solidFill>
                <a:latin typeface="HGP創英角ｺﾞｼｯｸUB" panose="020B0900000000000000" pitchFamily="50" charset="-128"/>
                <a:ea typeface="HGP創英角ｺﾞｼｯｸUB" panose="020B09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0000"/>
              </a:lnSpc>
              <a:buNone/>
              <a:tabLst>
                <a:tab pos="2329508" algn="l"/>
              </a:tabLst>
            </a:pPr>
            <a:r>
              <a:rPr lang="en-US" altLang="ja-JP" sz="6900" b="1" dirty="0">
                <a:ln>
                  <a:solidFill>
                    <a:schemeClr val="tx1"/>
                  </a:solidFill>
                </a:ln>
                <a:solidFill>
                  <a:schemeClr val="accent6"/>
                </a:solidFill>
              </a:rPr>
              <a:t>964</a:t>
            </a:r>
            <a:r>
              <a:rPr lang="ja-JP" altLang="en-US" sz="2800" b="1" dirty="0">
                <a:ln>
                  <a:solidFill>
                    <a:schemeClr val="tx1"/>
                  </a:solidFill>
                </a:ln>
              </a:rPr>
              <a:t>人</a:t>
            </a:r>
            <a:endParaRPr lang="ja-JP" altLang="en-US" sz="2933" dirty="0">
              <a:solidFill>
                <a:srgbClr val="FFE737"/>
              </a:solidFill>
            </a:endParaRPr>
          </a:p>
        </p:txBody>
      </p:sp>
      <p:sp>
        <p:nvSpPr>
          <p:cNvPr id="10" name="テキスト ボックス 9">
            <a:extLst>
              <a:ext uri="{FF2B5EF4-FFF2-40B4-BE49-F238E27FC236}">
                <a16:creationId xmlns:a16="http://schemas.microsoft.com/office/drawing/2014/main" id="{004F230E-C0E9-9AEC-7F9A-B7B14FC2A4B0}"/>
              </a:ext>
            </a:extLst>
          </p:cNvPr>
          <p:cNvSpPr txBox="1"/>
          <p:nvPr/>
        </p:nvSpPr>
        <p:spPr>
          <a:xfrm>
            <a:off x="2074848" y="1556792"/>
            <a:ext cx="1190919" cy="757130"/>
          </a:xfrm>
          <a:prstGeom prst="rect">
            <a:avLst/>
          </a:prstGeom>
          <a:noFill/>
        </p:spPr>
        <p:txBody>
          <a:bodyPr wrap="square" rtlCol="0">
            <a:spAutoFit/>
          </a:bodyPr>
          <a:lstStyle/>
          <a:p>
            <a:pPr algn="dist">
              <a:lnSpc>
                <a:spcPct val="90000"/>
              </a:lnSpc>
            </a:pPr>
            <a:r>
              <a:rPr lang="en-US" altLang="ja-JP" sz="2400" dirty="0">
                <a:latin typeface="HGP創英角ｺﾞｼｯｸUB" panose="020B0900000000000000" pitchFamily="50" charset="-128"/>
                <a:ea typeface="HGP創英角ｺﾞｼｯｸUB" panose="020B0900000000000000" pitchFamily="50" charset="-128"/>
              </a:rPr>
              <a:t>2025</a:t>
            </a:r>
          </a:p>
          <a:p>
            <a:pPr algn="dist">
              <a:lnSpc>
                <a:spcPct val="90000"/>
              </a:lnSpc>
            </a:pPr>
            <a:r>
              <a:rPr lang="ja-JP" altLang="en-US" sz="2400" dirty="0">
                <a:latin typeface="HGP創英角ｺﾞｼｯｸUB" panose="020B0900000000000000" pitchFamily="50" charset="-128"/>
                <a:ea typeface="HGP創英角ｺﾞｼｯｸUB" panose="020B0900000000000000" pitchFamily="50" charset="-128"/>
              </a:rPr>
              <a:t>学年度</a:t>
            </a:r>
          </a:p>
        </p:txBody>
      </p:sp>
      <p:sp>
        <p:nvSpPr>
          <p:cNvPr id="8" name="テキスト ボックス 7">
            <a:extLst>
              <a:ext uri="{FF2B5EF4-FFF2-40B4-BE49-F238E27FC236}">
                <a16:creationId xmlns:a16="http://schemas.microsoft.com/office/drawing/2014/main" id="{070CA4AA-805A-A461-76BC-2BBE6B6AA81D}"/>
              </a:ext>
            </a:extLst>
          </p:cNvPr>
          <p:cNvSpPr txBox="1"/>
          <p:nvPr/>
        </p:nvSpPr>
        <p:spPr>
          <a:xfrm>
            <a:off x="2061435" y="2324878"/>
            <a:ext cx="2773720" cy="356523"/>
          </a:xfrm>
          <a:prstGeom prst="rect">
            <a:avLst/>
          </a:prstGeom>
          <a:solidFill>
            <a:schemeClr val="bg1"/>
          </a:solidFill>
          <a:ln>
            <a:solidFill>
              <a:schemeClr val="tx1">
                <a:lumMod val="95000"/>
                <a:lumOff val="5000"/>
              </a:schemeClr>
            </a:solidFill>
          </a:ln>
        </p:spPr>
        <p:txBody>
          <a:bodyPr wrap="square" rtlCol="0">
            <a:noAutofit/>
          </a:bodyPr>
          <a:lstStyle/>
          <a:p>
            <a:pPr algn="ctr"/>
            <a:r>
              <a:rPr lang="ja-JP" altLang="en-US" sz="2133" b="1" dirty="0">
                <a:latin typeface="游ゴシック" panose="020B0400000000000000" pitchFamily="50" charset="-128"/>
                <a:ea typeface="游ゴシック" panose="020B0400000000000000" pitchFamily="50" charset="-128"/>
              </a:rPr>
              <a:t>新規</a:t>
            </a:r>
            <a:r>
              <a:rPr lang="en-US" altLang="ja-JP" sz="2133" b="1" dirty="0">
                <a:latin typeface="游ゴシック" panose="020B0400000000000000" pitchFamily="50" charset="-128"/>
                <a:ea typeface="游ゴシック" panose="020B0400000000000000" pitchFamily="50" charset="-128"/>
              </a:rPr>
              <a:t>700</a:t>
            </a:r>
            <a:r>
              <a:rPr lang="ja-JP" altLang="en-US" sz="1333" b="1" dirty="0">
                <a:latin typeface="游ゴシック" panose="020B0400000000000000" pitchFamily="50" charset="-128"/>
                <a:ea typeface="游ゴシック" panose="020B0400000000000000" pitchFamily="50" charset="-128"/>
              </a:rPr>
              <a:t>人</a:t>
            </a:r>
            <a:r>
              <a:rPr lang="en-US" altLang="ja-JP" sz="2133" b="1" dirty="0">
                <a:latin typeface="游ゴシック" panose="020B0400000000000000" pitchFamily="50" charset="-128"/>
                <a:ea typeface="游ゴシック" panose="020B0400000000000000" pitchFamily="50" charset="-128"/>
              </a:rPr>
              <a:t>/</a:t>
            </a:r>
            <a:r>
              <a:rPr lang="ja-JP" altLang="en-US" sz="2133" b="1" dirty="0">
                <a:latin typeface="游ゴシック" panose="020B0400000000000000" pitchFamily="50" charset="-128"/>
                <a:ea typeface="游ゴシック" panose="020B0400000000000000" pitchFamily="50" charset="-128"/>
              </a:rPr>
              <a:t>継続</a:t>
            </a:r>
            <a:r>
              <a:rPr lang="en-US" altLang="ja-JP" sz="2133" b="1" dirty="0">
                <a:latin typeface="游ゴシック" panose="020B0400000000000000" pitchFamily="50" charset="-128"/>
                <a:ea typeface="游ゴシック" panose="020B0400000000000000" pitchFamily="50" charset="-128"/>
              </a:rPr>
              <a:t>264</a:t>
            </a:r>
            <a:r>
              <a:rPr lang="ja-JP" altLang="en-US" sz="1333" b="1" dirty="0">
                <a:latin typeface="游ゴシック" panose="020B0400000000000000" pitchFamily="50" charset="-128"/>
                <a:ea typeface="游ゴシック" panose="020B0400000000000000" pitchFamily="50" charset="-128"/>
              </a:rPr>
              <a:t>人</a:t>
            </a:r>
            <a:endParaRPr lang="ja-JP" altLang="en-US" sz="1867" b="1" dirty="0">
              <a:latin typeface="游ゴシック" panose="020B0400000000000000" pitchFamily="50" charset="-128"/>
              <a:ea typeface="游ゴシック" panose="020B0400000000000000" pitchFamily="50" charset="-128"/>
            </a:endParaRPr>
          </a:p>
        </p:txBody>
      </p:sp>
      <p:graphicFrame>
        <p:nvGraphicFramePr>
          <p:cNvPr id="11" name="グラフ 10">
            <a:extLst>
              <a:ext uri="{FF2B5EF4-FFF2-40B4-BE49-F238E27FC236}">
                <a16:creationId xmlns:a16="http://schemas.microsoft.com/office/drawing/2014/main" id="{A57B9DC6-8B46-1F1C-6D00-9A34D246AA0F}"/>
              </a:ext>
            </a:extLst>
          </p:cNvPr>
          <p:cNvGraphicFramePr/>
          <p:nvPr>
            <p:extLst>
              <p:ext uri="{D42A27DB-BD31-4B8C-83A1-F6EECF244321}">
                <p14:modId xmlns:p14="http://schemas.microsoft.com/office/powerpoint/2010/main" val="3340742832"/>
              </p:ext>
            </p:extLst>
          </p:nvPr>
        </p:nvGraphicFramePr>
        <p:xfrm>
          <a:off x="-1465899" y="2587681"/>
          <a:ext cx="9828387" cy="4501631"/>
        </p:xfrm>
        <a:graphic>
          <a:graphicData uri="http://schemas.openxmlformats.org/drawingml/2006/chart">
            <c:chart xmlns:c="http://schemas.openxmlformats.org/drawingml/2006/chart" xmlns:r="http://schemas.openxmlformats.org/officeDocument/2006/relationships" r:id="rId4"/>
          </a:graphicData>
        </a:graphic>
      </p:graphicFrame>
      <p:sp>
        <p:nvSpPr>
          <p:cNvPr id="13" name="タイトル 1">
            <a:extLst>
              <a:ext uri="{FF2B5EF4-FFF2-40B4-BE49-F238E27FC236}">
                <a16:creationId xmlns:a16="http://schemas.microsoft.com/office/drawing/2014/main" id="{385534E7-87CC-5F35-2709-2801B178E769}"/>
              </a:ext>
            </a:extLst>
          </p:cNvPr>
          <p:cNvSpPr txBox="1">
            <a:spLocks/>
          </p:cNvSpPr>
          <p:nvPr/>
        </p:nvSpPr>
        <p:spPr bwMode="white">
          <a:xfrm>
            <a:off x="10635141" y="6392575"/>
            <a:ext cx="1556859" cy="384043"/>
          </a:xfrm>
          <a:prstGeom prst="rect">
            <a:avLst/>
          </a:prstGeom>
        </p:spPr>
        <p:txBody>
          <a:bodyPr vert="horz" lIns="60960" tIns="30480" rIns="60960" bIns="30480" rtlCol="0" anchor="ctr">
            <a:noAutofit/>
          </a:bodyPr>
          <a:lstStyle>
            <a:lvl1pPr marL="0" algn="l" defTabSz="914400" rtl="0" eaLnBrk="1" latinLnBrk="0" hangingPunct="1">
              <a:spcBef>
                <a:spcPct val="0"/>
              </a:spcBef>
              <a:buNone/>
              <a:defRPr kumimoji="1" lang="ja-JP" altLang="en-US" sz="5600" b="1" kern="1200" spc="-150" dirty="0">
                <a:solidFill>
                  <a:schemeClr val="tx1"/>
                </a:solidFill>
                <a:latin typeface="游ゴシック" panose="020B0400000000000000" pitchFamily="50" charset="-128"/>
                <a:ea typeface="游ゴシック" panose="020B0400000000000000" pitchFamily="50" charset="-128"/>
                <a:cs typeface="+mj-cs"/>
              </a:defRPr>
            </a:lvl1pPr>
          </a:lstStyle>
          <a:p>
            <a:pPr algn="ctr"/>
            <a:r>
              <a:rPr lang="ja-JP" altLang="en-US" sz="1200" dirty="0"/>
              <a:t>（</a:t>
            </a:r>
            <a:r>
              <a:rPr lang="en-US" altLang="ja-JP" sz="1200" dirty="0"/>
              <a:t>2025</a:t>
            </a:r>
            <a:r>
              <a:rPr lang="ja-JP" altLang="en-US" sz="1200" dirty="0"/>
              <a:t>年</a:t>
            </a:r>
            <a:r>
              <a:rPr lang="en-US" altLang="ja-JP" sz="1200" dirty="0"/>
              <a:t>7</a:t>
            </a:r>
            <a:r>
              <a:rPr lang="ja-JP" altLang="en-US" sz="1200" dirty="0"/>
              <a:t>月現在）</a:t>
            </a:r>
          </a:p>
        </p:txBody>
      </p:sp>
    </p:spTree>
    <p:extLst>
      <p:ext uri="{BB962C8B-B14F-4D97-AF65-F5344CB8AC3E}">
        <p14:creationId xmlns:p14="http://schemas.microsoft.com/office/powerpoint/2010/main" val="231671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heel(1)">
                                      <p:cBhvr>
                                        <p:cTn id="7" dur="500"/>
                                        <p:tgtEl>
                                          <p:spTgt spid="11">
                                            <p:graphicEl>
                                              <a:chart seriesIdx="-3" categoryIdx="-3" bldStep="gridLegend"/>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graphicEl>
                                              <a:chart seriesIdx="-4" categoryIdx="0" bldStep="category"/>
                                            </p:graphicEl>
                                          </p:spTgt>
                                        </p:tgtEl>
                                        <p:attrNameLst>
                                          <p:attrName>style.visibility</p:attrName>
                                        </p:attrNameLst>
                                      </p:cBhvr>
                                      <p:to>
                                        <p:strVal val="visible"/>
                                      </p:to>
                                    </p:set>
                                    <p:animEffect transition="in" filter="wheel(1)">
                                      <p:cBhvr>
                                        <p:cTn id="10" dur="500"/>
                                        <p:tgtEl>
                                          <p:spTgt spid="11">
                                            <p:graphicEl>
                                              <a:chart seriesIdx="-4" categoryIdx="0" bldStep="category"/>
                                            </p:graphicEl>
                                          </p:spTgt>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11">
                                            <p:graphicEl>
                                              <a:chart seriesIdx="-4" categoryIdx="1" bldStep="category"/>
                                            </p:graphicEl>
                                          </p:spTgt>
                                        </p:tgtEl>
                                        <p:attrNameLst>
                                          <p:attrName>style.visibility</p:attrName>
                                        </p:attrNameLst>
                                      </p:cBhvr>
                                      <p:to>
                                        <p:strVal val="visible"/>
                                      </p:to>
                                    </p:set>
                                    <p:animEffect transition="in" filter="wheel(1)">
                                      <p:cBhvr>
                                        <p:cTn id="14" dur="500"/>
                                        <p:tgtEl>
                                          <p:spTgt spid="11">
                                            <p:graphicEl>
                                              <a:chart seriesIdx="-4" categoryIdx="1" bldStep="category"/>
                                            </p:graphicEl>
                                          </p:spTgt>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1">
                                            <p:graphicEl>
                                              <a:chart seriesIdx="-4" categoryIdx="2" bldStep="category"/>
                                            </p:graphicEl>
                                          </p:spTgt>
                                        </p:tgtEl>
                                        <p:attrNameLst>
                                          <p:attrName>style.visibility</p:attrName>
                                        </p:attrNameLst>
                                      </p:cBhvr>
                                      <p:to>
                                        <p:strVal val="visible"/>
                                      </p:to>
                                    </p:set>
                                    <p:animEffect transition="in" filter="wheel(1)">
                                      <p:cBhvr>
                                        <p:cTn id="18" dur="500"/>
                                        <p:tgtEl>
                                          <p:spTgt spid="11">
                                            <p:graphicEl>
                                              <a:chart seriesIdx="-4" categoryIdx="2" bldStep="category"/>
                                            </p:graphicEl>
                                          </p:spTgt>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11">
                                            <p:graphicEl>
                                              <a:chart seriesIdx="-4" categoryIdx="3" bldStep="category"/>
                                            </p:graphicEl>
                                          </p:spTgt>
                                        </p:tgtEl>
                                        <p:attrNameLst>
                                          <p:attrName>style.visibility</p:attrName>
                                        </p:attrNameLst>
                                      </p:cBhvr>
                                      <p:to>
                                        <p:strVal val="visible"/>
                                      </p:to>
                                    </p:set>
                                    <p:animEffect transition="in" filter="wheel(1)">
                                      <p:cBhvr>
                                        <p:cTn id="22" dur="500"/>
                                        <p:tgtEl>
                                          <p:spTgt spid="11">
                                            <p:graphicEl>
                                              <a:chart seriesIdx="-4" categoryIdx="3" bldStep="category"/>
                                            </p:graphicEl>
                                          </p:spTgt>
                                        </p:tgtEl>
                                      </p:cBhvr>
                                    </p:animEffect>
                                  </p:childTnLst>
                                </p:cTn>
                              </p:par>
                            </p:childTnLst>
                          </p:cTn>
                        </p:par>
                        <p:par>
                          <p:cTn id="23" fill="hold">
                            <p:stCondLst>
                              <p:cond delay="2000"/>
                            </p:stCondLst>
                            <p:childTnLst>
                              <p:par>
                                <p:cTn id="24" presetID="21" presetClass="entr" presetSubtype="1" fill="hold" grpId="0" nodeType="afterEffect">
                                  <p:stCondLst>
                                    <p:cond delay="0"/>
                                  </p:stCondLst>
                                  <p:childTnLst>
                                    <p:set>
                                      <p:cBhvr>
                                        <p:cTn id="25" dur="1" fill="hold">
                                          <p:stCondLst>
                                            <p:cond delay="0"/>
                                          </p:stCondLst>
                                        </p:cTn>
                                        <p:tgtEl>
                                          <p:spTgt spid="11">
                                            <p:graphicEl>
                                              <a:chart seriesIdx="-4" categoryIdx="4" bldStep="category"/>
                                            </p:graphicEl>
                                          </p:spTgt>
                                        </p:tgtEl>
                                        <p:attrNameLst>
                                          <p:attrName>style.visibility</p:attrName>
                                        </p:attrNameLst>
                                      </p:cBhvr>
                                      <p:to>
                                        <p:strVal val="visible"/>
                                      </p:to>
                                    </p:set>
                                    <p:animEffect transition="in" filter="wheel(1)">
                                      <p:cBhvr>
                                        <p:cTn id="26" dur="500"/>
                                        <p:tgtEl>
                                          <p:spTgt spid="11">
                                            <p:graphicEl>
                                              <a:chart seriesIdx="-4" categoryIdx="4" bldStep="category"/>
                                            </p:graphicEl>
                                          </p:spTgt>
                                        </p:tgtEl>
                                      </p:cBhvr>
                                    </p:animEffect>
                                  </p:childTnLst>
                                </p:cTn>
                              </p:par>
                            </p:childTnLst>
                          </p:cTn>
                        </p:par>
                        <p:par>
                          <p:cTn id="27" fill="hold">
                            <p:stCondLst>
                              <p:cond delay="2500"/>
                            </p:stCondLst>
                            <p:childTnLst>
                              <p:par>
                                <p:cTn id="28" presetID="21" presetClass="entr" presetSubtype="1" fill="hold" grpId="0" nodeType="afterEffect">
                                  <p:stCondLst>
                                    <p:cond delay="0"/>
                                  </p:stCondLst>
                                  <p:childTnLst>
                                    <p:set>
                                      <p:cBhvr>
                                        <p:cTn id="29" dur="1" fill="hold">
                                          <p:stCondLst>
                                            <p:cond delay="0"/>
                                          </p:stCondLst>
                                        </p:cTn>
                                        <p:tgtEl>
                                          <p:spTgt spid="11">
                                            <p:graphicEl>
                                              <a:chart seriesIdx="-4" categoryIdx="5" bldStep="category"/>
                                            </p:graphicEl>
                                          </p:spTgt>
                                        </p:tgtEl>
                                        <p:attrNameLst>
                                          <p:attrName>style.visibility</p:attrName>
                                        </p:attrNameLst>
                                      </p:cBhvr>
                                      <p:to>
                                        <p:strVal val="visible"/>
                                      </p:to>
                                    </p:set>
                                    <p:animEffect transition="in" filter="wheel(1)">
                                      <p:cBhvr>
                                        <p:cTn id="30" dur="500"/>
                                        <p:tgtEl>
                                          <p:spTgt spid="11">
                                            <p:graphicEl>
                                              <a:chart seriesIdx="-4" categoryIdx="5" bldStep="category"/>
                                            </p:graphicEl>
                                          </p:spTgt>
                                        </p:tgtEl>
                                      </p:cBhvr>
                                    </p:animEffect>
                                  </p:childTnLst>
                                </p:cTn>
                              </p:par>
                            </p:childTnLst>
                          </p:cTn>
                        </p:par>
                        <p:par>
                          <p:cTn id="31" fill="hold">
                            <p:stCondLst>
                              <p:cond delay="3000"/>
                            </p:stCondLst>
                            <p:childTnLst>
                              <p:par>
                                <p:cTn id="32" presetID="21" presetClass="entr" presetSubtype="1" fill="hold" grpId="0" nodeType="afterEffect">
                                  <p:stCondLst>
                                    <p:cond delay="0"/>
                                  </p:stCondLst>
                                  <p:childTnLst>
                                    <p:set>
                                      <p:cBhvr>
                                        <p:cTn id="33" dur="1" fill="hold">
                                          <p:stCondLst>
                                            <p:cond delay="0"/>
                                          </p:stCondLst>
                                        </p:cTn>
                                        <p:tgtEl>
                                          <p:spTgt spid="11">
                                            <p:graphicEl>
                                              <a:chart seriesIdx="-4" categoryIdx="6" bldStep="category"/>
                                            </p:graphicEl>
                                          </p:spTgt>
                                        </p:tgtEl>
                                        <p:attrNameLst>
                                          <p:attrName>style.visibility</p:attrName>
                                        </p:attrNameLst>
                                      </p:cBhvr>
                                      <p:to>
                                        <p:strVal val="visible"/>
                                      </p:to>
                                    </p:set>
                                    <p:animEffect transition="in" filter="wheel(1)">
                                      <p:cBhvr>
                                        <p:cTn id="34" dur="500"/>
                                        <p:tgtEl>
                                          <p:spTgt spid="11">
                                            <p:graphicEl>
                                              <a:chart seriesIdx="-4" categoryIdx="6" bldStep="category"/>
                                            </p:graphicEl>
                                          </p:spTgt>
                                        </p:tgtEl>
                                      </p:cBhvr>
                                    </p:animEffect>
                                  </p:childTnLst>
                                </p:cTn>
                              </p:par>
                            </p:childTnLst>
                          </p:cTn>
                        </p:par>
                        <p:par>
                          <p:cTn id="35" fill="hold">
                            <p:stCondLst>
                              <p:cond delay="3500"/>
                            </p:stCondLst>
                            <p:childTnLst>
                              <p:par>
                                <p:cTn id="36" presetID="21" presetClass="entr" presetSubtype="1" fill="hold" grpId="0" nodeType="afterEffect">
                                  <p:stCondLst>
                                    <p:cond delay="0"/>
                                  </p:stCondLst>
                                  <p:childTnLst>
                                    <p:set>
                                      <p:cBhvr>
                                        <p:cTn id="37" dur="1" fill="hold">
                                          <p:stCondLst>
                                            <p:cond delay="0"/>
                                          </p:stCondLst>
                                        </p:cTn>
                                        <p:tgtEl>
                                          <p:spTgt spid="11">
                                            <p:graphicEl>
                                              <a:chart seriesIdx="-4" categoryIdx="7" bldStep="category"/>
                                            </p:graphicEl>
                                          </p:spTgt>
                                        </p:tgtEl>
                                        <p:attrNameLst>
                                          <p:attrName>style.visibility</p:attrName>
                                        </p:attrNameLst>
                                      </p:cBhvr>
                                      <p:to>
                                        <p:strVal val="visible"/>
                                      </p:to>
                                    </p:set>
                                    <p:animEffect transition="in" filter="wheel(1)">
                                      <p:cBhvr>
                                        <p:cTn id="38" dur="500"/>
                                        <p:tgtEl>
                                          <p:spTgt spid="11">
                                            <p:graphicEl>
                                              <a:chart seriesIdx="-4" categoryIdx="7" bldStep="category"/>
                                            </p:graphicEl>
                                          </p:spTgt>
                                        </p:tgtEl>
                                      </p:cBhvr>
                                    </p:animEffect>
                                  </p:childTnLst>
                                </p:cTn>
                              </p:par>
                            </p:childTnLst>
                          </p:cTn>
                        </p:par>
                        <p:par>
                          <p:cTn id="39" fill="hold">
                            <p:stCondLst>
                              <p:cond delay="4000"/>
                            </p:stCondLst>
                            <p:childTnLst>
                              <p:par>
                                <p:cTn id="40" presetID="21" presetClass="entr" presetSubtype="1" fill="hold" grpId="0" nodeType="afterEffect">
                                  <p:stCondLst>
                                    <p:cond delay="0"/>
                                  </p:stCondLst>
                                  <p:childTnLst>
                                    <p:set>
                                      <p:cBhvr>
                                        <p:cTn id="41" dur="1" fill="hold">
                                          <p:stCondLst>
                                            <p:cond delay="0"/>
                                          </p:stCondLst>
                                        </p:cTn>
                                        <p:tgtEl>
                                          <p:spTgt spid="11">
                                            <p:graphicEl>
                                              <a:chart seriesIdx="-4" categoryIdx="8" bldStep="category"/>
                                            </p:graphicEl>
                                          </p:spTgt>
                                        </p:tgtEl>
                                        <p:attrNameLst>
                                          <p:attrName>style.visibility</p:attrName>
                                        </p:attrNameLst>
                                      </p:cBhvr>
                                      <p:to>
                                        <p:strVal val="visible"/>
                                      </p:to>
                                    </p:set>
                                    <p:animEffect transition="in" filter="wheel(1)">
                                      <p:cBhvr>
                                        <p:cTn id="42" dur="500"/>
                                        <p:tgtEl>
                                          <p:spTgt spid="11">
                                            <p:graphicEl>
                                              <a:chart seriesIdx="-4" categoryIdx="8" bldStep="category"/>
                                            </p:graphicEl>
                                          </p:spTgt>
                                        </p:tgtEl>
                                      </p:cBhvr>
                                    </p:animEffect>
                                  </p:childTnLst>
                                </p:cTn>
                              </p:par>
                            </p:childTnLst>
                          </p:cTn>
                        </p:par>
                        <p:par>
                          <p:cTn id="43" fill="hold">
                            <p:stCondLst>
                              <p:cond delay="4500"/>
                            </p:stCondLst>
                            <p:childTnLst>
                              <p:par>
                                <p:cTn id="44" presetID="21" presetClass="entr" presetSubtype="1" fill="hold" grpId="0" nodeType="afterEffect">
                                  <p:stCondLst>
                                    <p:cond delay="0"/>
                                  </p:stCondLst>
                                  <p:childTnLst>
                                    <p:set>
                                      <p:cBhvr>
                                        <p:cTn id="45" dur="1" fill="hold">
                                          <p:stCondLst>
                                            <p:cond delay="0"/>
                                          </p:stCondLst>
                                        </p:cTn>
                                        <p:tgtEl>
                                          <p:spTgt spid="11">
                                            <p:graphicEl>
                                              <a:chart seriesIdx="-4" categoryIdx="9" bldStep="category"/>
                                            </p:graphicEl>
                                          </p:spTgt>
                                        </p:tgtEl>
                                        <p:attrNameLst>
                                          <p:attrName>style.visibility</p:attrName>
                                        </p:attrNameLst>
                                      </p:cBhvr>
                                      <p:to>
                                        <p:strVal val="visible"/>
                                      </p:to>
                                    </p:set>
                                    <p:animEffect transition="in" filter="wheel(1)">
                                      <p:cBhvr>
                                        <p:cTn id="46" dur="500"/>
                                        <p:tgtEl>
                                          <p:spTgt spid="11">
                                            <p:graphicEl>
                                              <a:chart seriesIdx="-4" categoryIdx="9" bldStep="category"/>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heel(1)">
                                      <p:cBhvr>
                                        <p:cTn id="51" dur="500"/>
                                        <p:tgtEl>
                                          <p:spTgt spid="12">
                                            <p:graphicEl>
                                              <a:chart seriesIdx="-3" categoryIdx="-3" bldStep="gridLegend"/>
                                            </p:graphicEl>
                                          </p:spTgt>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12">
                                            <p:graphicEl>
                                              <a:chart seriesIdx="-4" categoryIdx="0" bldStep="category"/>
                                            </p:graphicEl>
                                          </p:spTgt>
                                        </p:tgtEl>
                                        <p:attrNameLst>
                                          <p:attrName>style.visibility</p:attrName>
                                        </p:attrNameLst>
                                      </p:cBhvr>
                                      <p:to>
                                        <p:strVal val="visible"/>
                                      </p:to>
                                    </p:set>
                                    <p:animEffect transition="in" filter="wheel(1)">
                                      <p:cBhvr>
                                        <p:cTn id="54" dur="500"/>
                                        <p:tgtEl>
                                          <p:spTgt spid="12">
                                            <p:graphicEl>
                                              <a:chart seriesIdx="-4" categoryIdx="0" bldStep="category"/>
                                            </p:graphicEl>
                                          </p:spTgt>
                                        </p:tgtEl>
                                      </p:cBhvr>
                                    </p:animEffect>
                                  </p:childTnLst>
                                </p:cTn>
                              </p:par>
                            </p:childTnLst>
                          </p:cTn>
                        </p:par>
                        <p:par>
                          <p:cTn id="55" fill="hold">
                            <p:stCondLst>
                              <p:cond delay="500"/>
                            </p:stCondLst>
                            <p:childTnLst>
                              <p:par>
                                <p:cTn id="56" presetID="21" presetClass="entr" presetSubtype="1" fill="hold" grpId="0" nodeType="afterEffect">
                                  <p:stCondLst>
                                    <p:cond delay="0"/>
                                  </p:stCondLst>
                                  <p:childTnLst>
                                    <p:set>
                                      <p:cBhvr>
                                        <p:cTn id="57" dur="1" fill="hold">
                                          <p:stCondLst>
                                            <p:cond delay="0"/>
                                          </p:stCondLst>
                                        </p:cTn>
                                        <p:tgtEl>
                                          <p:spTgt spid="12">
                                            <p:graphicEl>
                                              <a:chart seriesIdx="-4" categoryIdx="1" bldStep="category"/>
                                            </p:graphicEl>
                                          </p:spTgt>
                                        </p:tgtEl>
                                        <p:attrNameLst>
                                          <p:attrName>style.visibility</p:attrName>
                                        </p:attrNameLst>
                                      </p:cBhvr>
                                      <p:to>
                                        <p:strVal val="visible"/>
                                      </p:to>
                                    </p:set>
                                    <p:animEffect transition="in" filter="wheel(1)">
                                      <p:cBhvr>
                                        <p:cTn id="58" dur="500"/>
                                        <p:tgtEl>
                                          <p:spTgt spid="12">
                                            <p:graphicEl>
                                              <a:chart seriesIdx="-4" categoryIdx="1" bldStep="category"/>
                                            </p:graphicEl>
                                          </p:spTgt>
                                        </p:tgtEl>
                                      </p:cBhvr>
                                    </p:animEffect>
                                  </p:childTnLst>
                                </p:cTn>
                              </p:par>
                            </p:childTnLst>
                          </p:cTn>
                        </p:par>
                        <p:par>
                          <p:cTn id="59" fill="hold">
                            <p:stCondLst>
                              <p:cond delay="1000"/>
                            </p:stCondLst>
                            <p:childTnLst>
                              <p:par>
                                <p:cTn id="60" presetID="21" presetClass="entr" presetSubtype="1" fill="hold" grpId="0" nodeType="afterEffect">
                                  <p:stCondLst>
                                    <p:cond delay="0"/>
                                  </p:stCondLst>
                                  <p:childTnLst>
                                    <p:set>
                                      <p:cBhvr>
                                        <p:cTn id="61" dur="1" fill="hold">
                                          <p:stCondLst>
                                            <p:cond delay="0"/>
                                          </p:stCondLst>
                                        </p:cTn>
                                        <p:tgtEl>
                                          <p:spTgt spid="12">
                                            <p:graphicEl>
                                              <a:chart seriesIdx="-4" categoryIdx="2" bldStep="category"/>
                                            </p:graphicEl>
                                          </p:spTgt>
                                        </p:tgtEl>
                                        <p:attrNameLst>
                                          <p:attrName>style.visibility</p:attrName>
                                        </p:attrNameLst>
                                      </p:cBhvr>
                                      <p:to>
                                        <p:strVal val="visible"/>
                                      </p:to>
                                    </p:set>
                                    <p:animEffect transition="in" filter="wheel(1)">
                                      <p:cBhvr>
                                        <p:cTn id="62" dur="500"/>
                                        <p:tgtEl>
                                          <p:spTgt spid="12">
                                            <p:graphicEl>
                                              <a:chart seriesIdx="-4" categoryIdx="2" bldStep="category"/>
                                            </p:graphicEl>
                                          </p:spTgt>
                                        </p:tgtEl>
                                      </p:cBhvr>
                                    </p:animEffect>
                                  </p:childTnLst>
                                </p:cTn>
                              </p:par>
                            </p:childTnLst>
                          </p:cTn>
                        </p:par>
                        <p:par>
                          <p:cTn id="63" fill="hold">
                            <p:stCondLst>
                              <p:cond delay="1500"/>
                            </p:stCondLst>
                            <p:childTnLst>
                              <p:par>
                                <p:cTn id="64" presetID="21" presetClass="entr" presetSubtype="1" fill="hold" grpId="0" nodeType="afterEffect">
                                  <p:stCondLst>
                                    <p:cond delay="0"/>
                                  </p:stCondLst>
                                  <p:childTnLst>
                                    <p:set>
                                      <p:cBhvr>
                                        <p:cTn id="65" dur="1" fill="hold">
                                          <p:stCondLst>
                                            <p:cond delay="0"/>
                                          </p:stCondLst>
                                        </p:cTn>
                                        <p:tgtEl>
                                          <p:spTgt spid="12">
                                            <p:graphicEl>
                                              <a:chart seriesIdx="-4" categoryIdx="3" bldStep="category"/>
                                            </p:graphicEl>
                                          </p:spTgt>
                                        </p:tgtEl>
                                        <p:attrNameLst>
                                          <p:attrName>style.visibility</p:attrName>
                                        </p:attrNameLst>
                                      </p:cBhvr>
                                      <p:to>
                                        <p:strVal val="visible"/>
                                      </p:to>
                                    </p:set>
                                    <p:animEffect transition="in" filter="wheel(1)">
                                      <p:cBhvr>
                                        <p:cTn id="66" dur="500"/>
                                        <p:tgtEl>
                                          <p:spTgt spid="12">
                                            <p:graphicEl>
                                              <a:chart seriesIdx="-4" categoryIdx="3" bldStep="category"/>
                                            </p:graphicEl>
                                          </p:spTgt>
                                        </p:tgtEl>
                                      </p:cBhvr>
                                    </p:animEffect>
                                  </p:childTnLst>
                                </p:cTn>
                              </p:par>
                            </p:childTnLst>
                          </p:cTn>
                        </p:par>
                        <p:par>
                          <p:cTn id="67" fill="hold">
                            <p:stCondLst>
                              <p:cond delay="2000"/>
                            </p:stCondLst>
                            <p:childTnLst>
                              <p:par>
                                <p:cTn id="68" presetID="21" presetClass="entr" presetSubtype="1" fill="hold" grpId="0" nodeType="afterEffect">
                                  <p:stCondLst>
                                    <p:cond delay="0"/>
                                  </p:stCondLst>
                                  <p:childTnLst>
                                    <p:set>
                                      <p:cBhvr>
                                        <p:cTn id="69" dur="1" fill="hold">
                                          <p:stCondLst>
                                            <p:cond delay="0"/>
                                          </p:stCondLst>
                                        </p:cTn>
                                        <p:tgtEl>
                                          <p:spTgt spid="12">
                                            <p:graphicEl>
                                              <a:chart seriesIdx="-4" categoryIdx="4" bldStep="category"/>
                                            </p:graphicEl>
                                          </p:spTgt>
                                        </p:tgtEl>
                                        <p:attrNameLst>
                                          <p:attrName>style.visibility</p:attrName>
                                        </p:attrNameLst>
                                      </p:cBhvr>
                                      <p:to>
                                        <p:strVal val="visible"/>
                                      </p:to>
                                    </p:set>
                                    <p:animEffect transition="in" filter="wheel(1)">
                                      <p:cBhvr>
                                        <p:cTn id="70" dur="500"/>
                                        <p:tgtEl>
                                          <p:spTgt spid="12">
                                            <p:graphicEl>
                                              <a:chart seriesIdx="-4" categoryIdx="4" bldStep="category"/>
                                            </p:graphicEl>
                                          </p:spTgt>
                                        </p:tgtEl>
                                      </p:cBhvr>
                                    </p:animEffect>
                                  </p:childTnLst>
                                </p:cTn>
                              </p:par>
                            </p:childTnLst>
                          </p:cTn>
                        </p:par>
                        <p:par>
                          <p:cTn id="71" fill="hold">
                            <p:stCondLst>
                              <p:cond delay="2500"/>
                            </p:stCondLst>
                            <p:childTnLst>
                              <p:par>
                                <p:cTn id="72" presetID="21" presetClass="entr" presetSubtype="1" fill="hold" grpId="0" nodeType="afterEffect">
                                  <p:stCondLst>
                                    <p:cond delay="0"/>
                                  </p:stCondLst>
                                  <p:childTnLst>
                                    <p:set>
                                      <p:cBhvr>
                                        <p:cTn id="73" dur="1" fill="hold">
                                          <p:stCondLst>
                                            <p:cond delay="0"/>
                                          </p:stCondLst>
                                        </p:cTn>
                                        <p:tgtEl>
                                          <p:spTgt spid="12">
                                            <p:graphicEl>
                                              <a:chart seriesIdx="-4" categoryIdx="5" bldStep="category"/>
                                            </p:graphicEl>
                                          </p:spTgt>
                                        </p:tgtEl>
                                        <p:attrNameLst>
                                          <p:attrName>style.visibility</p:attrName>
                                        </p:attrNameLst>
                                      </p:cBhvr>
                                      <p:to>
                                        <p:strVal val="visible"/>
                                      </p:to>
                                    </p:set>
                                    <p:animEffect transition="in" filter="wheel(1)">
                                      <p:cBhvr>
                                        <p:cTn id="74" dur="500"/>
                                        <p:tgtEl>
                                          <p:spTgt spid="12">
                                            <p:graphicEl>
                                              <a:chart seriesIdx="-4" categoryIdx="5" bldStep="category"/>
                                            </p:graphicEl>
                                          </p:spTgt>
                                        </p:tgtEl>
                                      </p:cBhvr>
                                    </p:animEffect>
                                  </p:childTnLst>
                                </p:cTn>
                              </p:par>
                            </p:childTnLst>
                          </p:cTn>
                        </p:par>
                        <p:par>
                          <p:cTn id="75" fill="hold">
                            <p:stCondLst>
                              <p:cond delay="3000"/>
                            </p:stCondLst>
                            <p:childTnLst>
                              <p:par>
                                <p:cTn id="76" presetID="21" presetClass="entr" presetSubtype="1" fill="hold" grpId="0" nodeType="afterEffect">
                                  <p:stCondLst>
                                    <p:cond delay="0"/>
                                  </p:stCondLst>
                                  <p:childTnLst>
                                    <p:set>
                                      <p:cBhvr>
                                        <p:cTn id="77" dur="1" fill="hold">
                                          <p:stCondLst>
                                            <p:cond delay="0"/>
                                          </p:stCondLst>
                                        </p:cTn>
                                        <p:tgtEl>
                                          <p:spTgt spid="12">
                                            <p:graphicEl>
                                              <a:chart seriesIdx="-4" categoryIdx="6" bldStep="category"/>
                                            </p:graphicEl>
                                          </p:spTgt>
                                        </p:tgtEl>
                                        <p:attrNameLst>
                                          <p:attrName>style.visibility</p:attrName>
                                        </p:attrNameLst>
                                      </p:cBhvr>
                                      <p:to>
                                        <p:strVal val="visible"/>
                                      </p:to>
                                    </p:set>
                                    <p:animEffect transition="in" filter="wheel(1)">
                                      <p:cBhvr>
                                        <p:cTn id="78" dur="500"/>
                                        <p:tgtEl>
                                          <p:spTgt spid="12">
                                            <p:graphicEl>
                                              <a:chart seriesIdx="-4" categoryIdx="6" bldStep="category"/>
                                            </p:graphicEl>
                                          </p:spTgt>
                                        </p:tgtEl>
                                      </p:cBhvr>
                                    </p:animEffect>
                                  </p:childTnLst>
                                </p:cTn>
                              </p:par>
                            </p:childTnLst>
                          </p:cTn>
                        </p:par>
                        <p:par>
                          <p:cTn id="79" fill="hold">
                            <p:stCondLst>
                              <p:cond delay="3500"/>
                            </p:stCondLst>
                            <p:childTnLst>
                              <p:par>
                                <p:cTn id="80" presetID="21" presetClass="entr" presetSubtype="1" fill="hold" grpId="0" nodeType="afterEffect">
                                  <p:stCondLst>
                                    <p:cond delay="0"/>
                                  </p:stCondLst>
                                  <p:childTnLst>
                                    <p:set>
                                      <p:cBhvr>
                                        <p:cTn id="81" dur="1" fill="hold">
                                          <p:stCondLst>
                                            <p:cond delay="0"/>
                                          </p:stCondLst>
                                        </p:cTn>
                                        <p:tgtEl>
                                          <p:spTgt spid="12">
                                            <p:graphicEl>
                                              <a:chart seriesIdx="-4" categoryIdx="7" bldStep="category"/>
                                            </p:graphicEl>
                                          </p:spTgt>
                                        </p:tgtEl>
                                        <p:attrNameLst>
                                          <p:attrName>style.visibility</p:attrName>
                                        </p:attrNameLst>
                                      </p:cBhvr>
                                      <p:to>
                                        <p:strVal val="visible"/>
                                      </p:to>
                                    </p:set>
                                    <p:animEffect transition="in" filter="wheel(1)">
                                      <p:cBhvr>
                                        <p:cTn id="82" dur="500"/>
                                        <p:tgtEl>
                                          <p:spTgt spid="12">
                                            <p:graphicEl>
                                              <a:chart seriesIdx="-4" categoryIdx="7" bldStep="category"/>
                                            </p:graphicEl>
                                          </p:spTgt>
                                        </p:tgtEl>
                                      </p:cBhvr>
                                    </p:animEffect>
                                  </p:childTnLst>
                                </p:cTn>
                              </p:par>
                            </p:childTnLst>
                          </p:cTn>
                        </p:par>
                        <p:par>
                          <p:cTn id="83" fill="hold">
                            <p:stCondLst>
                              <p:cond delay="4000"/>
                            </p:stCondLst>
                            <p:childTnLst>
                              <p:par>
                                <p:cTn id="84" presetID="21" presetClass="entr" presetSubtype="1" fill="hold" grpId="0" nodeType="afterEffect">
                                  <p:stCondLst>
                                    <p:cond delay="0"/>
                                  </p:stCondLst>
                                  <p:childTnLst>
                                    <p:set>
                                      <p:cBhvr>
                                        <p:cTn id="85" dur="1" fill="hold">
                                          <p:stCondLst>
                                            <p:cond delay="0"/>
                                          </p:stCondLst>
                                        </p:cTn>
                                        <p:tgtEl>
                                          <p:spTgt spid="12">
                                            <p:graphicEl>
                                              <a:chart seriesIdx="-4" categoryIdx="8" bldStep="category"/>
                                            </p:graphicEl>
                                          </p:spTgt>
                                        </p:tgtEl>
                                        <p:attrNameLst>
                                          <p:attrName>style.visibility</p:attrName>
                                        </p:attrNameLst>
                                      </p:cBhvr>
                                      <p:to>
                                        <p:strVal val="visible"/>
                                      </p:to>
                                    </p:set>
                                    <p:animEffect transition="in" filter="wheel(1)">
                                      <p:cBhvr>
                                        <p:cTn id="86" dur="500"/>
                                        <p:tgtEl>
                                          <p:spTgt spid="12">
                                            <p:graphicEl>
                                              <a:chart seriesIdx="-4" categoryIdx="8" bldStep="category"/>
                                            </p:graphicEl>
                                          </p:spTgt>
                                        </p:tgtEl>
                                      </p:cBhvr>
                                    </p:animEffect>
                                  </p:childTnLst>
                                </p:cTn>
                              </p:par>
                            </p:childTnLst>
                          </p:cTn>
                        </p:par>
                        <p:par>
                          <p:cTn id="87" fill="hold">
                            <p:stCondLst>
                              <p:cond delay="4500"/>
                            </p:stCondLst>
                            <p:childTnLst>
                              <p:par>
                                <p:cTn id="88" presetID="21" presetClass="entr" presetSubtype="1" fill="hold" grpId="0" nodeType="afterEffect">
                                  <p:stCondLst>
                                    <p:cond delay="0"/>
                                  </p:stCondLst>
                                  <p:childTnLst>
                                    <p:set>
                                      <p:cBhvr>
                                        <p:cTn id="89" dur="1" fill="hold">
                                          <p:stCondLst>
                                            <p:cond delay="0"/>
                                          </p:stCondLst>
                                        </p:cTn>
                                        <p:tgtEl>
                                          <p:spTgt spid="12">
                                            <p:graphicEl>
                                              <a:chart seriesIdx="-4" categoryIdx="9" bldStep="category"/>
                                            </p:graphicEl>
                                          </p:spTgt>
                                        </p:tgtEl>
                                        <p:attrNameLst>
                                          <p:attrName>style.visibility</p:attrName>
                                        </p:attrNameLst>
                                      </p:cBhvr>
                                      <p:to>
                                        <p:strVal val="visible"/>
                                      </p:to>
                                    </p:set>
                                    <p:animEffect transition="in" filter="wheel(1)">
                                      <p:cBhvr>
                                        <p:cTn id="90" dur="500"/>
                                        <p:tgtEl>
                                          <p:spTgt spid="12">
                                            <p:graphicEl>
                                              <a:chart seriesIdx="-4" categoryIdx="9"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Graphic spid="11" grpId="0" uiExpand="1">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BFFA9-EE8A-477F-046F-76B35A01E686}"/>
            </a:ext>
          </a:extLst>
        </p:cNvPr>
        <p:cNvGrpSpPr/>
        <p:nvPr/>
      </p:nvGrpSpPr>
      <p:grpSpPr>
        <a:xfrm>
          <a:off x="0" y="0"/>
          <a:ext cx="0" cy="0"/>
          <a:chOff x="0" y="0"/>
          <a:chExt cx="0" cy="0"/>
        </a:xfrm>
      </p:grpSpPr>
      <p:sp>
        <p:nvSpPr>
          <p:cNvPr id="75" name="正方形/長方形 74">
            <a:extLst>
              <a:ext uri="{FF2B5EF4-FFF2-40B4-BE49-F238E27FC236}">
                <a16:creationId xmlns:a16="http://schemas.microsoft.com/office/drawing/2014/main" id="{3590E224-ACC0-30B4-38F8-A32B141373FD}"/>
              </a:ext>
            </a:extLst>
          </p:cNvPr>
          <p:cNvSpPr/>
          <p:nvPr/>
        </p:nvSpPr>
        <p:spPr>
          <a:xfrm>
            <a:off x="7115557" y="4946514"/>
            <a:ext cx="4667638" cy="132680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コンテンツ プレースホルダー 12">
            <a:extLst>
              <a:ext uri="{FF2B5EF4-FFF2-40B4-BE49-F238E27FC236}">
                <a16:creationId xmlns:a16="http://schemas.microsoft.com/office/drawing/2014/main" id="{FE367127-6870-AD70-3B80-E0F0A1FD4C73}"/>
              </a:ext>
            </a:extLst>
          </p:cNvPr>
          <p:cNvSpPr txBox="1">
            <a:spLocks/>
          </p:cNvSpPr>
          <p:nvPr/>
        </p:nvSpPr>
        <p:spPr>
          <a:xfrm>
            <a:off x="7108060" y="4898282"/>
            <a:ext cx="4822606" cy="7219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3500"/>
              </a:lnSpc>
              <a:spcBef>
                <a:spcPts val="1500"/>
              </a:spcBef>
              <a:buNone/>
            </a:pPr>
            <a:r>
              <a:rPr lang="ja-JP" altLang="en-US" sz="2400" b="1" dirty="0">
                <a:latin typeface="游ゴシック" panose="020B0400000000000000" pitchFamily="50" charset="-128"/>
                <a:ea typeface="游ゴシック" panose="020B0400000000000000" pitchFamily="50" charset="-128"/>
              </a:rPr>
              <a:t>各地区選考委員会は、</a:t>
            </a:r>
            <a:br>
              <a:rPr lang="en-US" altLang="ja-JP" sz="2400" b="1" dirty="0">
                <a:latin typeface="游ゴシック" panose="020B0400000000000000" pitchFamily="50" charset="-128"/>
                <a:ea typeface="游ゴシック" panose="020B0400000000000000" pitchFamily="50" charset="-128"/>
              </a:rPr>
            </a:br>
            <a:r>
              <a:rPr lang="ja-JP" altLang="en-US" sz="2400" b="1" dirty="0">
                <a:latin typeface="游ゴシック" panose="020B0400000000000000" pitchFamily="50" charset="-128"/>
                <a:ea typeface="游ゴシック" panose="020B0400000000000000" pitchFamily="50" charset="-128"/>
              </a:rPr>
              <a:t>地域の偏りを避けるよう努力</a:t>
            </a:r>
            <a:br>
              <a:rPr lang="en-US" altLang="ja-JP" sz="2400" b="1" dirty="0">
                <a:latin typeface="游ゴシック" panose="020B0400000000000000" pitchFamily="50" charset="-128"/>
                <a:ea typeface="游ゴシック" panose="020B0400000000000000" pitchFamily="50" charset="-128"/>
              </a:rPr>
            </a:br>
            <a:endParaRPr lang="ja-JP" altLang="en-US" sz="2400" b="1" dirty="0">
              <a:latin typeface="游ゴシック" panose="020B0400000000000000" pitchFamily="50" charset="-128"/>
              <a:ea typeface="游ゴシック" panose="020B0400000000000000" pitchFamily="50" charset="-128"/>
            </a:endParaRPr>
          </a:p>
        </p:txBody>
      </p:sp>
      <p:sp>
        <p:nvSpPr>
          <p:cNvPr id="74" name="正方形/長方形 73">
            <a:extLst>
              <a:ext uri="{FF2B5EF4-FFF2-40B4-BE49-F238E27FC236}">
                <a16:creationId xmlns:a16="http://schemas.microsoft.com/office/drawing/2014/main" id="{78B91D63-DB42-1417-BD67-3DD8FB17E128}"/>
              </a:ext>
            </a:extLst>
          </p:cNvPr>
          <p:cNvSpPr/>
          <p:nvPr/>
        </p:nvSpPr>
        <p:spPr>
          <a:xfrm>
            <a:off x="7115557" y="3650953"/>
            <a:ext cx="4667638" cy="1002183"/>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BFD59E60-B086-3E4B-8EE7-D37E75250C23}"/>
              </a:ext>
            </a:extLst>
          </p:cNvPr>
          <p:cNvSpPr/>
          <p:nvPr/>
        </p:nvSpPr>
        <p:spPr>
          <a:xfrm>
            <a:off x="7124600" y="2390813"/>
            <a:ext cx="4667638" cy="1002183"/>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374090FA-FE3D-0B41-507A-1A2858214302}"/>
              </a:ext>
            </a:extLst>
          </p:cNvPr>
          <p:cNvSpPr/>
          <p:nvPr/>
        </p:nvSpPr>
        <p:spPr>
          <a:xfrm>
            <a:off x="7124600" y="1448780"/>
            <a:ext cx="4651098" cy="67207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FA6888E5-059D-360F-A8E9-40ED9CA5E296}"/>
              </a:ext>
            </a:extLst>
          </p:cNvPr>
          <p:cNvSpPr txBox="1">
            <a:spLocks/>
          </p:cNvSpPr>
          <p:nvPr/>
        </p:nvSpPr>
        <p:spPr>
          <a:xfrm>
            <a:off x="457200" y="431400"/>
            <a:ext cx="864000" cy="864000"/>
          </a:xfrm>
          <a:prstGeom prst="roundRect">
            <a:avLst/>
          </a:prstGeom>
          <a:solidFill>
            <a:srgbClr val="145DA0"/>
          </a:solidFill>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游ゴシック" panose="020B0400000000000000" pitchFamily="50" charset="-128"/>
              </a:rPr>
              <a:t>Q</a:t>
            </a:r>
            <a:endParaRPr lang="ja-JP" altLang="en-US" sz="6000" b="1" dirty="0">
              <a:solidFill>
                <a:schemeClr val="bg1"/>
              </a:solidFill>
              <a:latin typeface="游ゴシック" panose="020B0400000000000000" pitchFamily="50" charset="-128"/>
            </a:endParaRPr>
          </a:p>
        </p:txBody>
      </p:sp>
      <p:sp>
        <p:nvSpPr>
          <p:cNvPr id="6" name="タイトル 11">
            <a:extLst>
              <a:ext uri="{FF2B5EF4-FFF2-40B4-BE49-F238E27FC236}">
                <a16:creationId xmlns:a16="http://schemas.microsoft.com/office/drawing/2014/main" id="{01F5477D-2886-279B-DB9A-4DDDF25CF25D}"/>
              </a:ext>
            </a:extLst>
          </p:cNvPr>
          <p:cNvSpPr txBox="1">
            <a:spLocks/>
          </p:cNvSpPr>
          <p:nvPr/>
        </p:nvSpPr>
        <p:spPr>
          <a:xfrm>
            <a:off x="1295400" y="527363"/>
            <a:ext cx="10668000" cy="672075"/>
          </a:xfrm>
          <a:prstGeom prst="rect">
            <a:avLst/>
          </a:prstGeom>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ja-JP" altLang="en-US" sz="4500" b="1" dirty="0">
                <a:solidFill>
                  <a:sysClr val="windowText" lastClr="000000"/>
                </a:solidFill>
                <a:latin typeface="游ゴシック" panose="020B0400000000000000" pitchFamily="50" charset="-128"/>
                <a:ea typeface="游ゴシック" panose="020B0400000000000000" pitchFamily="50" charset="-128"/>
              </a:rPr>
              <a:t>中国人奨学生の割合は増えていますか？</a:t>
            </a:r>
            <a:endParaRPr lang="ja-JP" altLang="en-US" sz="4500" dirty="0">
              <a:latin typeface="游ゴシック" panose="020B0400000000000000" pitchFamily="50" charset="-128"/>
              <a:ea typeface="游ゴシック" panose="020B0400000000000000" pitchFamily="50" charset="-128"/>
            </a:endParaRPr>
          </a:p>
        </p:txBody>
      </p:sp>
      <p:sp>
        <p:nvSpPr>
          <p:cNvPr id="8" name="コンテンツ プレースホルダー 12">
            <a:extLst>
              <a:ext uri="{FF2B5EF4-FFF2-40B4-BE49-F238E27FC236}">
                <a16:creationId xmlns:a16="http://schemas.microsoft.com/office/drawing/2014/main" id="{E7BFA707-3647-7166-0D0D-1AE39527D6E7}"/>
              </a:ext>
            </a:extLst>
          </p:cNvPr>
          <p:cNvSpPr txBox="1">
            <a:spLocks/>
          </p:cNvSpPr>
          <p:nvPr/>
        </p:nvSpPr>
        <p:spPr>
          <a:xfrm>
            <a:off x="7124600" y="1376772"/>
            <a:ext cx="4660619" cy="7219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5000"/>
              </a:lnSpc>
              <a:spcBef>
                <a:spcPts val="1500"/>
              </a:spcBef>
              <a:buNone/>
            </a:pPr>
            <a:r>
              <a:rPr lang="ja-JP" altLang="en-US" sz="2500" b="1" dirty="0">
                <a:latin typeface="游ゴシック" panose="020B0400000000000000" pitchFamily="50" charset="-128"/>
                <a:ea typeface="游ゴシック" panose="020B0400000000000000" pitchFamily="50" charset="-128"/>
              </a:rPr>
              <a:t>この</a:t>
            </a:r>
            <a:r>
              <a:rPr lang="en-US" altLang="ja-JP" sz="2500" b="1" dirty="0">
                <a:latin typeface="游ゴシック" panose="020B0400000000000000" pitchFamily="50" charset="-128"/>
                <a:ea typeface="游ゴシック" panose="020B0400000000000000" pitchFamily="50" charset="-128"/>
              </a:rPr>
              <a:t>10</a:t>
            </a:r>
            <a:r>
              <a:rPr lang="ja-JP" altLang="en-US" sz="2500" b="1" dirty="0">
                <a:latin typeface="游ゴシック" panose="020B0400000000000000" pitchFamily="50" charset="-128"/>
                <a:ea typeface="游ゴシック" panose="020B0400000000000000" pitchFamily="50" charset="-128"/>
              </a:rPr>
              <a:t>年間は大きな増減なし</a:t>
            </a:r>
            <a:endParaRPr lang="en-US" altLang="ja-JP" sz="2500" b="1" dirty="0">
              <a:latin typeface="游ゴシック" panose="020B0400000000000000" pitchFamily="50" charset="-128"/>
              <a:ea typeface="游ゴシック" panose="020B0400000000000000" pitchFamily="50" charset="-128"/>
            </a:endParaRPr>
          </a:p>
        </p:txBody>
      </p:sp>
      <p:pic>
        <p:nvPicPr>
          <p:cNvPr id="9" name="グラフィックス 8" descr="チェックマークを付けたチェック ボックス 単色塗りつぶし">
            <a:extLst>
              <a:ext uri="{FF2B5EF4-FFF2-40B4-BE49-F238E27FC236}">
                <a16:creationId xmlns:a16="http://schemas.microsoft.com/office/drawing/2014/main" id="{A7DB75DB-F671-C726-6738-0C00AEF8C6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0036" y="1407650"/>
            <a:ext cx="721973" cy="721973"/>
          </a:xfrm>
          <a:prstGeom prst="rect">
            <a:avLst/>
          </a:prstGeom>
        </p:spPr>
      </p:pic>
      <p:sp>
        <p:nvSpPr>
          <p:cNvPr id="48" name="コンテンツ プレースホルダー 12">
            <a:extLst>
              <a:ext uri="{FF2B5EF4-FFF2-40B4-BE49-F238E27FC236}">
                <a16:creationId xmlns:a16="http://schemas.microsoft.com/office/drawing/2014/main" id="{E3D7A0A7-0FFC-7834-65D4-3D6B825FAE92}"/>
              </a:ext>
            </a:extLst>
          </p:cNvPr>
          <p:cNvSpPr txBox="1">
            <a:spLocks/>
          </p:cNvSpPr>
          <p:nvPr/>
        </p:nvSpPr>
        <p:spPr>
          <a:xfrm>
            <a:off x="7124600" y="2304752"/>
            <a:ext cx="4806067" cy="7219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4000"/>
              </a:lnSpc>
              <a:spcBef>
                <a:spcPts val="1500"/>
              </a:spcBef>
              <a:buNone/>
            </a:pPr>
            <a:r>
              <a:rPr lang="ja-JP" altLang="en-US" sz="2400" b="1" dirty="0">
                <a:latin typeface="游ゴシック" panose="020B0400000000000000" pitchFamily="50" charset="-128"/>
                <a:ea typeface="游ゴシック" panose="020B0400000000000000" pitchFamily="50" charset="-128"/>
              </a:rPr>
              <a:t>日本の高等教育機関で学ぶ外国人留学生の</a:t>
            </a:r>
            <a:r>
              <a:rPr lang="en-US" altLang="ja-JP" sz="4000" b="1" spc="-113" dirty="0">
                <a:ln>
                  <a:solidFill>
                    <a:prstClr val="black"/>
                  </a:solidFill>
                </a:ln>
                <a:solidFill>
                  <a:schemeClr val="accent6"/>
                </a:solidFill>
                <a:latin typeface="游ゴシック" panose="020B0400000000000000" pitchFamily="50" charset="-128"/>
                <a:ea typeface="游ゴシック" panose="020B0400000000000000" pitchFamily="50" charset="-128"/>
              </a:rPr>
              <a:t>41.2</a:t>
            </a:r>
            <a:r>
              <a:rPr lang="ja-JP" altLang="en-US" sz="2400" b="1" dirty="0">
                <a:latin typeface="游ゴシック" panose="020B0400000000000000" pitchFamily="50" charset="-128"/>
                <a:ea typeface="游ゴシック" panose="020B0400000000000000" pitchFamily="50" charset="-128"/>
              </a:rPr>
              <a:t>％が中国人</a:t>
            </a:r>
          </a:p>
        </p:txBody>
      </p:sp>
      <p:pic>
        <p:nvPicPr>
          <p:cNvPr id="49" name="グラフィックス 48" descr="チェックマークを付けたチェック ボックス 単色塗りつぶし">
            <a:extLst>
              <a:ext uri="{FF2B5EF4-FFF2-40B4-BE49-F238E27FC236}">
                <a16:creationId xmlns:a16="http://schemas.microsoft.com/office/drawing/2014/main" id="{D7965205-6186-4109-C750-497904CA10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77" y="2225551"/>
            <a:ext cx="721973" cy="721973"/>
          </a:xfrm>
          <a:prstGeom prst="rect">
            <a:avLst/>
          </a:prstGeom>
        </p:spPr>
      </p:pic>
      <p:sp>
        <p:nvSpPr>
          <p:cNvPr id="52" name="コンテンツ プレースホルダー 12">
            <a:extLst>
              <a:ext uri="{FF2B5EF4-FFF2-40B4-BE49-F238E27FC236}">
                <a16:creationId xmlns:a16="http://schemas.microsoft.com/office/drawing/2014/main" id="{9ACDD914-ED3D-CDE6-22D4-39660BBEAF14}"/>
              </a:ext>
            </a:extLst>
          </p:cNvPr>
          <p:cNvSpPr txBox="1">
            <a:spLocks/>
          </p:cNvSpPr>
          <p:nvPr/>
        </p:nvSpPr>
        <p:spPr>
          <a:xfrm>
            <a:off x="7124600" y="3568769"/>
            <a:ext cx="4806066" cy="7219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4000"/>
              </a:lnSpc>
              <a:spcBef>
                <a:spcPts val="1500"/>
              </a:spcBef>
              <a:buNone/>
            </a:pPr>
            <a:r>
              <a:rPr lang="ja-JP" altLang="en-US" sz="2400" b="1" dirty="0">
                <a:latin typeface="游ゴシック" panose="020B0400000000000000" pitchFamily="50" charset="-128"/>
                <a:ea typeface="游ゴシック" panose="020B0400000000000000" pitchFamily="50" charset="-128"/>
              </a:rPr>
              <a:t>指定校推薦</a:t>
            </a:r>
            <a:r>
              <a:rPr lang="ja-JP" altLang="en-US" sz="2400" b="1">
                <a:latin typeface="游ゴシック" panose="020B0400000000000000" pitchFamily="50" charset="-128"/>
                <a:ea typeface="游ゴシック" panose="020B0400000000000000" pitchFamily="50" charset="-128"/>
              </a:rPr>
              <a:t>で合格した</a:t>
            </a:r>
            <a:r>
              <a:rPr lang="ja-JP" altLang="en-US" sz="2400" b="1" dirty="0">
                <a:latin typeface="游ゴシック" panose="020B0400000000000000" pitchFamily="50" charset="-128"/>
                <a:ea typeface="游ゴシック" panose="020B0400000000000000" pitchFamily="50" charset="-128"/>
              </a:rPr>
              <a:t>奨学生の</a:t>
            </a:r>
            <a:r>
              <a:rPr lang="en-US" altLang="ja-JP" sz="4000" b="1" spc="-113" dirty="0">
                <a:ln>
                  <a:solidFill>
                    <a:prstClr val="black"/>
                  </a:solidFill>
                </a:ln>
                <a:solidFill>
                  <a:schemeClr val="accent6"/>
                </a:solidFill>
                <a:latin typeface="游ゴシック" panose="020B0400000000000000" pitchFamily="50" charset="-128"/>
                <a:ea typeface="游ゴシック" panose="020B0400000000000000" pitchFamily="50" charset="-128"/>
              </a:rPr>
              <a:t>40.7</a:t>
            </a:r>
            <a:r>
              <a:rPr lang="ja-JP" altLang="en-US" sz="2400" b="1" dirty="0">
                <a:latin typeface="游ゴシック" panose="020B0400000000000000" pitchFamily="50" charset="-128"/>
                <a:ea typeface="游ゴシック" panose="020B0400000000000000" pitchFamily="50" charset="-128"/>
              </a:rPr>
              <a:t>％が中国人</a:t>
            </a:r>
          </a:p>
        </p:txBody>
      </p:sp>
      <p:pic>
        <p:nvPicPr>
          <p:cNvPr id="53" name="グラフィックス 52" descr="チェックマークを付けたチェック ボックス 単色塗りつぶし">
            <a:extLst>
              <a:ext uri="{FF2B5EF4-FFF2-40B4-BE49-F238E27FC236}">
                <a16:creationId xmlns:a16="http://schemas.microsoft.com/office/drawing/2014/main" id="{B0098458-6B88-EE4C-94BC-F9B72E210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0036" y="3571123"/>
            <a:ext cx="721973" cy="721973"/>
          </a:xfrm>
          <a:prstGeom prst="rect">
            <a:avLst/>
          </a:prstGeom>
        </p:spPr>
      </p:pic>
      <p:pic>
        <p:nvPicPr>
          <p:cNvPr id="55" name="グラフィックス 54" descr="チェックマークを付けたチェック ボックス 単色塗りつぶし">
            <a:extLst>
              <a:ext uri="{FF2B5EF4-FFF2-40B4-BE49-F238E27FC236}">
                <a16:creationId xmlns:a16="http://schemas.microsoft.com/office/drawing/2014/main" id="{F1E0C1A7-ED23-FC2A-3F8D-CC235FABBA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0036" y="4811687"/>
            <a:ext cx="721973" cy="721973"/>
          </a:xfrm>
          <a:prstGeom prst="rect">
            <a:avLst/>
          </a:prstGeom>
        </p:spPr>
      </p:pic>
      <p:sp>
        <p:nvSpPr>
          <p:cNvPr id="13" name="テキスト ボックス 12">
            <a:extLst>
              <a:ext uri="{FF2B5EF4-FFF2-40B4-BE49-F238E27FC236}">
                <a16:creationId xmlns:a16="http://schemas.microsoft.com/office/drawing/2014/main" id="{E5256B1F-5DFD-EBA3-60D3-07F8292B8B1C}"/>
              </a:ext>
            </a:extLst>
          </p:cNvPr>
          <p:cNvSpPr txBox="1"/>
          <p:nvPr/>
        </p:nvSpPr>
        <p:spPr>
          <a:xfrm>
            <a:off x="209497" y="2060848"/>
            <a:ext cx="1271541" cy="707886"/>
          </a:xfrm>
          <a:prstGeom prst="rect">
            <a:avLst/>
          </a:prstGeom>
          <a:noFill/>
        </p:spPr>
        <p:txBody>
          <a:bodyPr wrap="square" rtlCol="0">
            <a:spAutoFit/>
          </a:bodyPr>
          <a:lstStyle/>
          <a:p>
            <a:pPr algn="ctr"/>
            <a:r>
              <a:rPr kumimoji="1" lang="ja-JP" altLang="en-US" sz="2000" b="1" dirty="0">
                <a:latin typeface="BIZ UDPゴシック" panose="020B0400000000000000" pitchFamily="50" charset="-128"/>
                <a:ea typeface="BIZ UDPゴシック" panose="020B0400000000000000" pitchFamily="50" charset="-128"/>
              </a:rPr>
              <a:t>留学生</a:t>
            </a:r>
            <a:endParaRPr kumimoji="1" lang="en-US" altLang="ja-JP" sz="2000" b="1" dirty="0">
              <a:latin typeface="BIZ UDPゴシック" panose="020B0400000000000000" pitchFamily="50" charset="-128"/>
              <a:ea typeface="BIZ UDPゴシック" panose="020B0400000000000000" pitchFamily="50" charset="-128"/>
            </a:endParaRPr>
          </a:p>
          <a:p>
            <a:pPr algn="ctr"/>
            <a:r>
              <a:rPr kumimoji="1" lang="ja-JP" altLang="en-US" sz="2000" b="1" dirty="0">
                <a:latin typeface="BIZ UDPゴシック" panose="020B0400000000000000" pitchFamily="50" charset="-128"/>
                <a:ea typeface="BIZ UDPゴシック" panose="020B0400000000000000" pitchFamily="50" charset="-128"/>
              </a:rPr>
              <a:t>全体</a:t>
            </a:r>
          </a:p>
        </p:txBody>
      </p:sp>
      <p:sp>
        <p:nvSpPr>
          <p:cNvPr id="14" name="テキスト ボックス 13">
            <a:extLst>
              <a:ext uri="{FF2B5EF4-FFF2-40B4-BE49-F238E27FC236}">
                <a16:creationId xmlns:a16="http://schemas.microsoft.com/office/drawing/2014/main" id="{904DBCB1-8AFA-F3F2-1DE4-2D28E6772E66}"/>
              </a:ext>
            </a:extLst>
          </p:cNvPr>
          <p:cNvSpPr txBox="1"/>
          <p:nvPr/>
        </p:nvSpPr>
        <p:spPr>
          <a:xfrm>
            <a:off x="192088" y="3732511"/>
            <a:ext cx="1288950" cy="707886"/>
          </a:xfrm>
          <a:prstGeom prst="rect">
            <a:avLst/>
          </a:prstGeom>
          <a:noFill/>
        </p:spPr>
        <p:txBody>
          <a:bodyPr wrap="square" rtlCol="0">
            <a:spAutoFit/>
          </a:bodyPr>
          <a:lstStyle/>
          <a:p>
            <a:pPr algn="ctr"/>
            <a:r>
              <a:rPr kumimoji="1" lang="ja-JP" altLang="en-US" sz="2000" b="1" dirty="0">
                <a:latin typeface="BIZ UDPゴシック" panose="020B0400000000000000" pitchFamily="50" charset="-128"/>
                <a:ea typeface="BIZ UDPゴシック" panose="020B0400000000000000" pitchFamily="50" charset="-128"/>
              </a:rPr>
              <a:t>応募</a:t>
            </a:r>
            <a:endParaRPr kumimoji="1" lang="en-US" altLang="ja-JP" sz="2000" b="1" dirty="0">
              <a:latin typeface="BIZ UDPゴシック" panose="020B0400000000000000" pitchFamily="50" charset="-128"/>
              <a:ea typeface="BIZ UDPゴシック" panose="020B0400000000000000" pitchFamily="50" charset="-128"/>
            </a:endParaRPr>
          </a:p>
          <a:p>
            <a:pPr algn="ctr"/>
            <a:r>
              <a:rPr kumimoji="1" lang="ja-JP" altLang="en-US" sz="2000" b="1" dirty="0">
                <a:latin typeface="BIZ UDPゴシック" panose="020B0400000000000000" pitchFamily="50" charset="-128"/>
                <a:ea typeface="BIZ UDPゴシック" panose="020B0400000000000000" pitchFamily="50" charset="-128"/>
              </a:rPr>
              <a:t>資格者</a:t>
            </a:r>
          </a:p>
        </p:txBody>
      </p:sp>
      <p:sp>
        <p:nvSpPr>
          <p:cNvPr id="15" name="テキスト ボックス 14">
            <a:extLst>
              <a:ext uri="{FF2B5EF4-FFF2-40B4-BE49-F238E27FC236}">
                <a16:creationId xmlns:a16="http://schemas.microsoft.com/office/drawing/2014/main" id="{0F7C15D3-EB67-ACC6-9E09-08BA3EA94910}"/>
              </a:ext>
            </a:extLst>
          </p:cNvPr>
          <p:cNvSpPr txBox="1"/>
          <p:nvPr/>
        </p:nvSpPr>
        <p:spPr>
          <a:xfrm>
            <a:off x="192088" y="5353673"/>
            <a:ext cx="1288949" cy="707886"/>
          </a:xfrm>
          <a:prstGeom prst="rect">
            <a:avLst/>
          </a:prstGeom>
          <a:noFill/>
        </p:spPr>
        <p:txBody>
          <a:bodyPr wrap="square" rtlCol="0">
            <a:spAutoFit/>
          </a:bodyPr>
          <a:lstStyle/>
          <a:p>
            <a:pPr algn="ctr"/>
            <a:r>
              <a:rPr kumimoji="1" lang="ja-JP" altLang="en-US" sz="2000" b="1" dirty="0">
                <a:latin typeface="BIZ UDPゴシック" panose="020B0400000000000000" pitchFamily="50" charset="-128"/>
                <a:ea typeface="BIZ UDPゴシック" panose="020B0400000000000000" pitchFamily="50" charset="-128"/>
              </a:rPr>
              <a:t>採用</a:t>
            </a:r>
            <a:endParaRPr kumimoji="1" lang="en-US" altLang="ja-JP" sz="2000" b="1" dirty="0">
              <a:latin typeface="BIZ UDPゴシック" panose="020B0400000000000000" pitchFamily="50" charset="-128"/>
              <a:ea typeface="BIZ UDPゴシック" panose="020B0400000000000000" pitchFamily="50" charset="-128"/>
            </a:endParaRPr>
          </a:p>
          <a:p>
            <a:pPr algn="ctr"/>
            <a:r>
              <a:rPr kumimoji="1" lang="ja-JP" altLang="en-US" sz="2000" b="1" dirty="0">
                <a:latin typeface="BIZ UDPゴシック" panose="020B0400000000000000" pitchFamily="50" charset="-128"/>
                <a:ea typeface="BIZ UDPゴシック" panose="020B0400000000000000" pitchFamily="50" charset="-128"/>
              </a:rPr>
              <a:t>奨学生</a:t>
            </a:r>
          </a:p>
        </p:txBody>
      </p:sp>
      <p:grpSp>
        <p:nvGrpSpPr>
          <p:cNvPr id="51" name="グループ化 50">
            <a:extLst>
              <a:ext uri="{FF2B5EF4-FFF2-40B4-BE49-F238E27FC236}">
                <a16:creationId xmlns:a16="http://schemas.microsoft.com/office/drawing/2014/main" id="{96965904-2639-4A93-7E2A-A3E2CCD46377}"/>
              </a:ext>
            </a:extLst>
          </p:cNvPr>
          <p:cNvGrpSpPr/>
          <p:nvPr/>
        </p:nvGrpSpPr>
        <p:grpSpPr>
          <a:xfrm>
            <a:off x="1504850" y="5260820"/>
            <a:ext cx="1870075" cy="905857"/>
            <a:chOff x="1504850" y="5424682"/>
            <a:chExt cx="1870075" cy="905857"/>
          </a:xfrm>
        </p:grpSpPr>
        <p:sp>
          <p:nvSpPr>
            <p:cNvPr id="29" name="Rectangle 18">
              <a:extLst>
                <a:ext uri="{FF2B5EF4-FFF2-40B4-BE49-F238E27FC236}">
                  <a16:creationId xmlns:a16="http://schemas.microsoft.com/office/drawing/2014/main" id="{45EC88BB-BF00-C1DC-03E3-5E34F2555B91}"/>
                </a:ext>
              </a:extLst>
            </p:cNvPr>
            <p:cNvSpPr>
              <a:spLocks noChangeArrowheads="1"/>
            </p:cNvSpPr>
            <p:nvPr/>
          </p:nvSpPr>
          <p:spPr bwMode="auto">
            <a:xfrm>
              <a:off x="1504850" y="5424682"/>
              <a:ext cx="1870075" cy="905857"/>
            </a:xfrm>
            <a:prstGeom prst="rect">
              <a:avLst/>
            </a:prstGeom>
            <a:solidFill>
              <a:srgbClr val="F79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19">
              <a:extLst>
                <a:ext uri="{FF2B5EF4-FFF2-40B4-BE49-F238E27FC236}">
                  <a16:creationId xmlns:a16="http://schemas.microsoft.com/office/drawing/2014/main" id="{5FB902E2-762A-CA70-CE00-821DA38671E8}"/>
                </a:ext>
              </a:extLst>
            </p:cNvPr>
            <p:cNvSpPr>
              <a:spLocks noChangeArrowheads="1"/>
            </p:cNvSpPr>
            <p:nvPr/>
          </p:nvSpPr>
          <p:spPr bwMode="auto">
            <a:xfrm>
              <a:off x="1504850" y="5424682"/>
              <a:ext cx="1870075" cy="905857"/>
            </a:xfrm>
            <a:prstGeom prst="rect">
              <a:avLst/>
            </a:prstGeom>
            <a:noFill/>
            <a:ln w="9525" cap="flat">
              <a:solidFill>
                <a:srgbClr val="F7964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47" name="グループ化 46">
            <a:extLst>
              <a:ext uri="{FF2B5EF4-FFF2-40B4-BE49-F238E27FC236}">
                <a16:creationId xmlns:a16="http://schemas.microsoft.com/office/drawing/2014/main" id="{4AF89D20-3E92-49C6-BCB9-EE49E28D086C}"/>
              </a:ext>
            </a:extLst>
          </p:cNvPr>
          <p:cNvGrpSpPr/>
          <p:nvPr/>
        </p:nvGrpSpPr>
        <p:grpSpPr>
          <a:xfrm>
            <a:off x="1504850" y="3634482"/>
            <a:ext cx="2881313" cy="903946"/>
            <a:chOff x="1504850" y="3798344"/>
            <a:chExt cx="2881313" cy="903946"/>
          </a:xfrm>
        </p:grpSpPr>
        <p:sp>
          <p:nvSpPr>
            <p:cNvPr id="31" name="Rectangle 20">
              <a:extLst>
                <a:ext uri="{FF2B5EF4-FFF2-40B4-BE49-F238E27FC236}">
                  <a16:creationId xmlns:a16="http://schemas.microsoft.com/office/drawing/2014/main" id="{0429789D-F73D-C336-4A73-C19CF4FC45CD}"/>
                </a:ext>
              </a:extLst>
            </p:cNvPr>
            <p:cNvSpPr>
              <a:spLocks noChangeArrowheads="1"/>
            </p:cNvSpPr>
            <p:nvPr/>
          </p:nvSpPr>
          <p:spPr bwMode="auto">
            <a:xfrm>
              <a:off x="1504850" y="3798344"/>
              <a:ext cx="2881313" cy="90394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Rectangle 21">
              <a:extLst>
                <a:ext uri="{FF2B5EF4-FFF2-40B4-BE49-F238E27FC236}">
                  <a16:creationId xmlns:a16="http://schemas.microsoft.com/office/drawing/2014/main" id="{74CFE4F9-31D0-FD5F-A55A-CFE180BB265C}"/>
                </a:ext>
              </a:extLst>
            </p:cNvPr>
            <p:cNvSpPr>
              <a:spLocks noChangeArrowheads="1"/>
            </p:cNvSpPr>
            <p:nvPr/>
          </p:nvSpPr>
          <p:spPr bwMode="auto">
            <a:xfrm>
              <a:off x="1504850" y="3798344"/>
              <a:ext cx="2881313" cy="903946"/>
            </a:xfrm>
            <a:prstGeom prst="rect">
              <a:avLst/>
            </a:pr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0" name="グループ化 49">
            <a:extLst>
              <a:ext uri="{FF2B5EF4-FFF2-40B4-BE49-F238E27FC236}">
                <a16:creationId xmlns:a16="http://schemas.microsoft.com/office/drawing/2014/main" id="{E93DE120-58EB-E9CE-76E8-62BE21F6639D}"/>
              </a:ext>
            </a:extLst>
          </p:cNvPr>
          <p:cNvGrpSpPr/>
          <p:nvPr/>
        </p:nvGrpSpPr>
        <p:grpSpPr>
          <a:xfrm>
            <a:off x="3368575" y="5253176"/>
            <a:ext cx="2740025" cy="921146"/>
            <a:chOff x="3368575" y="5417038"/>
            <a:chExt cx="2740025" cy="921146"/>
          </a:xfrm>
        </p:grpSpPr>
        <p:sp>
          <p:nvSpPr>
            <p:cNvPr id="36" name="Rectangle 25">
              <a:extLst>
                <a:ext uri="{FF2B5EF4-FFF2-40B4-BE49-F238E27FC236}">
                  <a16:creationId xmlns:a16="http://schemas.microsoft.com/office/drawing/2014/main" id="{F9E43285-BB58-3FDF-271B-7E9685CB10A6}"/>
                </a:ext>
              </a:extLst>
            </p:cNvPr>
            <p:cNvSpPr>
              <a:spLocks noChangeArrowheads="1"/>
            </p:cNvSpPr>
            <p:nvPr/>
          </p:nvSpPr>
          <p:spPr bwMode="auto">
            <a:xfrm>
              <a:off x="3374925" y="5424682"/>
              <a:ext cx="2725738" cy="905857"/>
            </a:xfrm>
            <a:prstGeom prst="rect">
              <a:avLst/>
            </a:prstGeom>
            <a:solidFill>
              <a:srgbClr val="DDD9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6">
              <a:extLst>
                <a:ext uri="{FF2B5EF4-FFF2-40B4-BE49-F238E27FC236}">
                  <a16:creationId xmlns:a16="http://schemas.microsoft.com/office/drawing/2014/main" id="{78601232-0837-D942-1AA1-4DECB814E2C8}"/>
                </a:ext>
              </a:extLst>
            </p:cNvPr>
            <p:cNvSpPr>
              <a:spLocks noEditPoints="1"/>
            </p:cNvSpPr>
            <p:nvPr/>
          </p:nvSpPr>
          <p:spPr bwMode="auto">
            <a:xfrm>
              <a:off x="3368575" y="5417038"/>
              <a:ext cx="2740025" cy="921146"/>
            </a:xfrm>
            <a:custGeom>
              <a:avLst/>
              <a:gdLst>
                <a:gd name="T0" fmla="*/ 14379 w 14379"/>
                <a:gd name="T1" fmla="*/ 767 h 4011"/>
                <a:gd name="T2" fmla="*/ 14312 w 14379"/>
                <a:gd name="T3" fmla="*/ 967 h 4011"/>
                <a:gd name="T4" fmla="*/ 14379 w 14379"/>
                <a:gd name="T5" fmla="*/ 1900 h 4011"/>
                <a:gd name="T6" fmla="*/ 14312 w 14379"/>
                <a:gd name="T7" fmla="*/ 2633 h 4011"/>
                <a:gd name="T8" fmla="*/ 14379 w 14379"/>
                <a:gd name="T9" fmla="*/ 2833 h 4011"/>
                <a:gd name="T10" fmla="*/ 14379 w 14379"/>
                <a:gd name="T11" fmla="*/ 3977 h 4011"/>
                <a:gd name="T12" fmla="*/ 14379 w 14379"/>
                <a:gd name="T13" fmla="*/ 3767 h 4011"/>
                <a:gd name="T14" fmla="*/ 13356 w 14379"/>
                <a:gd name="T15" fmla="*/ 4011 h 4011"/>
                <a:gd name="T16" fmla="*/ 13156 w 14379"/>
                <a:gd name="T17" fmla="*/ 3944 h 4011"/>
                <a:gd name="T18" fmla="*/ 12223 w 14379"/>
                <a:gd name="T19" fmla="*/ 4011 h 4011"/>
                <a:gd name="T20" fmla="*/ 11489 w 14379"/>
                <a:gd name="T21" fmla="*/ 3944 h 4011"/>
                <a:gd name="T22" fmla="*/ 11289 w 14379"/>
                <a:gd name="T23" fmla="*/ 4011 h 4011"/>
                <a:gd name="T24" fmla="*/ 10089 w 14379"/>
                <a:gd name="T25" fmla="*/ 4011 h 4011"/>
                <a:gd name="T26" fmla="*/ 9889 w 14379"/>
                <a:gd name="T27" fmla="*/ 3944 h 4011"/>
                <a:gd name="T28" fmla="*/ 8956 w 14379"/>
                <a:gd name="T29" fmla="*/ 4011 h 4011"/>
                <a:gd name="T30" fmla="*/ 8223 w 14379"/>
                <a:gd name="T31" fmla="*/ 3944 h 4011"/>
                <a:gd name="T32" fmla="*/ 8023 w 14379"/>
                <a:gd name="T33" fmla="*/ 4011 h 4011"/>
                <a:gd name="T34" fmla="*/ 6823 w 14379"/>
                <a:gd name="T35" fmla="*/ 4011 h 4011"/>
                <a:gd name="T36" fmla="*/ 6623 w 14379"/>
                <a:gd name="T37" fmla="*/ 3944 h 4011"/>
                <a:gd name="T38" fmla="*/ 5689 w 14379"/>
                <a:gd name="T39" fmla="*/ 4011 h 4011"/>
                <a:gd name="T40" fmla="*/ 4956 w 14379"/>
                <a:gd name="T41" fmla="*/ 3944 h 4011"/>
                <a:gd name="T42" fmla="*/ 4756 w 14379"/>
                <a:gd name="T43" fmla="*/ 4011 h 4011"/>
                <a:gd name="T44" fmla="*/ 3556 w 14379"/>
                <a:gd name="T45" fmla="*/ 4011 h 4011"/>
                <a:gd name="T46" fmla="*/ 3356 w 14379"/>
                <a:gd name="T47" fmla="*/ 3944 h 4011"/>
                <a:gd name="T48" fmla="*/ 2423 w 14379"/>
                <a:gd name="T49" fmla="*/ 4011 h 4011"/>
                <a:gd name="T50" fmla="*/ 1689 w 14379"/>
                <a:gd name="T51" fmla="*/ 3944 h 4011"/>
                <a:gd name="T52" fmla="*/ 1489 w 14379"/>
                <a:gd name="T53" fmla="*/ 4011 h 4011"/>
                <a:gd name="T54" fmla="*/ 289 w 14379"/>
                <a:gd name="T55" fmla="*/ 4011 h 4011"/>
                <a:gd name="T56" fmla="*/ 0 w 14379"/>
                <a:gd name="T57" fmla="*/ 3767 h 4011"/>
                <a:gd name="T58" fmla="*/ 0 w 14379"/>
                <a:gd name="T59" fmla="*/ 3300 h 4011"/>
                <a:gd name="T60" fmla="*/ 67 w 14379"/>
                <a:gd name="T61" fmla="*/ 3100 h 4011"/>
                <a:gd name="T62" fmla="*/ 0 w 14379"/>
                <a:gd name="T63" fmla="*/ 2167 h 4011"/>
                <a:gd name="T64" fmla="*/ 67 w 14379"/>
                <a:gd name="T65" fmla="*/ 1433 h 4011"/>
                <a:gd name="T66" fmla="*/ 0 w 14379"/>
                <a:gd name="T67" fmla="*/ 1233 h 4011"/>
                <a:gd name="T68" fmla="*/ 0 w 14379"/>
                <a:gd name="T69" fmla="*/ 33 h 4011"/>
                <a:gd name="T70" fmla="*/ 233 w 14379"/>
                <a:gd name="T71" fmla="*/ 67 h 4011"/>
                <a:gd name="T72" fmla="*/ 1167 w 14379"/>
                <a:gd name="T73" fmla="*/ 0 h 4011"/>
                <a:gd name="T74" fmla="*/ 1900 w 14379"/>
                <a:gd name="T75" fmla="*/ 67 h 4011"/>
                <a:gd name="T76" fmla="*/ 2100 w 14379"/>
                <a:gd name="T77" fmla="*/ 0 h 4011"/>
                <a:gd name="T78" fmla="*/ 3300 w 14379"/>
                <a:gd name="T79" fmla="*/ 0 h 4011"/>
                <a:gd name="T80" fmla="*/ 3500 w 14379"/>
                <a:gd name="T81" fmla="*/ 67 h 4011"/>
                <a:gd name="T82" fmla="*/ 4433 w 14379"/>
                <a:gd name="T83" fmla="*/ 0 h 4011"/>
                <a:gd name="T84" fmla="*/ 5167 w 14379"/>
                <a:gd name="T85" fmla="*/ 67 h 4011"/>
                <a:gd name="T86" fmla="*/ 5367 w 14379"/>
                <a:gd name="T87" fmla="*/ 0 h 4011"/>
                <a:gd name="T88" fmla="*/ 6567 w 14379"/>
                <a:gd name="T89" fmla="*/ 0 h 4011"/>
                <a:gd name="T90" fmla="*/ 6767 w 14379"/>
                <a:gd name="T91" fmla="*/ 67 h 4011"/>
                <a:gd name="T92" fmla="*/ 7700 w 14379"/>
                <a:gd name="T93" fmla="*/ 0 h 4011"/>
                <a:gd name="T94" fmla="*/ 8433 w 14379"/>
                <a:gd name="T95" fmla="*/ 67 h 4011"/>
                <a:gd name="T96" fmla="*/ 8633 w 14379"/>
                <a:gd name="T97" fmla="*/ 0 h 4011"/>
                <a:gd name="T98" fmla="*/ 9833 w 14379"/>
                <a:gd name="T99" fmla="*/ 0 h 4011"/>
                <a:gd name="T100" fmla="*/ 10033 w 14379"/>
                <a:gd name="T101" fmla="*/ 67 h 4011"/>
                <a:gd name="T102" fmla="*/ 10967 w 14379"/>
                <a:gd name="T103" fmla="*/ 0 h 4011"/>
                <a:gd name="T104" fmla="*/ 11700 w 14379"/>
                <a:gd name="T105" fmla="*/ 67 h 4011"/>
                <a:gd name="T106" fmla="*/ 11900 w 14379"/>
                <a:gd name="T107" fmla="*/ 0 h 4011"/>
                <a:gd name="T108" fmla="*/ 13100 w 14379"/>
                <a:gd name="T109" fmla="*/ 0 h 4011"/>
                <a:gd name="T110" fmla="*/ 13300 w 14379"/>
                <a:gd name="T111" fmla="*/ 67 h 4011"/>
                <a:gd name="T112" fmla="*/ 14233 w 14379"/>
                <a:gd name="T113" fmla="*/ 0 h 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379" h="4011">
                  <a:moveTo>
                    <a:pt x="14379" y="33"/>
                  </a:moveTo>
                  <a:lnTo>
                    <a:pt x="14379" y="300"/>
                  </a:lnTo>
                  <a:lnTo>
                    <a:pt x="14312" y="300"/>
                  </a:lnTo>
                  <a:lnTo>
                    <a:pt x="14312" y="33"/>
                  </a:lnTo>
                  <a:lnTo>
                    <a:pt x="14379" y="33"/>
                  </a:lnTo>
                  <a:close/>
                  <a:moveTo>
                    <a:pt x="14379" y="500"/>
                  </a:moveTo>
                  <a:lnTo>
                    <a:pt x="14379" y="767"/>
                  </a:lnTo>
                  <a:lnTo>
                    <a:pt x="14312" y="767"/>
                  </a:lnTo>
                  <a:lnTo>
                    <a:pt x="14312" y="500"/>
                  </a:lnTo>
                  <a:lnTo>
                    <a:pt x="14379" y="500"/>
                  </a:lnTo>
                  <a:close/>
                  <a:moveTo>
                    <a:pt x="14379" y="967"/>
                  </a:moveTo>
                  <a:lnTo>
                    <a:pt x="14379" y="1233"/>
                  </a:lnTo>
                  <a:lnTo>
                    <a:pt x="14312" y="1233"/>
                  </a:lnTo>
                  <a:lnTo>
                    <a:pt x="14312" y="967"/>
                  </a:lnTo>
                  <a:lnTo>
                    <a:pt x="14379" y="967"/>
                  </a:lnTo>
                  <a:close/>
                  <a:moveTo>
                    <a:pt x="14379" y="1433"/>
                  </a:moveTo>
                  <a:lnTo>
                    <a:pt x="14379" y="1700"/>
                  </a:lnTo>
                  <a:lnTo>
                    <a:pt x="14312" y="1700"/>
                  </a:lnTo>
                  <a:lnTo>
                    <a:pt x="14312" y="1433"/>
                  </a:lnTo>
                  <a:lnTo>
                    <a:pt x="14379" y="1433"/>
                  </a:lnTo>
                  <a:close/>
                  <a:moveTo>
                    <a:pt x="14379" y="1900"/>
                  </a:moveTo>
                  <a:lnTo>
                    <a:pt x="14379" y="2167"/>
                  </a:lnTo>
                  <a:lnTo>
                    <a:pt x="14312" y="2167"/>
                  </a:lnTo>
                  <a:lnTo>
                    <a:pt x="14312" y="1900"/>
                  </a:lnTo>
                  <a:lnTo>
                    <a:pt x="14379" y="1900"/>
                  </a:lnTo>
                  <a:close/>
                  <a:moveTo>
                    <a:pt x="14379" y="2367"/>
                  </a:moveTo>
                  <a:lnTo>
                    <a:pt x="14379" y="2633"/>
                  </a:lnTo>
                  <a:lnTo>
                    <a:pt x="14312" y="2633"/>
                  </a:lnTo>
                  <a:lnTo>
                    <a:pt x="14312" y="2367"/>
                  </a:lnTo>
                  <a:lnTo>
                    <a:pt x="14379" y="2367"/>
                  </a:lnTo>
                  <a:close/>
                  <a:moveTo>
                    <a:pt x="14379" y="2833"/>
                  </a:moveTo>
                  <a:lnTo>
                    <a:pt x="14379" y="3100"/>
                  </a:lnTo>
                  <a:lnTo>
                    <a:pt x="14312" y="3100"/>
                  </a:lnTo>
                  <a:lnTo>
                    <a:pt x="14312" y="2833"/>
                  </a:lnTo>
                  <a:lnTo>
                    <a:pt x="14379" y="2833"/>
                  </a:lnTo>
                  <a:close/>
                  <a:moveTo>
                    <a:pt x="14379" y="3300"/>
                  </a:moveTo>
                  <a:lnTo>
                    <a:pt x="14379" y="3567"/>
                  </a:lnTo>
                  <a:lnTo>
                    <a:pt x="14312" y="3567"/>
                  </a:lnTo>
                  <a:lnTo>
                    <a:pt x="14312" y="3300"/>
                  </a:lnTo>
                  <a:lnTo>
                    <a:pt x="14379" y="3300"/>
                  </a:lnTo>
                  <a:close/>
                  <a:moveTo>
                    <a:pt x="14379" y="3767"/>
                  </a:moveTo>
                  <a:lnTo>
                    <a:pt x="14379" y="3977"/>
                  </a:lnTo>
                  <a:cubicBezTo>
                    <a:pt x="14379" y="3996"/>
                    <a:pt x="14364" y="4011"/>
                    <a:pt x="14345" y="4011"/>
                  </a:cubicBezTo>
                  <a:lnTo>
                    <a:pt x="14289" y="4011"/>
                  </a:lnTo>
                  <a:lnTo>
                    <a:pt x="14289" y="3944"/>
                  </a:lnTo>
                  <a:lnTo>
                    <a:pt x="14345" y="3944"/>
                  </a:lnTo>
                  <a:lnTo>
                    <a:pt x="14312" y="3977"/>
                  </a:lnTo>
                  <a:lnTo>
                    <a:pt x="14312" y="3767"/>
                  </a:lnTo>
                  <a:lnTo>
                    <a:pt x="14379" y="3767"/>
                  </a:lnTo>
                  <a:close/>
                  <a:moveTo>
                    <a:pt x="14089" y="4011"/>
                  </a:moveTo>
                  <a:lnTo>
                    <a:pt x="13823" y="4011"/>
                  </a:lnTo>
                  <a:lnTo>
                    <a:pt x="13823" y="3944"/>
                  </a:lnTo>
                  <a:lnTo>
                    <a:pt x="14089" y="3944"/>
                  </a:lnTo>
                  <a:lnTo>
                    <a:pt x="14089" y="4011"/>
                  </a:lnTo>
                  <a:close/>
                  <a:moveTo>
                    <a:pt x="13623" y="4011"/>
                  </a:moveTo>
                  <a:lnTo>
                    <a:pt x="13356" y="4011"/>
                  </a:lnTo>
                  <a:lnTo>
                    <a:pt x="13356" y="3944"/>
                  </a:lnTo>
                  <a:lnTo>
                    <a:pt x="13623" y="3944"/>
                  </a:lnTo>
                  <a:lnTo>
                    <a:pt x="13623" y="4011"/>
                  </a:lnTo>
                  <a:close/>
                  <a:moveTo>
                    <a:pt x="13156" y="4011"/>
                  </a:moveTo>
                  <a:lnTo>
                    <a:pt x="12889" y="4011"/>
                  </a:lnTo>
                  <a:lnTo>
                    <a:pt x="12889" y="3944"/>
                  </a:lnTo>
                  <a:lnTo>
                    <a:pt x="13156" y="3944"/>
                  </a:lnTo>
                  <a:lnTo>
                    <a:pt x="13156" y="4011"/>
                  </a:lnTo>
                  <a:close/>
                  <a:moveTo>
                    <a:pt x="12689" y="4011"/>
                  </a:moveTo>
                  <a:lnTo>
                    <a:pt x="12423" y="4011"/>
                  </a:lnTo>
                  <a:lnTo>
                    <a:pt x="12423" y="3944"/>
                  </a:lnTo>
                  <a:lnTo>
                    <a:pt x="12689" y="3944"/>
                  </a:lnTo>
                  <a:lnTo>
                    <a:pt x="12689" y="4011"/>
                  </a:lnTo>
                  <a:close/>
                  <a:moveTo>
                    <a:pt x="12223" y="4011"/>
                  </a:moveTo>
                  <a:lnTo>
                    <a:pt x="11956" y="4011"/>
                  </a:lnTo>
                  <a:lnTo>
                    <a:pt x="11956" y="3944"/>
                  </a:lnTo>
                  <a:lnTo>
                    <a:pt x="12223" y="3944"/>
                  </a:lnTo>
                  <a:lnTo>
                    <a:pt x="12223" y="4011"/>
                  </a:lnTo>
                  <a:close/>
                  <a:moveTo>
                    <a:pt x="11756" y="4011"/>
                  </a:moveTo>
                  <a:lnTo>
                    <a:pt x="11489" y="4011"/>
                  </a:lnTo>
                  <a:lnTo>
                    <a:pt x="11489" y="3944"/>
                  </a:lnTo>
                  <a:lnTo>
                    <a:pt x="11756" y="3944"/>
                  </a:lnTo>
                  <a:lnTo>
                    <a:pt x="11756" y="4011"/>
                  </a:lnTo>
                  <a:close/>
                  <a:moveTo>
                    <a:pt x="11289" y="4011"/>
                  </a:moveTo>
                  <a:lnTo>
                    <a:pt x="11023" y="4011"/>
                  </a:lnTo>
                  <a:lnTo>
                    <a:pt x="11023" y="3944"/>
                  </a:lnTo>
                  <a:lnTo>
                    <a:pt x="11289" y="3944"/>
                  </a:lnTo>
                  <a:lnTo>
                    <a:pt x="11289" y="4011"/>
                  </a:lnTo>
                  <a:close/>
                  <a:moveTo>
                    <a:pt x="10823" y="4011"/>
                  </a:moveTo>
                  <a:lnTo>
                    <a:pt x="10556" y="4011"/>
                  </a:lnTo>
                  <a:lnTo>
                    <a:pt x="10556" y="3944"/>
                  </a:lnTo>
                  <a:lnTo>
                    <a:pt x="10823" y="3944"/>
                  </a:lnTo>
                  <a:lnTo>
                    <a:pt x="10823" y="4011"/>
                  </a:lnTo>
                  <a:close/>
                  <a:moveTo>
                    <a:pt x="10356" y="4011"/>
                  </a:moveTo>
                  <a:lnTo>
                    <a:pt x="10089" y="4011"/>
                  </a:lnTo>
                  <a:lnTo>
                    <a:pt x="10089" y="3944"/>
                  </a:lnTo>
                  <a:lnTo>
                    <a:pt x="10356" y="3944"/>
                  </a:lnTo>
                  <a:lnTo>
                    <a:pt x="10356" y="4011"/>
                  </a:lnTo>
                  <a:close/>
                  <a:moveTo>
                    <a:pt x="9889" y="4011"/>
                  </a:moveTo>
                  <a:lnTo>
                    <a:pt x="9623" y="4011"/>
                  </a:lnTo>
                  <a:lnTo>
                    <a:pt x="9623" y="3944"/>
                  </a:lnTo>
                  <a:lnTo>
                    <a:pt x="9889" y="3944"/>
                  </a:lnTo>
                  <a:lnTo>
                    <a:pt x="9889" y="4011"/>
                  </a:lnTo>
                  <a:close/>
                  <a:moveTo>
                    <a:pt x="9423" y="4011"/>
                  </a:moveTo>
                  <a:lnTo>
                    <a:pt x="9156" y="4011"/>
                  </a:lnTo>
                  <a:lnTo>
                    <a:pt x="9156" y="3944"/>
                  </a:lnTo>
                  <a:lnTo>
                    <a:pt x="9423" y="3944"/>
                  </a:lnTo>
                  <a:lnTo>
                    <a:pt x="9423" y="4011"/>
                  </a:lnTo>
                  <a:close/>
                  <a:moveTo>
                    <a:pt x="8956" y="4011"/>
                  </a:moveTo>
                  <a:lnTo>
                    <a:pt x="8689" y="4011"/>
                  </a:lnTo>
                  <a:lnTo>
                    <a:pt x="8689" y="3944"/>
                  </a:lnTo>
                  <a:lnTo>
                    <a:pt x="8956" y="3944"/>
                  </a:lnTo>
                  <a:lnTo>
                    <a:pt x="8956" y="4011"/>
                  </a:lnTo>
                  <a:close/>
                  <a:moveTo>
                    <a:pt x="8489" y="4011"/>
                  </a:moveTo>
                  <a:lnTo>
                    <a:pt x="8223" y="4011"/>
                  </a:lnTo>
                  <a:lnTo>
                    <a:pt x="8223" y="3944"/>
                  </a:lnTo>
                  <a:lnTo>
                    <a:pt x="8489" y="3944"/>
                  </a:lnTo>
                  <a:lnTo>
                    <a:pt x="8489" y="4011"/>
                  </a:lnTo>
                  <a:close/>
                  <a:moveTo>
                    <a:pt x="8023" y="4011"/>
                  </a:moveTo>
                  <a:lnTo>
                    <a:pt x="7756" y="4011"/>
                  </a:lnTo>
                  <a:lnTo>
                    <a:pt x="7756" y="3944"/>
                  </a:lnTo>
                  <a:lnTo>
                    <a:pt x="8023" y="3944"/>
                  </a:lnTo>
                  <a:lnTo>
                    <a:pt x="8023" y="4011"/>
                  </a:lnTo>
                  <a:close/>
                  <a:moveTo>
                    <a:pt x="7556" y="4011"/>
                  </a:moveTo>
                  <a:lnTo>
                    <a:pt x="7289" y="4011"/>
                  </a:lnTo>
                  <a:lnTo>
                    <a:pt x="7289" y="3944"/>
                  </a:lnTo>
                  <a:lnTo>
                    <a:pt x="7556" y="3944"/>
                  </a:lnTo>
                  <a:lnTo>
                    <a:pt x="7556" y="4011"/>
                  </a:lnTo>
                  <a:close/>
                  <a:moveTo>
                    <a:pt x="7089" y="4011"/>
                  </a:moveTo>
                  <a:lnTo>
                    <a:pt x="6823" y="4011"/>
                  </a:lnTo>
                  <a:lnTo>
                    <a:pt x="6823" y="3944"/>
                  </a:lnTo>
                  <a:lnTo>
                    <a:pt x="7089" y="3944"/>
                  </a:lnTo>
                  <a:lnTo>
                    <a:pt x="7089" y="4011"/>
                  </a:lnTo>
                  <a:close/>
                  <a:moveTo>
                    <a:pt x="6623" y="4011"/>
                  </a:moveTo>
                  <a:lnTo>
                    <a:pt x="6356" y="4011"/>
                  </a:lnTo>
                  <a:lnTo>
                    <a:pt x="6356" y="3944"/>
                  </a:lnTo>
                  <a:lnTo>
                    <a:pt x="6623" y="3944"/>
                  </a:lnTo>
                  <a:lnTo>
                    <a:pt x="6623" y="4011"/>
                  </a:lnTo>
                  <a:close/>
                  <a:moveTo>
                    <a:pt x="6156" y="4011"/>
                  </a:moveTo>
                  <a:lnTo>
                    <a:pt x="5889" y="4011"/>
                  </a:lnTo>
                  <a:lnTo>
                    <a:pt x="5889" y="3944"/>
                  </a:lnTo>
                  <a:lnTo>
                    <a:pt x="6156" y="3944"/>
                  </a:lnTo>
                  <a:lnTo>
                    <a:pt x="6156" y="4011"/>
                  </a:lnTo>
                  <a:close/>
                  <a:moveTo>
                    <a:pt x="5689" y="4011"/>
                  </a:moveTo>
                  <a:lnTo>
                    <a:pt x="5423" y="4011"/>
                  </a:lnTo>
                  <a:lnTo>
                    <a:pt x="5423" y="3944"/>
                  </a:lnTo>
                  <a:lnTo>
                    <a:pt x="5689" y="3944"/>
                  </a:lnTo>
                  <a:lnTo>
                    <a:pt x="5689" y="4011"/>
                  </a:lnTo>
                  <a:close/>
                  <a:moveTo>
                    <a:pt x="5223" y="4011"/>
                  </a:moveTo>
                  <a:lnTo>
                    <a:pt x="4956" y="4011"/>
                  </a:lnTo>
                  <a:lnTo>
                    <a:pt x="4956" y="3944"/>
                  </a:lnTo>
                  <a:lnTo>
                    <a:pt x="5223" y="3944"/>
                  </a:lnTo>
                  <a:lnTo>
                    <a:pt x="5223" y="4011"/>
                  </a:lnTo>
                  <a:close/>
                  <a:moveTo>
                    <a:pt x="4756" y="4011"/>
                  </a:moveTo>
                  <a:lnTo>
                    <a:pt x="4489" y="4011"/>
                  </a:lnTo>
                  <a:lnTo>
                    <a:pt x="4489" y="3944"/>
                  </a:lnTo>
                  <a:lnTo>
                    <a:pt x="4756" y="3944"/>
                  </a:lnTo>
                  <a:lnTo>
                    <a:pt x="4756" y="4011"/>
                  </a:lnTo>
                  <a:close/>
                  <a:moveTo>
                    <a:pt x="4289" y="4011"/>
                  </a:moveTo>
                  <a:lnTo>
                    <a:pt x="4023" y="4011"/>
                  </a:lnTo>
                  <a:lnTo>
                    <a:pt x="4023" y="3944"/>
                  </a:lnTo>
                  <a:lnTo>
                    <a:pt x="4289" y="3944"/>
                  </a:lnTo>
                  <a:lnTo>
                    <a:pt x="4289" y="4011"/>
                  </a:lnTo>
                  <a:close/>
                  <a:moveTo>
                    <a:pt x="3823" y="4011"/>
                  </a:moveTo>
                  <a:lnTo>
                    <a:pt x="3556" y="4011"/>
                  </a:lnTo>
                  <a:lnTo>
                    <a:pt x="3556" y="3944"/>
                  </a:lnTo>
                  <a:lnTo>
                    <a:pt x="3823" y="3944"/>
                  </a:lnTo>
                  <a:lnTo>
                    <a:pt x="3823" y="4011"/>
                  </a:lnTo>
                  <a:close/>
                  <a:moveTo>
                    <a:pt x="3356" y="4011"/>
                  </a:moveTo>
                  <a:lnTo>
                    <a:pt x="3089" y="4011"/>
                  </a:lnTo>
                  <a:lnTo>
                    <a:pt x="3089" y="3944"/>
                  </a:lnTo>
                  <a:lnTo>
                    <a:pt x="3356" y="3944"/>
                  </a:lnTo>
                  <a:lnTo>
                    <a:pt x="3356" y="4011"/>
                  </a:lnTo>
                  <a:close/>
                  <a:moveTo>
                    <a:pt x="2889" y="4011"/>
                  </a:moveTo>
                  <a:lnTo>
                    <a:pt x="2623" y="4011"/>
                  </a:lnTo>
                  <a:lnTo>
                    <a:pt x="2623" y="3944"/>
                  </a:lnTo>
                  <a:lnTo>
                    <a:pt x="2889" y="3944"/>
                  </a:lnTo>
                  <a:lnTo>
                    <a:pt x="2889" y="4011"/>
                  </a:lnTo>
                  <a:close/>
                  <a:moveTo>
                    <a:pt x="2423" y="4011"/>
                  </a:moveTo>
                  <a:lnTo>
                    <a:pt x="2156" y="4011"/>
                  </a:lnTo>
                  <a:lnTo>
                    <a:pt x="2156" y="3944"/>
                  </a:lnTo>
                  <a:lnTo>
                    <a:pt x="2423" y="3944"/>
                  </a:lnTo>
                  <a:lnTo>
                    <a:pt x="2423" y="4011"/>
                  </a:lnTo>
                  <a:close/>
                  <a:moveTo>
                    <a:pt x="1956" y="4011"/>
                  </a:moveTo>
                  <a:lnTo>
                    <a:pt x="1689" y="4011"/>
                  </a:lnTo>
                  <a:lnTo>
                    <a:pt x="1689" y="3944"/>
                  </a:lnTo>
                  <a:lnTo>
                    <a:pt x="1956" y="3944"/>
                  </a:lnTo>
                  <a:lnTo>
                    <a:pt x="1956" y="4011"/>
                  </a:lnTo>
                  <a:close/>
                  <a:moveTo>
                    <a:pt x="1489" y="4011"/>
                  </a:moveTo>
                  <a:lnTo>
                    <a:pt x="1223" y="4011"/>
                  </a:lnTo>
                  <a:lnTo>
                    <a:pt x="1223" y="3944"/>
                  </a:lnTo>
                  <a:lnTo>
                    <a:pt x="1489" y="3944"/>
                  </a:lnTo>
                  <a:lnTo>
                    <a:pt x="1489" y="4011"/>
                  </a:lnTo>
                  <a:close/>
                  <a:moveTo>
                    <a:pt x="1023" y="4011"/>
                  </a:moveTo>
                  <a:lnTo>
                    <a:pt x="756" y="4011"/>
                  </a:lnTo>
                  <a:lnTo>
                    <a:pt x="756" y="3944"/>
                  </a:lnTo>
                  <a:lnTo>
                    <a:pt x="1023" y="3944"/>
                  </a:lnTo>
                  <a:lnTo>
                    <a:pt x="1023" y="4011"/>
                  </a:lnTo>
                  <a:close/>
                  <a:moveTo>
                    <a:pt x="556" y="4011"/>
                  </a:moveTo>
                  <a:lnTo>
                    <a:pt x="289" y="4011"/>
                  </a:lnTo>
                  <a:lnTo>
                    <a:pt x="289" y="3944"/>
                  </a:lnTo>
                  <a:lnTo>
                    <a:pt x="556" y="3944"/>
                  </a:lnTo>
                  <a:lnTo>
                    <a:pt x="556" y="4011"/>
                  </a:lnTo>
                  <a:close/>
                  <a:moveTo>
                    <a:pt x="89" y="4011"/>
                  </a:moveTo>
                  <a:lnTo>
                    <a:pt x="33" y="4011"/>
                  </a:lnTo>
                  <a:cubicBezTo>
                    <a:pt x="15" y="4011"/>
                    <a:pt x="0" y="3996"/>
                    <a:pt x="0" y="3977"/>
                  </a:cubicBezTo>
                  <a:lnTo>
                    <a:pt x="0" y="3767"/>
                  </a:lnTo>
                  <a:lnTo>
                    <a:pt x="67" y="3767"/>
                  </a:lnTo>
                  <a:lnTo>
                    <a:pt x="67" y="3977"/>
                  </a:lnTo>
                  <a:lnTo>
                    <a:pt x="33" y="3944"/>
                  </a:lnTo>
                  <a:lnTo>
                    <a:pt x="89" y="3944"/>
                  </a:lnTo>
                  <a:lnTo>
                    <a:pt x="89" y="4011"/>
                  </a:lnTo>
                  <a:close/>
                  <a:moveTo>
                    <a:pt x="0" y="3567"/>
                  </a:moveTo>
                  <a:lnTo>
                    <a:pt x="0" y="3300"/>
                  </a:lnTo>
                  <a:lnTo>
                    <a:pt x="67" y="3300"/>
                  </a:lnTo>
                  <a:lnTo>
                    <a:pt x="67" y="3567"/>
                  </a:lnTo>
                  <a:lnTo>
                    <a:pt x="0" y="3567"/>
                  </a:lnTo>
                  <a:close/>
                  <a:moveTo>
                    <a:pt x="0" y="3100"/>
                  </a:moveTo>
                  <a:lnTo>
                    <a:pt x="0" y="2833"/>
                  </a:lnTo>
                  <a:lnTo>
                    <a:pt x="67" y="2833"/>
                  </a:lnTo>
                  <a:lnTo>
                    <a:pt x="67" y="3100"/>
                  </a:lnTo>
                  <a:lnTo>
                    <a:pt x="0" y="3100"/>
                  </a:lnTo>
                  <a:close/>
                  <a:moveTo>
                    <a:pt x="0" y="2633"/>
                  </a:moveTo>
                  <a:lnTo>
                    <a:pt x="0" y="2367"/>
                  </a:lnTo>
                  <a:lnTo>
                    <a:pt x="67" y="2367"/>
                  </a:lnTo>
                  <a:lnTo>
                    <a:pt x="67" y="2633"/>
                  </a:lnTo>
                  <a:lnTo>
                    <a:pt x="0" y="2633"/>
                  </a:lnTo>
                  <a:close/>
                  <a:moveTo>
                    <a:pt x="0" y="2167"/>
                  </a:moveTo>
                  <a:lnTo>
                    <a:pt x="0" y="1900"/>
                  </a:lnTo>
                  <a:lnTo>
                    <a:pt x="67" y="1900"/>
                  </a:lnTo>
                  <a:lnTo>
                    <a:pt x="67" y="2167"/>
                  </a:lnTo>
                  <a:lnTo>
                    <a:pt x="0" y="2167"/>
                  </a:lnTo>
                  <a:close/>
                  <a:moveTo>
                    <a:pt x="0" y="1700"/>
                  </a:moveTo>
                  <a:lnTo>
                    <a:pt x="0" y="1433"/>
                  </a:lnTo>
                  <a:lnTo>
                    <a:pt x="67" y="1433"/>
                  </a:lnTo>
                  <a:lnTo>
                    <a:pt x="67" y="1700"/>
                  </a:lnTo>
                  <a:lnTo>
                    <a:pt x="0" y="1700"/>
                  </a:lnTo>
                  <a:close/>
                  <a:moveTo>
                    <a:pt x="0" y="1233"/>
                  </a:moveTo>
                  <a:lnTo>
                    <a:pt x="0" y="967"/>
                  </a:lnTo>
                  <a:lnTo>
                    <a:pt x="67" y="967"/>
                  </a:lnTo>
                  <a:lnTo>
                    <a:pt x="67" y="1233"/>
                  </a:lnTo>
                  <a:lnTo>
                    <a:pt x="0" y="1233"/>
                  </a:lnTo>
                  <a:close/>
                  <a:moveTo>
                    <a:pt x="0" y="767"/>
                  </a:moveTo>
                  <a:lnTo>
                    <a:pt x="0" y="500"/>
                  </a:lnTo>
                  <a:lnTo>
                    <a:pt x="67" y="500"/>
                  </a:lnTo>
                  <a:lnTo>
                    <a:pt x="67" y="767"/>
                  </a:lnTo>
                  <a:lnTo>
                    <a:pt x="0" y="767"/>
                  </a:lnTo>
                  <a:close/>
                  <a:moveTo>
                    <a:pt x="0" y="300"/>
                  </a:moveTo>
                  <a:lnTo>
                    <a:pt x="0" y="33"/>
                  </a:lnTo>
                  <a:lnTo>
                    <a:pt x="67" y="33"/>
                  </a:lnTo>
                  <a:lnTo>
                    <a:pt x="67" y="300"/>
                  </a:lnTo>
                  <a:lnTo>
                    <a:pt x="0" y="300"/>
                  </a:lnTo>
                  <a:close/>
                  <a:moveTo>
                    <a:pt x="233" y="0"/>
                  </a:moveTo>
                  <a:lnTo>
                    <a:pt x="500" y="0"/>
                  </a:lnTo>
                  <a:lnTo>
                    <a:pt x="500" y="67"/>
                  </a:lnTo>
                  <a:lnTo>
                    <a:pt x="233" y="67"/>
                  </a:lnTo>
                  <a:lnTo>
                    <a:pt x="233" y="0"/>
                  </a:lnTo>
                  <a:close/>
                  <a:moveTo>
                    <a:pt x="700" y="0"/>
                  </a:moveTo>
                  <a:lnTo>
                    <a:pt x="967" y="0"/>
                  </a:lnTo>
                  <a:lnTo>
                    <a:pt x="967" y="67"/>
                  </a:lnTo>
                  <a:lnTo>
                    <a:pt x="700" y="67"/>
                  </a:lnTo>
                  <a:lnTo>
                    <a:pt x="700" y="0"/>
                  </a:lnTo>
                  <a:close/>
                  <a:moveTo>
                    <a:pt x="1167" y="0"/>
                  </a:moveTo>
                  <a:lnTo>
                    <a:pt x="1433" y="0"/>
                  </a:lnTo>
                  <a:lnTo>
                    <a:pt x="1433" y="67"/>
                  </a:lnTo>
                  <a:lnTo>
                    <a:pt x="1167" y="67"/>
                  </a:lnTo>
                  <a:lnTo>
                    <a:pt x="1167" y="0"/>
                  </a:lnTo>
                  <a:close/>
                  <a:moveTo>
                    <a:pt x="1633" y="0"/>
                  </a:moveTo>
                  <a:lnTo>
                    <a:pt x="1900" y="0"/>
                  </a:lnTo>
                  <a:lnTo>
                    <a:pt x="1900" y="67"/>
                  </a:lnTo>
                  <a:lnTo>
                    <a:pt x="1633" y="67"/>
                  </a:lnTo>
                  <a:lnTo>
                    <a:pt x="1633" y="0"/>
                  </a:lnTo>
                  <a:close/>
                  <a:moveTo>
                    <a:pt x="2100" y="0"/>
                  </a:moveTo>
                  <a:lnTo>
                    <a:pt x="2367" y="0"/>
                  </a:lnTo>
                  <a:lnTo>
                    <a:pt x="2367" y="67"/>
                  </a:lnTo>
                  <a:lnTo>
                    <a:pt x="2100" y="67"/>
                  </a:lnTo>
                  <a:lnTo>
                    <a:pt x="2100" y="0"/>
                  </a:lnTo>
                  <a:close/>
                  <a:moveTo>
                    <a:pt x="2567" y="0"/>
                  </a:moveTo>
                  <a:lnTo>
                    <a:pt x="2833" y="0"/>
                  </a:lnTo>
                  <a:lnTo>
                    <a:pt x="2833" y="67"/>
                  </a:lnTo>
                  <a:lnTo>
                    <a:pt x="2567" y="67"/>
                  </a:lnTo>
                  <a:lnTo>
                    <a:pt x="2567" y="0"/>
                  </a:lnTo>
                  <a:close/>
                  <a:moveTo>
                    <a:pt x="3033" y="0"/>
                  </a:moveTo>
                  <a:lnTo>
                    <a:pt x="3300" y="0"/>
                  </a:lnTo>
                  <a:lnTo>
                    <a:pt x="3300" y="67"/>
                  </a:lnTo>
                  <a:lnTo>
                    <a:pt x="3033" y="67"/>
                  </a:lnTo>
                  <a:lnTo>
                    <a:pt x="3033" y="0"/>
                  </a:lnTo>
                  <a:close/>
                  <a:moveTo>
                    <a:pt x="3500" y="0"/>
                  </a:moveTo>
                  <a:lnTo>
                    <a:pt x="3767" y="0"/>
                  </a:lnTo>
                  <a:lnTo>
                    <a:pt x="3767" y="67"/>
                  </a:lnTo>
                  <a:lnTo>
                    <a:pt x="3500" y="67"/>
                  </a:lnTo>
                  <a:lnTo>
                    <a:pt x="3500" y="0"/>
                  </a:lnTo>
                  <a:close/>
                  <a:moveTo>
                    <a:pt x="3967" y="0"/>
                  </a:moveTo>
                  <a:lnTo>
                    <a:pt x="4233" y="0"/>
                  </a:lnTo>
                  <a:lnTo>
                    <a:pt x="4233" y="67"/>
                  </a:lnTo>
                  <a:lnTo>
                    <a:pt x="3967" y="67"/>
                  </a:lnTo>
                  <a:lnTo>
                    <a:pt x="3967" y="0"/>
                  </a:lnTo>
                  <a:close/>
                  <a:moveTo>
                    <a:pt x="4433" y="0"/>
                  </a:moveTo>
                  <a:lnTo>
                    <a:pt x="4700" y="0"/>
                  </a:lnTo>
                  <a:lnTo>
                    <a:pt x="4700" y="67"/>
                  </a:lnTo>
                  <a:lnTo>
                    <a:pt x="4433" y="67"/>
                  </a:lnTo>
                  <a:lnTo>
                    <a:pt x="4433" y="0"/>
                  </a:lnTo>
                  <a:close/>
                  <a:moveTo>
                    <a:pt x="4900" y="0"/>
                  </a:moveTo>
                  <a:lnTo>
                    <a:pt x="5167" y="0"/>
                  </a:lnTo>
                  <a:lnTo>
                    <a:pt x="5167" y="67"/>
                  </a:lnTo>
                  <a:lnTo>
                    <a:pt x="4900" y="67"/>
                  </a:lnTo>
                  <a:lnTo>
                    <a:pt x="4900" y="0"/>
                  </a:lnTo>
                  <a:close/>
                  <a:moveTo>
                    <a:pt x="5367" y="0"/>
                  </a:moveTo>
                  <a:lnTo>
                    <a:pt x="5633" y="0"/>
                  </a:lnTo>
                  <a:lnTo>
                    <a:pt x="5633" y="67"/>
                  </a:lnTo>
                  <a:lnTo>
                    <a:pt x="5367" y="67"/>
                  </a:lnTo>
                  <a:lnTo>
                    <a:pt x="5367" y="0"/>
                  </a:lnTo>
                  <a:close/>
                  <a:moveTo>
                    <a:pt x="5833" y="0"/>
                  </a:moveTo>
                  <a:lnTo>
                    <a:pt x="6100" y="0"/>
                  </a:lnTo>
                  <a:lnTo>
                    <a:pt x="6100" y="67"/>
                  </a:lnTo>
                  <a:lnTo>
                    <a:pt x="5833" y="67"/>
                  </a:lnTo>
                  <a:lnTo>
                    <a:pt x="5833" y="0"/>
                  </a:lnTo>
                  <a:close/>
                  <a:moveTo>
                    <a:pt x="6300" y="0"/>
                  </a:moveTo>
                  <a:lnTo>
                    <a:pt x="6567" y="0"/>
                  </a:lnTo>
                  <a:lnTo>
                    <a:pt x="6567" y="67"/>
                  </a:lnTo>
                  <a:lnTo>
                    <a:pt x="6300" y="67"/>
                  </a:lnTo>
                  <a:lnTo>
                    <a:pt x="6300" y="0"/>
                  </a:lnTo>
                  <a:close/>
                  <a:moveTo>
                    <a:pt x="6767" y="0"/>
                  </a:moveTo>
                  <a:lnTo>
                    <a:pt x="7033" y="0"/>
                  </a:lnTo>
                  <a:lnTo>
                    <a:pt x="7033" y="67"/>
                  </a:lnTo>
                  <a:lnTo>
                    <a:pt x="6767" y="67"/>
                  </a:lnTo>
                  <a:lnTo>
                    <a:pt x="6767" y="0"/>
                  </a:lnTo>
                  <a:close/>
                  <a:moveTo>
                    <a:pt x="7233" y="0"/>
                  </a:moveTo>
                  <a:lnTo>
                    <a:pt x="7500" y="0"/>
                  </a:lnTo>
                  <a:lnTo>
                    <a:pt x="7500" y="67"/>
                  </a:lnTo>
                  <a:lnTo>
                    <a:pt x="7233" y="67"/>
                  </a:lnTo>
                  <a:lnTo>
                    <a:pt x="7233" y="0"/>
                  </a:lnTo>
                  <a:close/>
                  <a:moveTo>
                    <a:pt x="7700" y="0"/>
                  </a:moveTo>
                  <a:lnTo>
                    <a:pt x="7967" y="0"/>
                  </a:lnTo>
                  <a:lnTo>
                    <a:pt x="7967" y="67"/>
                  </a:lnTo>
                  <a:lnTo>
                    <a:pt x="7700" y="67"/>
                  </a:lnTo>
                  <a:lnTo>
                    <a:pt x="7700" y="0"/>
                  </a:lnTo>
                  <a:close/>
                  <a:moveTo>
                    <a:pt x="8167" y="0"/>
                  </a:moveTo>
                  <a:lnTo>
                    <a:pt x="8433" y="0"/>
                  </a:lnTo>
                  <a:lnTo>
                    <a:pt x="8433" y="67"/>
                  </a:lnTo>
                  <a:lnTo>
                    <a:pt x="8167" y="67"/>
                  </a:lnTo>
                  <a:lnTo>
                    <a:pt x="8167" y="0"/>
                  </a:lnTo>
                  <a:close/>
                  <a:moveTo>
                    <a:pt x="8633" y="0"/>
                  </a:moveTo>
                  <a:lnTo>
                    <a:pt x="8900" y="0"/>
                  </a:lnTo>
                  <a:lnTo>
                    <a:pt x="8900" y="67"/>
                  </a:lnTo>
                  <a:lnTo>
                    <a:pt x="8633" y="67"/>
                  </a:lnTo>
                  <a:lnTo>
                    <a:pt x="8633" y="0"/>
                  </a:lnTo>
                  <a:close/>
                  <a:moveTo>
                    <a:pt x="9100" y="0"/>
                  </a:moveTo>
                  <a:lnTo>
                    <a:pt x="9367" y="0"/>
                  </a:lnTo>
                  <a:lnTo>
                    <a:pt x="9367" y="67"/>
                  </a:lnTo>
                  <a:lnTo>
                    <a:pt x="9100" y="67"/>
                  </a:lnTo>
                  <a:lnTo>
                    <a:pt x="9100" y="0"/>
                  </a:lnTo>
                  <a:close/>
                  <a:moveTo>
                    <a:pt x="9567" y="0"/>
                  </a:moveTo>
                  <a:lnTo>
                    <a:pt x="9833" y="0"/>
                  </a:lnTo>
                  <a:lnTo>
                    <a:pt x="9833" y="67"/>
                  </a:lnTo>
                  <a:lnTo>
                    <a:pt x="9567" y="67"/>
                  </a:lnTo>
                  <a:lnTo>
                    <a:pt x="9567" y="0"/>
                  </a:lnTo>
                  <a:close/>
                  <a:moveTo>
                    <a:pt x="10033" y="0"/>
                  </a:moveTo>
                  <a:lnTo>
                    <a:pt x="10300" y="0"/>
                  </a:lnTo>
                  <a:lnTo>
                    <a:pt x="10300" y="67"/>
                  </a:lnTo>
                  <a:lnTo>
                    <a:pt x="10033" y="67"/>
                  </a:lnTo>
                  <a:lnTo>
                    <a:pt x="10033" y="0"/>
                  </a:lnTo>
                  <a:close/>
                  <a:moveTo>
                    <a:pt x="10500" y="0"/>
                  </a:moveTo>
                  <a:lnTo>
                    <a:pt x="10767" y="0"/>
                  </a:lnTo>
                  <a:lnTo>
                    <a:pt x="10767" y="67"/>
                  </a:lnTo>
                  <a:lnTo>
                    <a:pt x="10500" y="67"/>
                  </a:lnTo>
                  <a:lnTo>
                    <a:pt x="10500" y="0"/>
                  </a:lnTo>
                  <a:close/>
                  <a:moveTo>
                    <a:pt x="10967" y="0"/>
                  </a:moveTo>
                  <a:lnTo>
                    <a:pt x="11233" y="0"/>
                  </a:lnTo>
                  <a:lnTo>
                    <a:pt x="11233" y="67"/>
                  </a:lnTo>
                  <a:lnTo>
                    <a:pt x="10967" y="67"/>
                  </a:lnTo>
                  <a:lnTo>
                    <a:pt x="10967" y="0"/>
                  </a:lnTo>
                  <a:close/>
                  <a:moveTo>
                    <a:pt x="11433" y="0"/>
                  </a:moveTo>
                  <a:lnTo>
                    <a:pt x="11700" y="0"/>
                  </a:lnTo>
                  <a:lnTo>
                    <a:pt x="11700" y="67"/>
                  </a:lnTo>
                  <a:lnTo>
                    <a:pt x="11433" y="67"/>
                  </a:lnTo>
                  <a:lnTo>
                    <a:pt x="11433" y="0"/>
                  </a:lnTo>
                  <a:close/>
                  <a:moveTo>
                    <a:pt x="11900" y="0"/>
                  </a:moveTo>
                  <a:lnTo>
                    <a:pt x="12167" y="0"/>
                  </a:lnTo>
                  <a:lnTo>
                    <a:pt x="12167" y="67"/>
                  </a:lnTo>
                  <a:lnTo>
                    <a:pt x="11900" y="67"/>
                  </a:lnTo>
                  <a:lnTo>
                    <a:pt x="11900" y="0"/>
                  </a:lnTo>
                  <a:close/>
                  <a:moveTo>
                    <a:pt x="12367" y="0"/>
                  </a:moveTo>
                  <a:lnTo>
                    <a:pt x="12633" y="0"/>
                  </a:lnTo>
                  <a:lnTo>
                    <a:pt x="12633" y="67"/>
                  </a:lnTo>
                  <a:lnTo>
                    <a:pt x="12367" y="67"/>
                  </a:lnTo>
                  <a:lnTo>
                    <a:pt x="12367" y="0"/>
                  </a:lnTo>
                  <a:close/>
                  <a:moveTo>
                    <a:pt x="12833" y="0"/>
                  </a:moveTo>
                  <a:lnTo>
                    <a:pt x="13100" y="0"/>
                  </a:lnTo>
                  <a:lnTo>
                    <a:pt x="13100" y="67"/>
                  </a:lnTo>
                  <a:lnTo>
                    <a:pt x="12833" y="67"/>
                  </a:lnTo>
                  <a:lnTo>
                    <a:pt x="12833" y="0"/>
                  </a:lnTo>
                  <a:close/>
                  <a:moveTo>
                    <a:pt x="13300" y="0"/>
                  </a:moveTo>
                  <a:lnTo>
                    <a:pt x="13567" y="0"/>
                  </a:lnTo>
                  <a:lnTo>
                    <a:pt x="13567" y="67"/>
                  </a:lnTo>
                  <a:lnTo>
                    <a:pt x="13300" y="67"/>
                  </a:lnTo>
                  <a:lnTo>
                    <a:pt x="13300" y="0"/>
                  </a:lnTo>
                  <a:close/>
                  <a:moveTo>
                    <a:pt x="13767" y="0"/>
                  </a:moveTo>
                  <a:lnTo>
                    <a:pt x="14033" y="0"/>
                  </a:lnTo>
                  <a:lnTo>
                    <a:pt x="14033" y="67"/>
                  </a:lnTo>
                  <a:lnTo>
                    <a:pt x="13767" y="67"/>
                  </a:lnTo>
                  <a:lnTo>
                    <a:pt x="13767" y="0"/>
                  </a:lnTo>
                  <a:close/>
                  <a:moveTo>
                    <a:pt x="14233" y="0"/>
                  </a:moveTo>
                  <a:lnTo>
                    <a:pt x="14345" y="0"/>
                  </a:lnTo>
                  <a:lnTo>
                    <a:pt x="14345" y="67"/>
                  </a:lnTo>
                  <a:lnTo>
                    <a:pt x="14233" y="67"/>
                  </a:lnTo>
                  <a:lnTo>
                    <a:pt x="14233" y="0"/>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46" name="グループ化 45">
            <a:extLst>
              <a:ext uri="{FF2B5EF4-FFF2-40B4-BE49-F238E27FC236}">
                <a16:creationId xmlns:a16="http://schemas.microsoft.com/office/drawing/2014/main" id="{89DB175B-7B40-79C1-3FD9-0D2B16F17C42}"/>
              </a:ext>
            </a:extLst>
          </p:cNvPr>
          <p:cNvGrpSpPr/>
          <p:nvPr/>
        </p:nvGrpSpPr>
        <p:grpSpPr>
          <a:xfrm>
            <a:off x="4379812" y="3626838"/>
            <a:ext cx="1728788" cy="919234"/>
            <a:chOff x="4379812" y="3790700"/>
            <a:chExt cx="1728788" cy="919234"/>
          </a:xfrm>
        </p:grpSpPr>
        <p:sp>
          <p:nvSpPr>
            <p:cNvPr id="38" name="Rectangle 27">
              <a:extLst>
                <a:ext uri="{FF2B5EF4-FFF2-40B4-BE49-F238E27FC236}">
                  <a16:creationId xmlns:a16="http://schemas.microsoft.com/office/drawing/2014/main" id="{4C46C8FE-6A2B-A55D-ECC1-28190D117503}"/>
                </a:ext>
              </a:extLst>
            </p:cNvPr>
            <p:cNvSpPr>
              <a:spLocks noChangeArrowheads="1"/>
            </p:cNvSpPr>
            <p:nvPr/>
          </p:nvSpPr>
          <p:spPr bwMode="auto">
            <a:xfrm>
              <a:off x="4386162" y="3798344"/>
              <a:ext cx="1714500" cy="903946"/>
            </a:xfrm>
            <a:prstGeom prst="rect">
              <a:avLst/>
            </a:prstGeom>
            <a:solidFill>
              <a:srgbClr val="DDD9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28">
              <a:extLst>
                <a:ext uri="{FF2B5EF4-FFF2-40B4-BE49-F238E27FC236}">
                  <a16:creationId xmlns:a16="http://schemas.microsoft.com/office/drawing/2014/main" id="{25E622A6-EF16-85B5-C397-4B13662E25D9}"/>
                </a:ext>
              </a:extLst>
            </p:cNvPr>
            <p:cNvSpPr>
              <a:spLocks noEditPoints="1"/>
            </p:cNvSpPr>
            <p:nvPr/>
          </p:nvSpPr>
          <p:spPr bwMode="auto">
            <a:xfrm>
              <a:off x="4379812" y="3790700"/>
              <a:ext cx="1728788" cy="919234"/>
            </a:xfrm>
            <a:custGeom>
              <a:avLst/>
              <a:gdLst>
                <a:gd name="T0" fmla="*/ 9067 w 9067"/>
                <a:gd name="T1" fmla="*/ 33 h 4003"/>
                <a:gd name="T2" fmla="*/ 9067 w 9067"/>
                <a:gd name="T3" fmla="*/ 500 h 4003"/>
                <a:gd name="T4" fmla="*/ 9067 w 9067"/>
                <a:gd name="T5" fmla="*/ 967 h 4003"/>
                <a:gd name="T6" fmla="*/ 9067 w 9067"/>
                <a:gd name="T7" fmla="*/ 1433 h 4003"/>
                <a:gd name="T8" fmla="*/ 9067 w 9067"/>
                <a:gd name="T9" fmla="*/ 1900 h 4003"/>
                <a:gd name="T10" fmla="*/ 9067 w 9067"/>
                <a:gd name="T11" fmla="*/ 2367 h 4003"/>
                <a:gd name="T12" fmla="*/ 9067 w 9067"/>
                <a:gd name="T13" fmla="*/ 2833 h 4003"/>
                <a:gd name="T14" fmla="*/ 9067 w 9067"/>
                <a:gd name="T15" fmla="*/ 3300 h 4003"/>
                <a:gd name="T16" fmla="*/ 8969 w 9067"/>
                <a:gd name="T17" fmla="*/ 3936 h 4003"/>
                <a:gd name="T18" fmla="*/ 8769 w 9067"/>
                <a:gd name="T19" fmla="*/ 4003 h 4003"/>
                <a:gd name="T20" fmla="*/ 8303 w 9067"/>
                <a:gd name="T21" fmla="*/ 4003 h 4003"/>
                <a:gd name="T22" fmla="*/ 7836 w 9067"/>
                <a:gd name="T23" fmla="*/ 4003 h 4003"/>
                <a:gd name="T24" fmla="*/ 7369 w 9067"/>
                <a:gd name="T25" fmla="*/ 4003 h 4003"/>
                <a:gd name="T26" fmla="*/ 6903 w 9067"/>
                <a:gd name="T27" fmla="*/ 4003 h 4003"/>
                <a:gd name="T28" fmla="*/ 6436 w 9067"/>
                <a:gd name="T29" fmla="*/ 4003 h 4003"/>
                <a:gd name="T30" fmla="*/ 5969 w 9067"/>
                <a:gd name="T31" fmla="*/ 4003 h 4003"/>
                <a:gd name="T32" fmla="*/ 5503 w 9067"/>
                <a:gd name="T33" fmla="*/ 4003 h 4003"/>
                <a:gd name="T34" fmla="*/ 5036 w 9067"/>
                <a:gd name="T35" fmla="*/ 4003 h 4003"/>
                <a:gd name="T36" fmla="*/ 4569 w 9067"/>
                <a:gd name="T37" fmla="*/ 4003 h 4003"/>
                <a:gd name="T38" fmla="*/ 4103 w 9067"/>
                <a:gd name="T39" fmla="*/ 4003 h 4003"/>
                <a:gd name="T40" fmla="*/ 3636 w 9067"/>
                <a:gd name="T41" fmla="*/ 4003 h 4003"/>
                <a:gd name="T42" fmla="*/ 3169 w 9067"/>
                <a:gd name="T43" fmla="*/ 4003 h 4003"/>
                <a:gd name="T44" fmla="*/ 2703 w 9067"/>
                <a:gd name="T45" fmla="*/ 4003 h 4003"/>
                <a:gd name="T46" fmla="*/ 2236 w 9067"/>
                <a:gd name="T47" fmla="*/ 4003 h 4003"/>
                <a:gd name="T48" fmla="*/ 1769 w 9067"/>
                <a:gd name="T49" fmla="*/ 4003 h 4003"/>
                <a:gd name="T50" fmla="*/ 1303 w 9067"/>
                <a:gd name="T51" fmla="*/ 4003 h 4003"/>
                <a:gd name="T52" fmla="*/ 836 w 9067"/>
                <a:gd name="T53" fmla="*/ 4003 h 4003"/>
                <a:gd name="T54" fmla="*/ 369 w 9067"/>
                <a:gd name="T55" fmla="*/ 4003 h 4003"/>
                <a:gd name="T56" fmla="*/ 0 w 9067"/>
                <a:gd name="T57" fmla="*/ 3839 h 4003"/>
                <a:gd name="T58" fmla="*/ 0 w 9067"/>
                <a:gd name="T59" fmla="*/ 3372 h 4003"/>
                <a:gd name="T60" fmla="*/ 0 w 9067"/>
                <a:gd name="T61" fmla="*/ 2905 h 4003"/>
                <a:gd name="T62" fmla="*/ 0 w 9067"/>
                <a:gd name="T63" fmla="*/ 2439 h 4003"/>
                <a:gd name="T64" fmla="*/ 0 w 9067"/>
                <a:gd name="T65" fmla="*/ 1972 h 4003"/>
                <a:gd name="T66" fmla="*/ 0 w 9067"/>
                <a:gd name="T67" fmla="*/ 1505 h 4003"/>
                <a:gd name="T68" fmla="*/ 0 w 9067"/>
                <a:gd name="T69" fmla="*/ 1039 h 4003"/>
                <a:gd name="T70" fmla="*/ 0 w 9067"/>
                <a:gd name="T71" fmla="*/ 572 h 4003"/>
                <a:gd name="T72" fmla="*/ 0 w 9067"/>
                <a:gd name="T73" fmla="*/ 105 h 4003"/>
                <a:gd name="T74" fmla="*/ 33 w 9067"/>
                <a:gd name="T75" fmla="*/ 67 h 4003"/>
                <a:gd name="T76" fmla="*/ 695 w 9067"/>
                <a:gd name="T77" fmla="*/ 0 h 4003"/>
                <a:gd name="T78" fmla="*/ 1161 w 9067"/>
                <a:gd name="T79" fmla="*/ 0 h 4003"/>
                <a:gd name="T80" fmla="*/ 1628 w 9067"/>
                <a:gd name="T81" fmla="*/ 0 h 4003"/>
                <a:gd name="T82" fmla="*/ 2095 w 9067"/>
                <a:gd name="T83" fmla="*/ 0 h 4003"/>
                <a:gd name="T84" fmla="*/ 2561 w 9067"/>
                <a:gd name="T85" fmla="*/ 0 h 4003"/>
                <a:gd name="T86" fmla="*/ 3028 w 9067"/>
                <a:gd name="T87" fmla="*/ 0 h 4003"/>
                <a:gd name="T88" fmla="*/ 3495 w 9067"/>
                <a:gd name="T89" fmla="*/ 0 h 4003"/>
                <a:gd name="T90" fmla="*/ 3961 w 9067"/>
                <a:gd name="T91" fmla="*/ 0 h 4003"/>
                <a:gd name="T92" fmla="*/ 4428 w 9067"/>
                <a:gd name="T93" fmla="*/ 0 h 4003"/>
                <a:gd name="T94" fmla="*/ 4895 w 9067"/>
                <a:gd name="T95" fmla="*/ 0 h 4003"/>
                <a:gd name="T96" fmla="*/ 5361 w 9067"/>
                <a:gd name="T97" fmla="*/ 0 h 4003"/>
                <a:gd name="T98" fmla="*/ 5828 w 9067"/>
                <a:gd name="T99" fmla="*/ 0 h 4003"/>
                <a:gd name="T100" fmla="*/ 6295 w 9067"/>
                <a:gd name="T101" fmla="*/ 0 h 4003"/>
                <a:gd name="T102" fmla="*/ 6761 w 9067"/>
                <a:gd name="T103" fmla="*/ 0 h 4003"/>
                <a:gd name="T104" fmla="*/ 7228 w 9067"/>
                <a:gd name="T105" fmla="*/ 0 h 4003"/>
                <a:gd name="T106" fmla="*/ 7695 w 9067"/>
                <a:gd name="T107" fmla="*/ 0 h 4003"/>
                <a:gd name="T108" fmla="*/ 8161 w 9067"/>
                <a:gd name="T109" fmla="*/ 0 h 4003"/>
                <a:gd name="T110" fmla="*/ 8628 w 9067"/>
                <a:gd name="T111" fmla="*/ 0 h 4003"/>
                <a:gd name="T112" fmla="*/ 9033 w 9067"/>
                <a:gd name="T113" fmla="*/ 0 h 4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67" h="4003">
                  <a:moveTo>
                    <a:pt x="9067" y="33"/>
                  </a:moveTo>
                  <a:lnTo>
                    <a:pt x="9067" y="300"/>
                  </a:lnTo>
                  <a:lnTo>
                    <a:pt x="9000" y="300"/>
                  </a:lnTo>
                  <a:lnTo>
                    <a:pt x="9000" y="33"/>
                  </a:lnTo>
                  <a:lnTo>
                    <a:pt x="9067" y="33"/>
                  </a:lnTo>
                  <a:close/>
                  <a:moveTo>
                    <a:pt x="9067" y="500"/>
                  </a:moveTo>
                  <a:lnTo>
                    <a:pt x="9067" y="767"/>
                  </a:lnTo>
                  <a:lnTo>
                    <a:pt x="9000" y="767"/>
                  </a:lnTo>
                  <a:lnTo>
                    <a:pt x="9000" y="500"/>
                  </a:lnTo>
                  <a:lnTo>
                    <a:pt x="9067" y="500"/>
                  </a:lnTo>
                  <a:close/>
                  <a:moveTo>
                    <a:pt x="9067" y="967"/>
                  </a:moveTo>
                  <a:lnTo>
                    <a:pt x="9067" y="1233"/>
                  </a:lnTo>
                  <a:lnTo>
                    <a:pt x="9000" y="1233"/>
                  </a:lnTo>
                  <a:lnTo>
                    <a:pt x="9000" y="967"/>
                  </a:lnTo>
                  <a:lnTo>
                    <a:pt x="9067" y="967"/>
                  </a:lnTo>
                  <a:close/>
                  <a:moveTo>
                    <a:pt x="9067" y="1433"/>
                  </a:moveTo>
                  <a:lnTo>
                    <a:pt x="9067" y="1700"/>
                  </a:lnTo>
                  <a:lnTo>
                    <a:pt x="9000" y="1700"/>
                  </a:lnTo>
                  <a:lnTo>
                    <a:pt x="9000" y="1433"/>
                  </a:lnTo>
                  <a:lnTo>
                    <a:pt x="9067" y="1433"/>
                  </a:lnTo>
                  <a:close/>
                  <a:moveTo>
                    <a:pt x="9067" y="1900"/>
                  </a:moveTo>
                  <a:lnTo>
                    <a:pt x="9067" y="2167"/>
                  </a:lnTo>
                  <a:lnTo>
                    <a:pt x="9000" y="2167"/>
                  </a:lnTo>
                  <a:lnTo>
                    <a:pt x="9000" y="1900"/>
                  </a:lnTo>
                  <a:lnTo>
                    <a:pt x="9067" y="1900"/>
                  </a:lnTo>
                  <a:close/>
                  <a:moveTo>
                    <a:pt x="9067" y="2367"/>
                  </a:moveTo>
                  <a:lnTo>
                    <a:pt x="9067" y="2633"/>
                  </a:lnTo>
                  <a:lnTo>
                    <a:pt x="9000" y="2633"/>
                  </a:lnTo>
                  <a:lnTo>
                    <a:pt x="9000" y="2367"/>
                  </a:lnTo>
                  <a:lnTo>
                    <a:pt x="9067" y="2367"/>
                  </a:lnTo>
                  <a:close/>
                  <a:moveTo>
                    <a:pt x="9067" y="2833"/>
                  </a:moveTo>
                  <a:lnTo>
                    <a:pt x="9067" y="3100"/>
                  </a:lnTo>
                  <a:lnTo>
                    <a:pt x="9000" y="3100"/>
                  </a:lnTo>
                  <a:lnTo>
                    <a:pt x="9000" y="2833"/>
                  </a:lnTo>
                  <a:lnTo>
                    <a:pt x="9067" y="2833"/>
                  </a:lnTo>
                  <a:close/>
                  <a:moveTo>
                    <a:pt x="9067" y="3300"/>
                  </a:moveTo>
                  <a:lnTo>
                    <a:pt x="9067" y="3567"/>
                  </a:lnTo>
                  <a:lnTo>
                    <a:pt x="9000" y="3567"/>
                  </a:lnTo>
                  <a:lnTo>
                    <a:pt x="9000" y="3300"/>
                  </a:lnTo>
                  <a:lnTo>
                    <a:pt x="9067" y="3300"/>
                  </a:lnTo>
                  <a:close/>
                  <a:moveTo>
                    <a:pt x="9067" y="3767"/>
                  </a:moveTo>
                  <a:lnTo>
                    <a:pt x="9067" y="3969"/>
                  </a:lnTo>
                  <a:cubicBezTo>
                    <a:pt x="9067" y="3988"/>
                    <a:pt x="9052" y="4003"/>
                    <a:pt x="9033" y="4003"/>
                  </a:cubicBezTo>
                  <a:lnTo>
                    <a:pt x="8969" y="4003"/>
                  </a:lnTo>
                  <a:lnTo>
                    <a:pt x="8969" y="3936"/>
                  </a:lnTo>
                  <a:lnTo>
                    <a:pt x="9033" y="3936"/>
                  </a:lnTo>
                  <a:lnTo>
                    <a:pt x="9000" y="3969"/>
                  </a:lnTo>
                  <a:lnTo>
                    <a:pt x="9000" y="3767"/>
                  </a:lnTo>
                  <a:lnTo>
                    <a:pt x="9067" y="3767"/>
                  </a:lnTo>
                  <a:close/>
                  <a:moveTo>
                    <a:pt x="8769" y="4003"/>
                  </a:moveTo>
                  <a:lnTo>
                    <a:pt x="8503" y="4003"/>
                  </a:lnTo>
                  <a:lnTo>
                    <a:pt x="8503" y="3936"/>
                  </a:lnTo>
                  <a:lnTo>
                    <a:pt x="8769" y="3936"/>
                  </a:lnTo>
                  <a:lnTo>
                    <a:pt x="8769" y="4003"/>
                  </a:lnTo>
                  <a:close/>
                  <a:moveTo>
                    <a:pt x="8303" y="4003"/>
                  </a:moveTo>
                  <a:lnTo>
                    <a:pt x="8036" y="4003"/>
                  </a:lnTo>
                  <a:lnTo>
                    <a:pt x="8036" y="3936"/>
                  </a:lnTo>
                  <a:lnTo>
                    <a:pt x="8303" y="3936"/>
                  </a:lnTo>
                  <a:lnTo>
                    <a:pt x="8303" y="4003"/>
                  </a:lnTo>
                  <a:close/>
                  <a:moveTo>
                    <a:pt x="7836" y="4003"/>
                  </a:moveTo>
                  <a:lnTo>
                    <a:pt x="7569" y="4003"/>
                  </a:lnTo>
                  <a:lnTo>
                    <a:pt x="7569" y="3936"/>
                  </a:lnTo>
                  <a:lnTo>
                    <a:pt x="7836" y="3936"/>
                  </a:lnTo>
                  <a:lnTo>
                    <a:pt x="7836" y="4003"/>
                  </a:lnTo>
                  <a:close/>
                  <a:moveTo>
                    <a:pt x="7369" y="4003"/>
                  </a:moveTo>
                  <a:lnTo>
                    <a:pt x="7103" y="4003"/>
                  </a:lnTo>
                  <a:lnTo>
                    <a:pt x="7103" y="3936"/>
                  </a:lnTo>
                  <a:lnTo>
                    <a:pt x="7369" y="3936"/>
                  </a:lnTo>
                  <a:lnTo>
                    <a:pt x="7369" y="4003"/>
                  </a:lnTo>
                  <a:close/>
                  <a:moveTo>
                    <a:pt x="6903" y="4003"/>
                  </a:moveTo>
                  <a:lnTo>
                    <a:pt x="6636" y="4003"/>
                  </a:lnTo>
                  <a:lnTo>
                    <a:pt x="6636" y="3936"/>
                  </a:lnTo>
                  <a:lnTo>
                    <a:pt x="6903" y="3936"/>
                  </a:lnTo>
                  <a:lnTo>
                    <a:pt x="6903" y="4003"/>
                  </a:lnTo>
                  <a:close/>
                  <a:moveTo>
                    <a:pt x="6436" y="4003"/>
                  </a:moveTo>
                  <a:lnTo>
                    <a:pt x="6169" y="4003"/>
                  </a:lnTo>
                  <a:lnTo>
                    <a:pt x="6169" y="3936"/>
                  </a:lnTo>
                  <a:lnTo>
                    <a:pt x="6436" y="3936"/>
                  </a:lnTo>
                  <a:lnTo>
                    <a:pt x="6436" y="4003"/>
                  </a:lnTo>
                  <a:close/>
                  <a:moveTo>
                    <a:pt x="5969" y="4003"/>
                  </a:moveTo>
                  <a:lnTo>
                    <a:pt x="5703" y="4003"/>
                  </a:lnTo>
                  <a:lnTo>
                    <a:pt x="5703" y="3936"/>
                  </a:lnTo>
                  <a:lnTo>
                    <a:pt x="5969" y="3936"/>
                  </a:lnTo>
                  <a:lnTo>
                    <a:pt x="5969" y="4003"/>
                  </a:lnTo>
                  <a:close/>
                  <a:moveTo>
                    <a:pt x="5503" y="4003"/>
                  </a:moveTo>
                  <a:lnTo>
                    <a:pt x="5236" y="4003"/>
                  </a:lnTo>
                  <a:lnTo>
                    <a:pt x="5236" y="3936"/>
                  </a:lnTo>
                  <a:lnTo>
                    <a:pt x="5503" y="3936"/>
                  </a:lnTo>
                  <a:lnTo>
                    <a:pt x="5503" y="4003"/>
                  </a:lnTo>
                  <a:close/>
                  <a:moveTo>
                    <a:pt x="5036" y="4003"/>
                  </a:moveTo>
                  <a:lnTo>
                    <a:pt x="4769" y="4003"/>
                  </a:lnTo>
                  <a:lnTo>
                    <a:pt x="4769" y="3936"/>
                  </a:lnTo>
                  <a:lnTo>
                    <a:pt x="5036" y="3936"/>
                  </a:lnTo>
                  <a:lnTo>
                    <a:pt x="5036" y="4003"/>
                  </a:lnTo>
                  <a:close/>
                  <a:moveTo>
                    <a:pt x="4569" y="4003"/>
                  </a:moveTo>
                  <a:lnTo>
                    <a:pt x="4303" y="4003"/>
                  </a:lnTo>
                  <a:lnTo>
                    <a:pt x="4303" y="3936"/>
                  </a:lnTo>
                  <a:lnTo>
                    <a:pt x="4569" y="3936"/>
                  </a:lnTo>
                  <a:lnTo>
                    <a:pt x="4569" y="4003"/>
                  </a:lnTo>
                  <a:close/>
                  <a:moveTo>
                    <a:pt x="4103" y="4003"/>
                  </a:moveTo>
                  <a:lnTo>
                    <a:pt x="3836" y="4003"/>
                  </a:lnTo>
                  <a:lnTo>
                    <a:pt x="3836" y="3936"/>
                  </a:lnTo>
                  <a:lnTo>
                    <a:pt x="4103" y="3936"/>
                  </a:lnTo>
                  <a:lnTo>
                    <a:pt x="4103" y="4003"/>
                  </a:lnTo>
                  <a:close/>
                  <a:moveTo>
                    <a:pt x="3636" y="4003"/>
                  </a:moveTo>
                  <a:lnTo>
                    <a:pt x="3369" y="4003"/>
                  </a:lnTo>
                  <a:lnTo>
                    <a:pt x="3369" y="3936"/>
                  </a:lnTo>
                  <a:lnTo>
                    <a:pt x="3636" y="3936"/>
                  </a:lnTo>
                  <a:lnTo>
                    <a:pt x="3636" y="4003"/>
                  </a:lnTo>
                  <a:close/>
                  <a:moveTo>
                    <a:pt x="3169" y="4003"/>
                  </a:moveTo>
                  <a:lnTo>
                    <a:pt x="2903" y="4003"/>
                  </a:lnTo>
                  <a:lnTo>
                    <a:pt x="2903" y="3936"/>
                  </a:lnTo>
                  <a:lnTo>
                    <a:pt x="3169" y="3936"/>
                  </a:lnTo>
                  <a:lnTo>
                    <a:pt x="3169" y="4003"/>
                  </a:lnTo>
                  <a:close/>
                  <a:moveTo>
                    <a:pt x="2703" y="4003"/>
                  </a:moveTo>
                  <a:lnTo>
                    <a:pt x="2436" y="4003"/>
                  </a:lnTo>
                  <a:lnTo>
                    <a:pt x="2436" y="3936"/>
                  </a:lnTo>
                  <a:lnTo>
                    <a:pt x="2703" y="3936"/>
                  </a:lnTo>
                  <a:lnTo>
                    <a:pt x="2703" y="4003"/>
                  </a:lnTo>
                  <a:close/>
                  <a:moveTo>
                    <a:pt x="2236" y="4003"/>
                  </a:moveTo>
                  <a:lnTo>
                    <a:pt x="1969" y="4003"/>
                  </a:lnTo>
                  <a:lnTo>
                    <a:pt x="1969" y="3936"/>
                  </a:lnTo>
                  <a:lnTo>
                    <a:pt x="2236" y="3936"/>
                  </a:lnTo>
                  <a:lnTo>
                    <a:pt x="2236" y="4003"/>
                  </a:lnTo>
                  <a:close/>
                  <a:moveTo>
                    <a:pt x="1769" y="4003"/>
                  </a:moveTo>
                  <a:lnTo>
                    <a:pt x="1503" y="4003"/>
                  </a:lnTo>
                  <a:lnTo>
                    <a:pt x="1503" y="3936"/>
                  </a:lnTo>
                  <a:lnTo>
                    <a:pt x="1769" y="3936"/>
                  </a:lnTo>
                  <a:lnTo>
                    <a:pt x="1769" y="4003"/>
                  </a:lnTo>
                  <a:close/>
                  <a:moveTo>
                    <a:pt x="1303" y="4003"/>
                  </a:moveTo>
                  <a:lnTo>
                    <a:pt x="1036" y="4003"/>
                  </a:lnTo>
                  <a:lnTo>
                    <a:pt x="1036" y="3936"/>
                  </a:lnTo>
                  <a:lnTo>
                    <a:pt x="1303" y="3936"/>
                  </a:lnTo>
                  <a:lnTo>
                    <a:pt x="1303" y="4003"/>
                  </a:lnTo>
                  <a:close/>
                  <a:moveTo>
                    <a:pt x="836" y="4003"/>
                  </a:moveTo>
                  <a:lnTo>
                    <a:pt x="569" y="4003"/>
                  </a:lnTo>
                  <a:lnTo>
                    <a:pt x="569" y="3936"/>
                  </a:lnTo>
                  <a:lnTo>
                    <a:pt x="836" y="3936"/>
                  </a:lnTo>
                  <a:lnTo>
                    <a:pt x="836" y="4003"/>
                  </a:lnTo>
                  <a:close/>
                  <a:moveTo>
                    <a:pt x="369" y="4003"/>
                  </a:moveTo>
                  <a:lnTo>
                    <a:pt x="103" y="4003"/>
                  </a:lnTo>
                  <a:lnTo>
                    <a:pt x="103" y="3936"/>
                  </a:lnTo>
                  <a:lnTo>
                    <a:pt x="369" y="3936"/>
                  </a:lnTo>
                  <a:lnTo>
                    <a:pt x="369" y="4003"/>
                  </a:lnTo>
                  <a:close/>
                  <a:moveTo>
                    <a:pt x="0" y="3839"/>
                  </a:moveTo>
                  <a:lnTo>
                    <a:pt x="0" y="3572"/>
                  </a:lnTo>
                  <a:lnTo>
                    <a:pt x="67" y="3572"/>
                  </a:lnTo>
                  <a:lnTo>
                    <a:pt x="67" y="3839"/>
                  </a:lnTo>
                  <a:lnTo>
                    <a:pt x="0" y="3839"/>
                  </a:lnTo>
                  <a:close/>
                  <a:moveTo>
                    <a:pt x="0" y="3372"/>
                  </a:moveTo>
                  <a:lnTo>
                    <a:pt x="0" y="3105"/>
                  </a:lnTo>
                  <a:lnTo>
                    <a:pt x="67" y="3105"/>
                  </a:lnTo>
                  <a:lnTo>
                    <a:pt x="67" y="3372"/>
                  </a:lnTo>
                  <a:lnTo>
                    <a:pt x="0" y="3372"/>
                  </a:lnTo>
                  <a:close/>
                  <a:moveTo>
                    <a:pt x="0" y="2905"/>
                  </a:moveTo>
                  <a:lnTo>
                    <a:pt x="0" y="2639"/>
                  </a:lnTo>
                  <a:lnTo>
                    <a:pt x="67" y="2639"/>
                  </a:lnTo>
                  <a:lnTo>
                    <a:pt x="67" y="2905"/>
                  </a:lnTo>
                  <a:lnTo>
                    <a:pt x="0" y="2905"/>
                  </a:lnTo>
                  <a:close/>
                  <a:moveTo>
                    <a:pt x="0" y="2439"/>
                  </a:moveTo>
                  <a:lnTo>
                    <a:pt x="0" y="2172"/>
                  </a:lnTo>
                  <a:lnTo>
                    <a:pt x="67" y="2172"/>
                  </a:lnTo>
                  <a:lnTo>
                    <a:pt x="67" y="2439"/>
                  </a:lnTo>
                  <a:lnTo>
                    <a:pt x="0" y="2439"/>
                  </a:lnTo>
                  <a:close/>
                  <a:moveTo>
                    <a:pt x="0" y="1972"/>
                  </a:moveTo>
                  <a:lnTo>
                    <a:pt x="0" y="1705"/>
                  </a:lnTo>
                  <a:lnTo>
                    <a:pt x="67" y="1705"/>
                  </a:lnTo>
                  <a:lnTo>
                    <a:pt x="67" y="1972"/>
                  </a:lnTo>
                  <a:lnTo>
                    <a:pt x="0" y="1972"/>
                  </a:lnTo>
                  <a:close/>
                  <a:moveTo>
                    <a:pt x="0" y="1505"/>
                  </a:moveTo>
                  <a:lnTo>
                    <a:pt x="0" y="1239"/>
                  </a:lnTo>
                  <a:lnTo>
                    <a:pt x="67" y="1239"/>
                  </a:lnTo>
                  <a:lnTo>
                    <a:pt x="67" y="1505"/>
                  </a:lnTo>
                  <a:lnTo>
                    <a:pt x="0" y="1505"/>
                  </a:lnTo>
                  <a:close/>
                  <a:moveTo>
                    <a:pt x="0" y="1039"/>
                  </a:moveTo>
                  <a:lnTo>
                    <a:pt x="0" y="772"/>
                  </a:lnTo>
                  <a:lnTo>
                    <a:pt x="67" y="772"/>
                  </a:lnTo>
                  <a:lnTo>
                    <a:pt x="67" y="1039"/>
                  </a:lnTo>
                  <a:lnTo>
                    <a:pt x="0" y="1039"/>
                  </a:lnTo>
                  <a:close/>
                  <a:moveTo>
                    <a:pt x="0" y="572"/>
                  </a:moveTo>
                  <a:lnTo>
                    <a:pt x="0" y="305"/>
                  </a:lnTo>
                  <a:lnTo>
                    <a:pt x="67" y="305"/>
                  </a:lnTo>
                  <a:lnTo>
                    <a:pt x="67" y="572"/>
                  </a:lnTo>
                  <a:lnTo>
                    <a:pt x="0" y="572"/>
                  </a:lnTo>
                  <a:close/>
                  <a:moveTo>
                    <a:pt x="0" y="105"/>
                  </a:moveTo>
                  <a:lnTo>
                    <a:pt x="0" y="33"/>
                  </a:lnTo>
                  <a:cubicBezTo>
                    <a:pt x="0" y="15"/>
                    <a:pt x="15" y="0"/>
                    <a:pt x="33" y="0"/>
                  </a:cubicBezTo>
                  <a:lnTo>
                    <a:pt x="228" y="0"/>
                  </a:lnTo>
                  <a:lnTo>
                    <a:pt x="228" y="67"/>
                  </a:lnTo>
                  <a:lnTo>
                    <a:pt x="33" y="67"/>
                  </a:lnTo>
                  <a:lnTo>
                    <a:pt x="67" y="33"/>
                  </a:lnTo>
                  <a:lnTo>
                    <a:pt x="67" y="105"/>
                  </a:lnTo>
                  <a:lnTo>
                    <a:pt x="0" y="105"/>
                  </a:lnTo>
                  <a:close/>
                  <a:moveTo>
                    <a:pt x="428" y="0"/>
                  </a:moveTo>
                  <a:lnTo>
                    <a:pt x="695" y="0"/>
                  </a:lnTo>
                  <a:lnTo>
                    <a:pt x="695" y="67"/>
                  </a:lnTo>
                  <a:lnTo>
                    <a:pt x="428" y="67"/>
                  </a:lnTo>
                  <a:lnTo>
                    <a:pt x="428" y="0"/>
                  </a:lnTo>
                  <a:close/>
                  <a:moveTo>
                    <a:pt x="895" y="0"/>
                  </a:moveTo>
                  <a:lnTo>
                    <a:pt x="1161" y="0"/>
                  </a:lnTo>
                  <a:lnTo>
                    <a:pt x="1161" y="67"/>
                  </a:lnTo>
                  <a:lnTo>
                    <a:pt x="895" y="67"/>
                  </a:lnTo>
                  <a:lnTo>
                    <a:pt x="895" y="0"/>
                  </a:lnTo>
                  <a:close/>
                  <a:moveTo>
                    <a:pt x="1361" y="0"/>
                  </a:moveTo>
                  <a:lnTo>
                    <a:pt x="1628" y="0"/>
                  </a:lnTo>
                  <a:lnTo>
                    <a:pt x="1628" y="67"/>
                  </a:lnTo>
                  <a:lnTo>
                    <a:pt x="1361" y="67"/>
                  </a:lnTo>
                  <a:lnTo>
                    <a:pt x="1361" y="0"/>
                  </a:lnTo>
                  <a:close/>
                  <a:moveTo>
                    <a:pt x="1828" y="0"/>
                  </a:moveTo>
                  <a:lnTo>
                    <a:pt x="2095" y="0"/>
                  </a:lnTo>
                  <a:lnTo>
                    <a:pt x="2095" y="67"/>
                  </a:lnTo>
                  <a:lnTo>
                    <a:pt x="1828" y="67"/>
                  </a:lnTo>
                  <a:lnTo>
                    <a:pt x="1828" y="0"/>
                  </a:lnTo>
                  <a:close/>
                  <a:moveTo>
                    <a:pt x="2295" y="0"/>
                  </a:moveTo>
                  <a:lnTo>
                    <a:pt x="2561" y="0"/>
                  </a:lnTo>
                  <a:lnTo>
                    <a:pt x="2561" y="67"/>
                  </a:lnTo>
                  <a:lnTo>
                    <a:pt x="2295" y="67"/>
                  </a:lnTo>
                  <a:lnTo>
                    <a:pt x="2295" y="0"/>
                  </a:lnTo>
                  <a:close/>
                  <a:moveTo>
                    <a:pt x="2761" y="0"/>
                  </a:moveTo>
                  <a:lnTo>
                    <a:pt x="3028" y="0"/>
                  </a:lnTo>
                  <a:lnTo>
                    <a:pt x="3028" y="67"/>
                  </a:lnTo>
                  <a:lnTo>
                    <a:pt x="2761" y="67"/>
                  </a:lnTo>
                  <a:lnTo>
                    <a:pt x="2761" y="0"/>
                  </a:lnTo>
                  <a:close/>
                  <a:moveTo>
                    <a:pt x="3228" y="0"/>
                  </a:moveTo>
                  <a:lnTo>
                    <a:pt x="3495" y="0"/>
                  </a:lnTo>
                  <a:lnTo>
                    <a:pt x="3495" y="67"/>
                  </a:lnTo>
                  <a:lnTo>
                    <a:pt x="3228" y="67"/>
                  </a:lnTo>
                  <a:lnTo>
                    <a:pt x="3228" y="0"/>
                  </a:lnTo>
                  <a:close/>
                  <a:moveTo>
                    <a:pt x="3695" y="0"/>
                  </a:moveTo>
                  <a:lnTo>
                    <a:pt x="3961" y="0"/>
                  </a:lnTo>
                  <a:lnTo>
                    <a:pt x="3961" y="67"/>
                  </a:lnTo>
                  <a:lnTo>
                    <a:pt x="3695" y="67"/>
                  </a:lnTo>
                  <a:lnTo>
                    <a:pt x="3695" y="0"/>
                  </a:lnTo>
                  <a:close/>
                  <a:moveTo>
                    <a:pt x="4161" y="0"/>
                  </a:moveTo>
                  <a:lnTo>
                    <a:pt x="4428" y="0"/>
                  </a:lnTo>
                  <a:lnTo>
                    <a:pt x="4428" y="67"/>
                  </a:lnTo>
                  <a:lnTo>
                    <a:pt x="4161" y="67"/>
                  </a:lnTo>
                  <a:lnTo>
                    <a:pt x="4161" y="0"/>
                  </a:lnTo>
                  <a:close/>
                  <a:moveTo>
                    <a:pt x="4628" y="0"/>
                  </a:moveTo>
                  <a:lnTo>
                    <a:pt x="4895" y="0"/>
                  </a:lnTo>
                  <a:lnTo>
                    <a:pt x="4895" y="67"/>
                  </a:lnTo>
                  <a:lnTo>
                    <a:pt x="4628" y="67"/>
                  </a:lnTo>
                  <a:lnTo>
                    <a:pt x="4628" y="0"/>
                  </a:lnTo>
                  <a:close/>
                  <a:moveTo>
                    <a:pt x="5095" y="0"/>
                  </a:moveTo>
                  <a:lnTo>
                    <a:pt x="5361" y="0"/>
                  </a:lnTo>
                  <a:lnTo>
                    <a:pt x="5361" y="67"/>
                  </a:lnTo>
                  <a:lnTo>
                    <a:pt x="5095" y="67"/>
                  </a:lnTo>
                  <a:lnTo>
                    <a:pt x="5095" y="0"/>
                  </a:lnTo>
                  <a:close/>
                  <a:moveTo>
                    <a:pt x="5561" y="0"/>
                  </a:moveTo>
                  <a:lnTo>
                    <a:pt x="5828" y="0"/>
                  </a:lnTo>
                  <a:lnTo>
                    <a:pt x="5828" y="67"/>
                  </a:lnTo>
                  <a:lnTo>
                    <a:pt x="5561" y="67"/>
                  </a:lnTo>
                  <a:lnTo>
                    <a:pt x="5561" y="0"/>
                  </a:lnTo>
                  <a:close/>
                  <a:moveTo>
                    <a:pt x="6028" y="0"/>
                  </a:moveTo>
                  <a:lnTo>
                    <a:pt x="6295" y="0"/>
                  </a:lnTo>
                  <a:lnTo>
                    <a:pt x="6295" y="67"/>
                  </a:lnTo>
                  <a:lnTo>
                    <a:pt x="6028" y="67"/>
                  </a:lnTo>
                  <a:lnTo>
                    <a:pt x="6028" y="0"/>
                  </a:lnTo>
                  <a:close/>
                  <a:moveTo>
                    <a:pt x="6495" y="0"/>
                  </a:moveTo>
                  <a:lnTo>
                    <a:pt x="6761" y="0"/>
                  </a:lnTo>
                  <a:lnTo>
                    <a:pt x="6761" y="67"/>
                  </a:lnTo>
                  <a:lnTo>
                    <a:pt x="6495" y="67"/>
                  </a:lnTo>
                  <a:lnTo>
                    <a:pt x="6495" y="0"/>
                  </a:lnTo>
                  <a:close/>
                  <a:moveTo>
                    <a:pt x="6961" y="0"/>
                  </a:moveTo>
                  <a:lnTo>
                    <a:pt x="7228" y="0"/>
                  </a:lnTo>
                  <a:lnTo>
                    <a:pt x="7228" y="67"/>
                  </a:lnTo>
                  <a:lnTo>
                    <a:pt x="6961" y="67"/>
                  </a:lnTo>
                  <a:lnTo>
                    <a:pt x="6961" y="0"/>
                  </a:lnTo>
                  <a:close/>
                  <a:moveTo>
                    <a:pt x="7428" y="0"/>
                  </a:moveTo>
                  <a:lnTo>
                    <a:pt x="7695" y="0"/>
                  </a:lnTo>
                  <a:lnTo>
                    <a:pt x="7695" y="67"/>
                  </a:lnTo>
                  <a:lnTo>
                    <a:pt x="7428" y="67"/>
                  </a:lnTo>
                  <a:lnTo>
                    <a:pt x="7428" y="0"/>
                  </a:lnTo>
                  <a:close/>
                  <a:moveTo>
                    <a:pt x="7895" y="0"/>
                  </a:moveTo>
                  <a:lnTo>
                    <a:pt x="8161" y="0"/>
                  </a:lnTo>
                  <a:lnTo>
                    <a:pt x="8161" y="67"/>
                  </a:lnTo>
                  <a:lnTo>
                    <a:pt x="7895" y="67"/>
                  </a:lnTo>
                  <a:lnTo>
                    <a:pt x="7895" y="0"/>
                  </a:lnTo>
                  <a:close/>
                  <a:moveTo>
                    <a:pt x="8361" y="0"/>
                  </a:moveTo>
                  <a:lnTo>
                    <a:pt x="8628" y="0"/>
                  </a:lnTo>
                  <a:lnTo>
                    <a:pt x="8628" y="67"/>
                  </a:lnTo>
                  <a:lnTo>
                    <a:pt x="8361" y="67"/>
                  </a:lnTo>
                  <a:lnTo>
                    <a:pt x="8361" y="0"/>
                  </a:lnTo>
                  <a:close/>
                  <a:moveTo>
                    <a:pt x="8828" y="0"/>
                  </a:moveTo>
                  <a:lnTo>
                    <a:pt x="9033" y="0"/>
                  </a:lnTo>
                  <a:lnTo>
                    <a:pt x="9033" y="67"/>
                  </a:lnTo>
                  <a:lnTo>
                    <a:pt x="8828" y="67"/>
                  </a:lnTo>
                  <a:lnTo>
                    <a:pt x="8828" y="0"/>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43" name="グループ化 42">
            <a:extLst>
              <a:ext uri="{FF2B5EF4-FFF2-40B4-BE49-F238E27FC236}">
                <a16:creationId xmlns:a16="http://schemas.microsoft.com/office/drawing/2014/main" id="{02A74CB8-0FEC-DAEA-97D9-0DD7C5E0D785}"/>
              </a:ext>
            </a:extLst>
          </p:cNvPr>
          <p:cNvGrpSpPr/>
          <p:nvPr/>
        </p:nvGrpSpPr>
        <p:grpSpPr>
          <a:xfrm>
            <a:off x="3392387" y="1998589"/>
            <a:ext cx="2716213" cy="921146"/>
            <a:chOff x="3392387" y="2162451"/>
            <a:chExt cx="2716213" cy="921146"/>
          </a:xfrm>
        </p:grpSpPr>
        <p:sp>
          <p:nvSpPr>
            <p:cNvPr id="40" name="Rectangle 29">
              <a:extLst>
                <a:ext uri="{FF2B5EF4-FFF2-40B4-BE49-F238E27FC236}">
                  <a16:creationId xmlns:a16="http://schemas.microsoft.com/office/drawing/2014/main" id="{D93F27BB-8308-081B-1EA0-33B80C10A3EC}"/>
                </a:ext>
              </a:extLst>
            </p:cNvPr>
            <p:cNvSpPr>
              <a:spLocks noChangeArrowheads="1"/>
            </p:cNvSpPr>
            <p:nvPr/>
          </p:nvSpPr>
          <p:spPr bwMode="auto">
            <a:xfrm>
              <a:off x="3398737" y="2170095"/>
              <a:ext cx="2701925" cy="905857"/>
            </a:xfrm>
            <a:prstGeom prst="rect">
              <a:avLst/>
            </a:prstGeom>
            <a:solidFill>
              <a:srgbClr val="DDD9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41" name="Freeform 30">
              <a:extLst>
                <a:ext uri="{FF2B5EF4-FFF2-40B4-BE49-F238E27FC236}">
                  <a16:creationId xmlns:a16="http://schemas.microsoft.com/office/drawing/2014/main" id="{955B1ABA-9DE0-8FFD-8005-33927AC3E09D}"/>
                </a:ext>
              </a:extLst>
            </p:cNvPr>
            <p:cNvSpPr>
              <a:spLocks noEditPoints="1"/>
            </p:cNvSpPr>
            <p:nvPr/>
          </p:nvSpPr>
          <p:spPr bwMode="auto">
            <a:xfrm>
              <a:off x="3392387" y="2162451"/>
              <a:ext cx="2716213" cy="921146"/>
            </a:xfrm>
            <a:custGeom>
              <a:avLst/>
              <a:gdLst>
                <a:gd name="T0" fmla="*/ 14251 w 14251"/>
                <a:gd name="T1" fmla="*/ 767 h 4011"/>
                <a:gd name="T2" fmla="*/ 14184 w 14251"/>
                <a:gd name="T3" fmla="*/ 967 h 4011"/>
                <a:gd name="T4" fmla="*/ 14251 w 14251"/>
                <a:gd name="T5" fmla="*/ 1900 h 4011"/>
                <a:gd name="T6" fmla="*/ 14184 w 14251"/>
                <a:gd name="T7" fmla="*/ 2633 h 4011"/>
                <a:gd name="T8" fmla="*/ 14251 w 14251"/>
                <a:gd name="T9" fmla="*/ 2833 h 4011"/>
                <a:gd name="T10" fmla="*/ 14251 w 14251"/>
                <a:gd name="T11" fmla="*/ 3977 h 4011"/>
                <a:gd name="T12" fmla="*/ 14251 w 14251"/>
                <a:gd name="T13" fmla="*/ 3767 h 4011"/>
                <a:gd name="T14" fmla="*/ 13228 w 14251"/>
                <a:gd name="T15" fmla="*/ 4011 h 4011"/>
                <a:gd name="T16" fmla="*/ 13028 w 14251"/>
                <a:gd name="T17" fmla="*/ 3944 h 4011"/>
                <a:gd name="T18" fmla="*/ 12095 w 14251"/>
                <a:gd name="T19" fmla="*/ 4011 h 4011"/>
                <a:gd name="T20" fmla="*/ 11361 w 14251"/>
                <a:gd name="T21" fmla="*/ 3944 h 4011"/>
                <a:gd name="T22" fmla="*/ 11161 w 14251"/>
                <a:gd name="T23" fmla="*/ 4011 h 4011"/>
                <a:gd name="T24" fmla="*/ 9961 w 14251"/>
                <a:gd name="T25" fmla="*/ 4011 h 4011"/>
                <a:gd name="T26" fmla="*/ 9761 w 14251"/>
                <a:gd name="T27" fmla="*/ 3944 h 4011"/>
                <a:gd name="T28" fmla="*/ 8828 w 14251"/>
                <a:gd name="T29" fmla="*/ 4011 h 4011"/>
                <a:gd name="T30" fmla="*/ 8095 w 14251"/>
                <a:gd name="T31" fmla="*/ 3944 h 4011"/>
                <a:gd name="T32" fmla="*/ 7895 w 14251"/>
                <a:gd name="T33" fmla="*/ 4011 h 4011"/>
                <a:gd name="T34" fmla="*/ 6695 w 14251"/>
                <a:gd name="T35" fmla="*/ 4011 h 4011"/>
                <a:gd name="T36" fmla="*/ 6495 w 14251"/>
                <a:gd name="T37" fmla="*/ 3944 h 4011"/>
                <a:gd name="T38" fmla="*/ 5561 w 14251"/>
                <a:gd name="T39" fmla="*/ 4011 h 4011"/>
                <a:gd name="T40" fmla="*/ 4828 w 14251"/>
                <a:gd name="T41" fmla="*/ 3944 h 4011"/>
                <a:gd name="T42" fmla="*/ 4628 w 14251"/>
                <a:gd name="T43" fmla="*/ 4011 h 4011"/>
                <a:gd name="T44" fmla="*/ 3428 w 14251"/>
                <a:gd name="T45" fmla="*/ 4011 h 4011"/>
                <a:gd name="T46" fmla="*/ 3228 w 14251"/>
                <a:gd name="T47" fmla="*/ 3944 h 4011"/>
                <a:gd name="T48" fmla="*/ 2295 w 14251"/>
                <a:gd name="T49" fmla="*/ 4011 h 4011"/>
                <a:gd name="T50" fmla="*/ 1561 w 14251"/>
                <a:gd name="T51" fmla="*/ 3944 h 4011"/>
                <a:gd name="T52" fmla="*/ 1361 w 14251"/>
                <a:gd name="T53" fmla="*/ 4011 h 4011"/>
                <a:gd name="T54" fmla="*/ 161 w 14251"/>
                <a:gd name="T55" fmla="*/ 4011 h 4011"/>
                <a:gd name="T56" fmla="*/ 67 w 14251"/>
                <a:gd name="T57" fmla="*/ 3905 h 4011"/>
                <a:gd name="T58" fmla="*/ 0 w 14251"/>
                <a:gd name="T59" fmla="*/ 2972 h 4011"/>
                <a:gd name="T60" fmla="*/ 67 w 14251"/>
                <a:gd name="T61" fmla="*/ 2239 h 4011"/>
                <a:gd name="T62" fmla="*/ 0 w 14251"/>
                <a:gd name="T63" fmla="*/ 2039 h 4011"/>
                <a:gd name="T64" fmla="*/ 0 w 14251"/>
                <a:gd name="T65" fmla="*/ 839 h 4011"/>
                <a:gd name="T66" fmla="*/ 67 w 14251"/>
                <a:gd name="T67" fmla="*/ 639 h 4011"/>
                <a:gd name="T68" fmla="*/ 33 w 14251"/>
                <a:gd name="T69" fmla="*/ 67 h 4011"/>
                <a:gd name="T70" fmla="*/ 361 w 14251"/>
                <a:gd name="T71" fmla="*/ 67 h 4011"/>
                <a:gd name="T72" fmla="*/ 1295 w 14251"/>
                <a:gd name="T73" fmla="*/ 0 h 4011"/>
                <a:gd name="T74" fmla="*/ 2028 w 14251"/>
                <a:gd name="T75" fmla="*/ 67 h 4011"/>
                <a:gd name="T76" fmla="*/ 2228 w 14251"/>
                <a:gd name="T77" fmla="*/ 0 h 4011"/>
                <a:gd name="T78" fmla="*/ 3428 w 14251"/>
                <a:gd name="T79" fmla="*/ 0 h 4011"/>
                <a:gd name="T80" fmla="*/ 3628 w 14251"/>
                <a:gd name="T81" fmla="*/ 67 h 4011"/>
                <a:gd name="T82" fmla="*/ 4561 w 14251"/>
                <a:gd name="T83" fmla="*/ 0 h 4011"/>
                <a:gd name="T84" fmla="*/ 5295 w 14251"/>
                <a:gd name="T85" fmla="*/ 67 h 4011"/>
                <a:gd name="T86" fmla="*/ 5495 w 14251"/>
                <a:gd name="T87" fmla="*/ 0 h 4011"/>
                <a:gd name="T88" fmla="*/ 6695 w 14251"/>
                <a:gd name="T89" fmla="*/ 0 h 4011"/>
                <a:gd name="T90" fmla="*/ 6895 w 14251"/>
                <a:gd name="T91" fmla="*/ 67 h 4011"/>
                <a:gd name="T92" fmla="*/ 7828 w 14251"/>
                <a:gd name="T93" fmla="*/ 0 h 4011"/>
                <a:gd name="T94" fmla="*/ 8561 w 14251"/>
                <a:gd name="T95" fmla="*/ 67 h 4011"/>
                <a:gd name="T96" fmla="*/ 8761 w 14251"/>
                <a:gd name="T97" fmla="*/ 0 h 4011"/>
                <a:gd name="T98" fmla="*/ 9961 w 14251"/>
                <a:gd name="T99" fmla="*/ 0 h 4011"/>
                <a:gd name="T100" fmla="*/ 10161 w 14251"/>
                <a:gd name="T101" fmla="*/ 67 h 4011"/>
                <a:gd name="T102" fmla="*/ 11095 w 14251"/>
                <a:gd name="T103" fmla="*/ 0 h 4011"/>
                <a:gd name="T104" fmla="*/ 11828 w 14251"/>
                <a:gd name="T105" fmla="*/ 67 h 4011"/>
                <a:gd name="T106" fmla="*/ 12028 w 14251"/>
                <a:gd name="T107" fmla="*/ 0 h 4011"/>
                <a:gd name="T108" fmla="*/ 13228 w 14251"/>
                <a:gd name="T109" fmla="*/ 0 h 4011"/>
                <a:gd name="T110" fmla="*/ 13428 w 14251"/>
                <a:gd name="T111" fmla="*/ 67 h 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251" h="4011">
                  <a:moveTo>
                    <a:pt x="14251" y="33"/>
                  </a:moveTo>
                  <a:lnTo>
                    <a:pt x="14251" y="300"/>
                  </a:lnTo>
                  <a:lnTo>
                    <a:pt x="14184" y="300"/>
                  </a:lnTo>
                  <a:lnTo>
                    <a:pt x="14184" y="33"/>
                  </a:lnTo>
                  <a:lnTo>
                    <a:pt x="14251" y="33"/>
                  </a:lnTo>
                  <a:close/>
                  <a:moveTo>
                    <a:pt x="14251" y="500"/>
                  </a:moveTo>
                  <a:lnTo>
                    <a:pt x="14251" y="767"/>
                  </a:lnTo>
                  <a:lnTo>
                    <a:pt x="14184" y="767"/>
                  </a:lnTo>
                  <a:lnTo>
                    <a:pt x="14184" y="500"/>
                  </a:lnTo>
                  <a:lnTo>
                    <a:pt x="14251" y="500"/>
                  </a:lnTo>
                  <a:close/>
                  <a:moveTo>
                    <a:pt x="14251" y="967"/>
                  </a:moveTo>
                  <a:lnTo>
                    <a:pt x="14251" y="1233"/>
                  </a:lnTo>
                  <a:lnTo>
                    <a:pt x="14184" y="1233"/>
                  </a:lnTo>
                  <a:lnTo>
                    <a:pt x="14184" y="967"/>
                  </a:lnTo>
                  <a:lnTo>
                    <a:pt x="14251" y="967"/>
                  </a:lnTo>
                  <a:close/>
                  <a:moveTo>
                    <a:pt x="14251" y="1433"/>
                  </a:moveTo>
                  <a:lnTo>
                    <a:pt x="14251" y="1700"/>
                  </a:lnTo>
                  <a:lnTo>
                    <a:pt x="14184" y="1700"/>
                  </a:lnTo>
                  <a:lnTo>
                    <a:pt x="14184" y="1433"/>
                  </a:lnTo>
                  <a:lnTo>
                    <a:pt x="14251" y="1433"/>
                  </a:lnTo>
                  <a:close/>
                  <a:moveTo>
                    <a:pt x="14251" y="1900"/>
                  </a:moveTo>
                  <a:lnTo>
                    <a:pt x="14251" y="2167"/>
                  </a:lnTo>
                  <a:lnTo>
                    <a:pt x="14184" y="2167"/>
                  </a:lnTo>
                  <a:lnTo>
                    <a:pt x="14184" y="1900"/>
                  </a:lnTo>
                  <a:lnTo>
                    <a:pt x="14251" y="1900"/>
                  </a:lnTo>
                  <a:close/>
                  <a:moveTo>
                    <a:pt x="14251" y="2367"/>
                  </a:moveTo>
                  <a:lnTo>
                    <a:pt x="14251" y="2633"/>
                  </a:lnTo>
                  <a:lnTo>
                    <a:pt x="14184" y="2633"/>
                  </a:lnTo>
                  <a:lnTo>
                    <a:pt x="14184" y="2367"/>
                  </a:lnTo>
                  <a:lnTo>
                    <a:pt x="14251" y="2367"/>
                  </a:lnTo>
                  <a:close/>
                  <a:moveTo>
                    <a:pt x="14251" y="2833"/>
                  </a:moveTo>
                  <a:lnTo>
                    <a:pt x="14251" y="3100"/>
                  </a:lnTo>
                  <a:lnTo>
                    <a:pt x="14184" y="3100"/>
                  </a:lnTo>
                  <a:lnTo>
                    <a:pt x="14184" y="2833"/>
                  </a:lnTo>
                  <a:lnTo>
                    <a:pt x="14251" y="2833"/>
                  </a:lnTo>
                  <a:close/>
                  <a:moveTo>
                    <a:pt x="14251" y="3300"/>
                  </a:moveTo>
                  <a:lnTo>
                    <a:pt x="14251" y="3567"/>
                  </a:lnTo>
                  <a:lnTo>
                    <a:pt x="14184" y="3567"/>
                  </a:lnTo>
                  <a:lnTo>
                    <a:pt x="14184" y="3300"/>
                  </a:lnTo>
                  <a:lnTo>
                    <a:pt x="14251" y="3300"/>
                  </a:lnTo>
                  <a:close/>
                  <a:moveTo>
                    <a:pt x="14251" y="3767"/>
                  </a:moveTo>
                  <a:lnTo>
                    <a:pt x="14251" y="3977"/>
                  </a:lnTo>
                  <a:cubicBezTo>
                    <a:pt x="14251" y="3996"/>
                    <a:pt x="14236" y="4011"/>
                    <a:pt x="14217" y="4011"/>
                  </a:cubicBezTo>
                  <a:lnTo>
                    <a:pt x="14161" y="4011"/>
                  </a:lnTo>
                  <a:lnTo>
                    <a:pt x="14161" y="3944"/>
                  </a:lnTo>
                  <a:lnTo>
                    <a:pt x="14217" y="3944"/>
                  </a:lnTo>
                  <a:lnTo>
                    <a:pt x="14184" y="3977"/>
                  </a:lnTo>
                  <a:lnTo>
                    <a:pt x="14184" y="3767"/>
                  </a:lnTo>
                  <a:lnTo>
                    <a:pt x="14251" y="3767"/>
                  </a:lnTo>
                  <a:close/>
                  <a:moveTo>
                    <a:pt x="13961" y="4011"/>
                  </a:moveTo>
                  <a:lnTo>
                    <a:pt x="13695" y="4011"/>
                  </a:lnTo>
                  <a:lnTo>
                    <a:pt x="13695" y="3944"/>
                  </a:lnTo>
                  <a:lnTo>
                    <a:pt x="13961" y="3944"/>
                  </a:lnTo>
                  <a:lnTo>
                    <a:pt x="13961" y="4011"/>
                  </a:lnTo>
                  <a:close/>
                  <a:moveTo>
                    <a:pt x="13495" y="4011"/>
                  </a:moveTo>
                  <a:lnTo>
                    <a:pt x="13228" y="4011"/>
                  </a:lnTo>
                  <a:lnTo>
                    <a:pt x="13228" y="3944"/>
                  </a:lnTo>
                  <a:lnTo>
                    <a:pt x="13495" y="3944"/>
                  </a:lnTo>
                  <a:lnTo>
                    <a:pt x="13495" y="4011"/>
                  </a:lnTo>
                  <a:close/>
                  <a:moveTo>
                    <a:pt x="13028" y="4011"/>
                  </a:moveTo>
                  <a:lnTo>
                    <a:pt x="12761" y="4011"/>
                  </a:lnTo>
                  <a:lnTo>
                    <a:pt x="12761" y="3944"/>
                  </a:lnTo>
                  <a:lnTo>
                    <a:pt x="13028" y="3944"/>
                  </a:lnTo>
                  <a:lnTo>
                    <a:pt x="13028" y="4011"/>
                  </a:lnTo>
                  <a:close/>
                  <a:moveTo>
                    <a:pt x="12561" y="4011"/>
                  </a:moveTo>
                  <a:lnTo>
                    <a:pt x="12295" y="4011"/>
                  </a:lnTo>
                  <a:lnTo>
                    <a:pt x="12295" y="3944"/>
                  </a:lnTo>
                  <a:lnTo>
                    <a:pt x="12561" y="3944"/>
                  </a:lnTo>
                  <a:lnTo>
                    <a:pt x="12561" y="4011"/>
                  </a:lnTo>
                  <a:close/>
                  <a:moveTo>
                    <a:pt x="12095" y="4011"/>
                  </a:moveTo>
                  <a:lnTo>
                    <a:pt x="11828" y="4011"/>
                  </a:lnTo>
                  <a:lnTo>
                    <a:pt x="11828" y="3944"/>
                  </a:lnTo>
                  <a:lnTo>
                    <a:pt x="12095" y="3944"/>
                  </a:lnTo>
                  <a:lnTo>
                    <a:pt x="12095" y="4011"/>
                  </a:lnTo>
                  <a:close/>
                  <a:moveTo>
                    <a:pt x="11628" y="4011"/>
                  </a:moveTo>
                  <a:lnTo>
                    <a:pt x="11361" y="4011"/>
                  </a:lnTo>
                  <a:lnTo>
                    <a:pt x="11361" y="3944"/>
                  </a:lnTo>
                  <a:lnTo>
                    <a:pt x="11628" y="3944"/>
                  </a:lnTo>
                  <a:lnTo>
                    <a:pt x="11628" y="4011"/>
                  </a:lnTo>
                  <a:close/>
                  <a:moveTo>
                    <a:pt x="11161" y="4011"/>
                  </a:moveTo>
                  <a:lnTo>
                    <a:pt x="10895" y="4011"/>
                  </a:lnTo>
                  <a:lnTo>
                    <a:pt x="10895" y="3944"/>
                  </a:lnTo>
                  <a:lnTo>
                    <a:pt x="11161" y="3944"/>
                  </a:lnTo>
                  <a:lnTo>
                    <a:pt x="11161" y="4011"/>
                  </a:lnTo>
                  <a:close/>
                  <a:moveTo>
                    <a:pt x="10695" y="4011"/>
                  </a:moveTo>
                  <a:lnTo>
                    <a:pt x="10428" y="4011"/>
                  </a:lnTo>
                  <a:lnTo>
                    <a:pt x="10428" y="3944"/>
                  </a:lnTo>
                  <a:lnTo>
                    <a:pt x="10695" y="3944"/>
                  </a:lnTo>
                  <a:lnTo>
                    <a:pt x="10695" y="4011"/>
                  </a:lnTo>
                  <a:close/>
                  <a:moveTo>
                    <a:pt x="10228" y="4011"/>
                  </a:moveTo>
                  <a:lnTo>
                    <a:pt x="9961" y="4011"/>
                  </a:lnTo>
                  <a:lnTo>
                    <a:pt x="9961" y="3944"/>
                  </a:lnTo>
                  <a:lnTo>
                    <a:pt x="10228" y="3944"/>
                  </a:lnTo>
                  <a:lnTo>
                    <a:pt x="10228" y="4011"/>
                  </a:lnTo>
                  <a:close/>
                  <a:moveTo>
                    <a:pt x="9761" y="4011"/>
                  </a:moveTo>
                  <a:lnTo>
                    <a:pt x="9495" y="4011"/>
                  </a:lnTo>
                  <a:lnTo>
                    <a:pt x="9495" y="3944"/>
                  </a:lnTo>
                  <a:lnTo>
                    <a:pt x="9761" y="3944"/>
                  </a:lnTo>
                  <a:lnTo>
                    <a:pt x="9761" y="4011"/>
                  </a:lnTo>
                  <a:close/>
                  <a:moveTo>
                    <a:pt x="9295" y="4011"/>
                  </a:moveTo>
                  <a:lnTo>
                    <a:pt x="9028" y="4011"/>
                  </a:lnTo>
                  <a:lnTo>
                    <a:pt x="9028" y="3944"/>
                  </a:lnTo>
                  <a:lnTo>
                    <a:pt x="9295" y="3944"/>
                  </a:lnTo>
                  <a:lnTo>
                    <a:pt x="9295" y="4011"/>
                  </a:lnTo>
                  <a:close/>
                  <a:moveTo>
                    <a:pt x="8828" y="4011"/>
                  </a:moveTo>
                  <a:lnTo>
                    <a:pt x="8561" y="4011"/>
                  </a:lnTo>
                  <a:lnTo>
                    <a:pt x="8561" y="3944"/>
                  </a:lnTo>
                  <a:lnTo>
                    <a:pt x="8828" y="3944"/>
                  </a:lnTo>
                  <a:lnTo>
                    <a:pt x="8828" y="4011"/>
                  </a:lnTo>
                  <a:close/>
                  <a:moveTo>
                    <a:pt x="8361" y="4011"/>
                  </a:moveTo>
                  <a:lnTo>
                    <a:pt x="8095" y="4011"/>
                  </a:lnTo>
                  <a:lnTo>
                    <a:pt x="8095" y="3944"/>
                  </a:lnTo>
                  <a:lnTo>
                    <a:pt x="8361" y="3944"/>
                  </a:lnTo>
                  <a:lnTo>
                    <a:pt x="8361" y="4011"/>
                  </a:lnTo>
                  <a:close/>
                  <a:moveTo>
                    <a:pt x="7895" y="4011"/>
                  </a:moveTo>
                  <a:lnTo>
                    <a:pt x="7628" y="4011"/>
                  </a:lnTo>
                  <a:lnTo>
                    <a:pt x="7628" y="3944"/>
                  </a:lnTo>
                  <a:lnTo>
                    <a:pt x="7895" y="3944"/>
                  </a:lnTo>
                  <a:lnTo>
                    <a:pt x="7895" y="4011"/>
                  </a:lnTo>
                  <a:close/>
                  <a:moveTo>
                    <a:pt x="7428" y="4011"/>
                  </a:moveTo>
                  <a:lnTo>
                    <a:pt x="7161" y="4011"/>
                  </a:lnTo>
                  <a:lnTo>
                    <a:pt x="7161" y="3944"/>
                  </a:lnTo>
                  <a:lnTo>
                    <a:pt x="7428" y="3944"/>
                  </a:lnTo>
                  <a:lnTo>
                    <a:pt x="7428" y="4011"/>
                  </a:lnTo>
                  <a:close/>
                  <a:moveTo>
                    <a:pt x="6961" y="4011"/>
                  </a:moveTo>
                  <a:lnTo>
                    <a:pt x="6695" y="4011"/>
                  </a:lnTo>
                  <a:lnTo>
                    <a:pt x="6695" y="3944"/>
                  </a:lnTo>
                  <a:lnTo>
                    <a:pt x="6961" y="3944"/>
                  </a:lnTo>
                  <a:lnTo>
                    <a:pt x="6961" y="4011"/>
                  </a:lnTo>
                  <a:close/>
                  <a:moveTo>
                    <a:pt x="6495" y="4011"/>
                  </a:moveTo>
                  <a:lnTo>
                    <a:pt x="6228" y="4011"/>
                  </a:lnTo>
                  <a:lnTo>
                    <a:pt x="6228" y="3944"/>
                  </a:lnTo>
                  <a:lnTo>
                    <a:pt x="6495" y="3944"/>
                  </a:lnTo>
                  <a:lnTo>
                    <a:pt x="6495" y="4011"/>
                  </a:lnTo>
                  <a:close/>
                  <a:moveTo>
                    <a:pt x="6028" y="4011"/>
                  </a:moveTo>
                  <a:lnTo>
                    <a:pt x="5761" y="4011"/>
                  </a:lnTo>
                  <a:lnTo>
                    <a:pt x="5761" y="3944"/>
                  </a:lnTo>
                  <a:lnTo>
                    <a:pt x="6028" y="3944"/>
                  </a:lnTo>
                  <a:lnTo>
                    <a:pt x="6028" y="4011"/>
                  </a:lnTo>
                  <a:close/>
                  <a:moveTo>
                    <a:pt x="5561" y="4011"/>
                  </a:moveTo>
                  <a:lnTo>
                    <a:pt x="5295" y="4011"/>
                  </a:lnTo>
                  <a:lnTo>
                    <a:pt x="5295" y="3944"/>
                  </a:lnTo>
                  <a:lnTo>
                    <a:pt x="5561" y="3944"/>
                  </a:lnTo>
                  <a:lnTo>
                    <a:pt x="5561" y="4011"/>
                  </a:lnTo>
                  <a:close/>
                  <a:moveTo>
                    <a:pt x="5095" y="4011"/>
                  </a:moveTo>
                  <a:lnTo>
                    <a:pt x="4828" y="4011"/>
                  </a:lnTo>
                  <a:lnTo>
                    <a:pt x="4828" y="3944"/>
                  </a:lnTo>
                  <a:lnTo>
                    <a:pt x="5095" y="3944"/>
                  </a:lnTo>
                  <a:lnTo>
                    <a:pt x="5095" y="4011"/>
                  </a:lnTo>
                  <a:close/>
                  <a:moveTo>
                    <a:pt x="4628" y="4011"/>
                  </a:moveTo>
                  <a:lnTo>
                    <a:pt x="4361" y="4011"/>
                  </a:lnTo>
                  <a:lnTo>
                    <a:pt x="4361" y="3944"/>
                  </a:lnTo>
                  <a:lnTo>
                    <a:pt x="4628" y="3944"/>
                  </a:lnTo>
                  <a:lnTo>
                    <a:pt x="4628" y="4011"/>
                  </a:lnTo>
                  <a:close/>
                  <a:moveTo>
                    <a:pt x="4161" y="4011"/>
                  </a:moveTo>
                  <a:lnTo>
                    <a:pt x="3895" y="4011"/>
                  </a:lnTo>
                  <a:lnTo>
                    <a:pt x="3895" y="3944"/>
                  </a:lnTo>
                  <a:lnTo>
                    <a:pt x="4161" y="3944"/>
                  </a:lnTo>
                  <a:lnTo>
                    <a:pt x="4161" y="4011"/>
                  </a:lnTo>
                  <a:close/>
                  <a:moveTo>
                    <a:pt x="3695" y="4011"/>
                  </a:moveTo>
                  <a:lnTo>
                    <a:pt x="3428" y="4011"/>
                  </a:lnTo>
                  <a:lnTo>
                    <a:pt x="3428" y="3944"/>
                  </a:lnTo>
                  <a:lnTo>
                    <a:pt x="3695" y="3944"/>
                  </a:lnTo>
                  <a:lnTo>
                    <a:pt x="3695" y="4011"/>
                  </a:lnTo>
                  <a:close/>
                  <a:moveTo>
                    <a:pt x="3228" y="4011"/>
                  </a:moveTo>
                  <a:lnTo>
                    <a:pt x="2961" y="4011"/>
                  </a:lnTo>
                  <a:lnTo>
                    <a:pt x="2961" y="3944"/>
                  </a:lnTo>
                  <a:lnTo>
                    <a:pt x="3228" y="3944"/>
                  </a:lnTo>
                  <a:lnTo>
                    <a:pt x="3228" y="4011"/>
                  </a:lnTo>
                  <a:close/>
                  <a:moveTo>
                    <a:pt x="2761" y="4011"/>
                  </a:moveTo>
                  <a:lnTo>
                    <a:pt x="2495" y="4011"/>
                  </a:lnTo>
                  <a:lnTo>
                    <a:pt x="2495" y="3944"/>
                  </a:lnTo>
                  <a:lnTo>
                    <a:pt x="2761" y="3944"/>
                  </a:lnTo>
                  <a:lnTo>
                    <a:pt x="2761" y="4011"/>
                  </a:lnTo>
                  <a:close/>
                  <a:moveTo>
                    <a:pt x="2295" y="4011"/>
                  </a:moveTo>
                  <a:lnTo>
                    <a:pt x="2028" y="4011"/>
                  </a:lnTo>
                  <a:lnTo>
                    <a:pt x="2028" y="3944"/>
                  </a:lnTo>
                  <a:lnTo>
                    <a:pt x="2295" y="3944"/>
                  </a:lnTo>
                  <a:lnTo>
                    <a:pt x="2295" y="4011"/>
                  </a:lnTo>
                  <a:close/>
                  <a:moveTo>
                    <a:pt x="1828" y="4011"/>
                  </a:moveTo>
                  <a:lnTo>
                    <a:pt x="1561" y="4011"/>
                  </a:lnTo>
                  <a:lnTo>
                    <a:pt x="1561" y="3944"/>
                  </a:lnTo>
                  <a:lnTo>
                    <a:pt x="1828" y="3944"/>
                  </a:lnTo>
                  <a:lnTo>
                    <a:pt x="1828" y="4011"/>
                  </a:lnTo>
                  <a:close/>
                  <a:moveTo>
                    <a:pt x="1361" y="4011"/>
                  </a:moveTo>
                  <a:lnTo>
                    <a:pt x="1095" y="4011"/>
                  </a:lnTo>
                  <a:lnTo>
                    <a:pt x="1095" y="3944"/>
                  </a:lnTo>
                  <a:lnTo>
                    <a:pt x="1361" y="3944"/>
                  </a:lnTo>
                  <a:lnTo>
                    <a:pt x="1361" y="4011"/>
                  </a:lnTo>
                  <a:close/>
                  <a:moveTo>
                    <a:pt x="895" y="4011"/>
                  </a:moveTo>
                  <a:lnTo>
                    <a:pt x="628" y="4011"/>
                  </a:lnTo>
                  <a:lnTo>
                    <a:pt x="628" y="3944"/>
                  </a:lnTo>
                  <a:lnTo>
                    <a:pt x="895" y="3944"/>
                  </a:lnTo>
                  <a:lnTo>
                    <a:pt x="895" y="4011"/>
                  </a:lnTo>
                  <a:close/>
                  <a:moveTo>
                    <a:pt x="428" y="4011"/>
                  </a:moveTo>
                  <a:lnTo>
                    <a:pt x="161" y="4011"/>
                  </a:lnTo>
                  <a:lnTo>
                    <a:pt x="161" y="3944"/>
                  </a:lnTo>
                  <a:lnTo>
                    <a:pt x="428" y="3944"/>
                  </a:lnTo>
                  <a:lnTo>
                    <a:pt x="428" y="4011"/>
                  </a:lnTo>
                  <a:close/>
                  <a:moveTo>
                    <a:pt x="0" y="3905"/>
                  </a:moveTo>
                  <a:lnTo>
                    <a:pt x="0" y="3639"/>
                  </a:lnTo>
                  <a:lnTo>
                    <a:pt x="67" y="3639"/>
                  </a:lnTo>
                  <a:lnTo>
                    <a:pt x="67" y="3905"/>
                  </a:lnTo>
                  <a:lnTo>
                    <a:pt x="0" y="3905"/>
                  </a:lnTo>
                  <a:close/>
                  <a:moveTo>
                    <a:pt x="0" y="3439"/>
                  </a:moveTo>
                  <a:lnTo>
                    <a:pt x="0" y="3172"/>
                  </a:lnTo>
                  <a:lnTo>
                    <a:pt x="67" y="3172"/>
                  </a:lnTo>
                  <a:lnTo>
                    <a:pt x="67" y="3439"/>
                  </a:lnTo>
                  <a:lnTo>
                    <a:pt x="0" y="3439"/>
                  </a:lnTo>
                  <a:close/>
                  <a:moveTo>
                    <a:pt x="0" y="2972"/>
                  </a:moveTo>
                  <a:lnTo>
                    <a:pt x="0" y="2705"/>
                  </a:lnTo>
                  <a:lnTo>
                    <a:pt x="67" y="2705"/>
                  </a:lnTo>
                  <a:lnTo>
                    <a:pt x="67" y="2972"/>
                  </a:lnTo>
                  <a:lnTo>
                    <a:pt x="0" y="2972"/>
                  </a:lnTo>
                  <a:close/>
                  <a:moveTo>
                    <a:pt x="0" y="2505"/>
                  </a:moveTo>
                  <a:lnTo>
                    <a:pt x="0" y="2239"/>
                  </a:lnTo>
                  <a:lnTo>
                    <a:pt x="67" y="2239"/>
                  </a:lnTo>
                  <a:lnTo>
                    <a:pt x="67" y="2505"/>
                  </a:lnTo>
                  <a:lnTo>
                    <a:pt x="0" y="2505"/>
                  </a:lnTo>
                  <a:close/>
                  <a:moveTo>
                    <a:pt x="0" y="2039"/>
                  </a:moveTo>
                  <a:lnTo>
                    <a:pt x="0" y="1772"/>
                  </a:lnTo>
                  <a:lnTo>
                    <a:pt x="67" y="1772"/>
                  </a:lnTo>
                  <a:lnTo>
                    <a:pt x="67" y="2039"/>
                  </a:lnTo>
                  <a:lnTo>
                    <a:pt x="0" y="2039"/>
                  </a:lnTo>
                  <a:close/>
                  <a:moveTo>
                    <a:pt x="0" y="1572"/>
                  </a:moveTo>
                  <a:lnTo>
                    <a:pt x="0" y="1305"/>
                  </a:lnTo>
                  <a:lnTo>
                    <a:pt x="67" y="1305"/>
                  </a:lnTo>
                  <a:lnTo>
                    <a:pt x="67" y="1572"/>
                  </a:lnTo>
                  <a:lnTo>
                    <a:pt x="0" y="1572"/>
                  </a:lnTo>
                  <a:close/>
                  <a:moveTo>
                    <a:pt x="0" y="1105"/>
                  </a:moveTo>
                  <a:lnTo>
                    <a:pt x="0" y="839"/>
                  </a:lnTo>
                  <a:lnTo>
                    <a:pt x="67" y="839"/>
                  </a:lnTo>
                  <a:lnTo>
                    <a:pt x="67" y="1105"/>
                  </a:lnTo>
                  <a:lnTo>
                    <a:pt x="0" y="1105"/>
                  </a:lnTo>
                  <a:close/>
                  <a:moveTo>
                    <a:pt x="0" y="639"/>
                  </a:moveTo>
                  <a:lnTo>
                    <a:pt x="0" y="372"/>
                  </a:lnTo>
                  <a:lnTo>
                    <a:pt x="67" y="372"/>
                  </a:lnTo>
                  <a:lnTo>
                    <a:pt x="67" y="639"/>
                  </a:lnTo>
                  <a:lnTo>
                    <a:pt x="0" y="639"/>
                  </a:lnTo>
                  <a:close/>
                  <a:moveTo>
                    <a:pt x="0" y="172"/>
                  </a:moveTo>
                  <a:lnTo>
                    <a:pt x="0" y="33"/>
                  </a:lnTo>
                  <a:cubicBezTo>
                    <a:pt x="0" y="15"/>
                    <a:pt x="15" y="0"/>
                    <a:pt x="33" y="0"/>
                  </a:cubicBezTo>
                  <a:lnTo>
                    <a:pt x="161" y="0"/>
                  </a:lnTo>
                  <a:lnTo>
                    <a:pt x="161" y="67"/>
                  </a:lnTo>
                  <a:lnTo>
                    <a:pt x="33" y="67"/>
                  </a:lnTo>
                  <a:lnTo>
                    <a:pt x="67" y="33"/>
                  </a:lnTo>
                  <a:lnTo>
                    <a:pt x="67" y="172"/>
                  </a:lnTo>
                  <a:lnTo>
                    <a:pt x="0" y="172"/>
                  </a:lnTo>
                  <a:close/>
                  <a:moveTo>
                    <a:pt x="361" y="0"/>
                  </a:moveTo>
                  <a:lnTo>
                    <a:pt x="628" y="0"/>
                  </a:lnTo>
                  <a:lnTo>
                    <a:pt x="628" y="67"/>
                  </a:lnTo>
                  <a:lnTo>
                    <a:pt x="361" y="67"/>
                  </a:lnTo>
                  <a:lnTo>
                    <a:pt x="361" y="0"/>
                  </a:lnTo>
                  <a:close/>
                  <a:moveTo>
                    <a:pt x="828" y="0"/>
                  </a:moveTo>
                  <a:lnTo>
                    <a:pt x="1095" y="0"/>
                  </a:lnTo>
                  <a:lnTo>
                    <a:pt x="1095" y="67"/>
                  </a:lnTo>
                  <a:lnTo>
                    <a:pt x="828" y="67"/>
                  </a:lnTo>
                  <a:lnTo>
                    <a:pt x="828" y="0"/>
                  </a:lnTo>
                  <a:close/>
                  <a:moveTo>
                    <a:pt x="1295" y="0"/>
                  </a:moveTo>
                  <a:lnTo>
                    <a:pt x="1561" y="0"/>
                  </a:lnTo>
                  <a:lnTo>
                    <a:pt x="1561" y="67"/>
                  </a:lnTo>
                  <a:lnTo>
                    <a:pt x="1295" y="67"/>
                  </a:lnTo>
                  <a:lnTo>
                    <a:pt x="1295" y="0"/>
                  </a:lnTo>
                  <a:close/>
                  <a:moveTo>
                    <a:pt x="1761" y="0"/>
                  </a:moveTo>
                  <a:lnTo>
                    <a:pt x="2028" y="0"/>
                  </a:lnTo>
                  <a:lnTo>
                    <a:pt x="2028" y="67"/>
                  </a:lnTo>
                  <a:lnTo>
                    <a:pt x="1761" y="67"/>
                  </a:lnTo>
                  <a:lnTo>
                    <a:pt x="1761" y="0"/>
                  </a:lnTo>
                  <a:close/>
                  <a:moveTo>
                    <a:pt x="2228" y="0"/>
                  </a:moveTo>
                  <a:lnTo>
                    <a:pt x="2495" y="0"/>
                  </a:lnTo>
                  <a:lnTo>
                    <a:pt x="2495" y="67"/>
                  </a:lnTo>
                  <a:lnTo>
                    <a:pt x="2228" y="67"/>
                  </a:lnTo>
                  <a:lnTo>
                    <a:pt x="2228" y="0"/>
                  </a:lnTo>
                  <a:close/>
                  <a:moveTo>
                    <a:pt x="2695" y="0"/>
                  </a:moveTo>
                  <a:lnTo>
                    <a:pt x="2961" y="0"/>
                  </a:lnTo>
                  <a:lnTo>
                    <a:pt x="2961" y="67"/>
                  </a:lnTo>
                  <a:lnTo>
                    <a:pt x="2695" y="67"/>
                  </a:lnTo>
                  <a:lnTo>
                    <a:pt x="2695" y="0"/>
                  </a:lnTo>
                  <a:close/>
                  <a:moveTo>
                    <a:pt x="3161" y="0"/>
                  </a:moveTo>
                  <a:lnTo>
                    <a:pt x="3428" y="0"/>
                  </a:lnTo>
                  <a:lnTo>
                    <a:pt x="3428" y="67"/>
                  </a:lnTo>
                  <a:lnTo>
                    <a:pt x="3161" y="67"/>
                  </a:lnTo>
                  <a:lnTo>
                    <a:pt x="3161" y="0"/>
                  </a:lnTo>
                  <a:close/>
                  <a:moveTo>
                    <a:pt x="3628" y="0"/>
                  </a:moveTo>
                  <a:lnTo>
                    <a:pt x="3895" y="0"/>
                  </a:lnTo>
                  <a:lnTo>
                    <a:pt x="3895" y="67"/>
                  </a:lnTo>
                  <a:lnTo>
                    <a:pt x="3628" y="67"/>
                  </a:lnTo>
                  <a:lnTo>
                    <a:pt x="3628" y="0"/>
                  </a:lnTo>
                  <a:close/>
                  <a:moveTo>
                    <a:pt x="4095" y="0"/>
                  </a:moveTo>
                  <a:lnTo>
                    <a:pt x="4361" y="0"/>
                  </a:lnTo>
                  <a:lnTo>
                    <a:pt x="4361" y="67"/>
                  </a:lnTo>
                  <a:lnTo>
                    <a:pt x="4095" y="67"/>
                  </a:lnTo>
                  <a:lnTo>
                    <a:pt x="4095" y="0"/>
                  </a:lnTo>
                  <a:close/>
                  <a:moveTo>
                    <a:pt x="4561" y="0"/>
                  </a:moveTo>
                  <a:lnTo>
                    <a:pt x="4828" y="0"/>
                  </a:lnTo>
                  <a:lnTo>
                    <a:pt x="4828" y="67"/>
                  </a:lnTo>
                  <a:lnTo>
                    <a:pt x="4561" y="67"/>
                  </a:lnTo>
                  <a:lnTo>
                    <a:pt x="4561" y="0"/>
                  </a:lnTo>
                  <a:close/>
                  <a:moveTo>
                    <a:pt x="5028" y="0"/>
                  </a:moveTo>
                  <a:lnTo>
                    <a:pt x="5295" y="0"/>
                  </a:lnTo>
                  <a:lnTo>
                    <a:pt x="5295" y="67"/>
                  </a:lnTo>
                  <a:lnTo>
                    <a:pt x="5028" y="67"/>
                  </a:lnTo>
                  <a:lnTo>
                    <a:pt x="5028" y="0"/>
                  </a:lnTo>
                  <a:close/>
                  <a:moveTo>
                    <a:pt x="5495" y="0"/>
                  </a:moveTo>
                  <a:lnTo>
                    <a:pt x="5761" y="0"/>
                  </a:lnTo>
                  <a:lnTo>
                    <a:pt x="5761" y="67"/>
                  </a:lnTo>
                  <a:lnTo>
                    <a:pt x="5495" y="67"/>
                  </a:lnTo>
                  <a:lnTo>
                    <a:pt x="5495" y="0"/>
                  </a:lnTo>
                  <a:close/>
                  <a:moveTo>
                    <a:pt x="5961" y="0"/>
                  </a:moveTo>
                  <a:lnTo>
                    <a:pt x="6228" y="0"/>
                  </a:lnTo>
                  <a:lnTo>
                    <a:pt x="6228" y="67"/>
                  </a:lnTo>
                  <a:lnTo>
                    <a:pt x="5961" y="67"/>
                  </a:lnTo>
                  <a:lnTo>
                    <a:pt x="5961" y="0"/>
                  </a:lnTo>
                  <a:close/>
                  <a:moveTo>
                    <a:pt x="6428" y="0"/>
                  </a:moveTo>
                  <a:lnTo>
                    <a:pt x="6695" y="0"/>
                  </a:lnTo>
                  <a:lnTo>
                    <a:pt x="6695" y="67"/>
                  </a:lnTo>
                  <a:lnTo>
                    <a:pt x="6428" y="67"/>
                  </a:lnTo>
                  <a:lnTo>
                    <a:pt x="6428" y="0"/>
                  </a:lnTo>
                  <a:close/>
                  <a:moveTo>
                    <a:pt x="6895" y="0"/>
                  </a:moveTo>
                  <a:lnTo>
                    <a:pt x="7161" y="0"/>
                  </a:lnTo>
                  <a:lnTo>
                    <a:pt x="7161" y="67"/>
                  </a:lnTo>
                  <a:lnTo>
                    <a:pt x="6895" y="67"/>
                  </a:lnTo>
                  <a:lnTo>
                    <a:pt x="6895" y="0"/>
                  </a:lnTo>
                  <a:close/>
                  <a:moveTo>
                    <a:pt x="7361" y="0"/>
                  </a:moveTo>
                  <a:lnTo>
                    <a:pt x="7628" y="0"/>
                  </a:lnTo>
                  <a:lnTo>
                    <a:pt x="7628" y="67"/>
                  </a:lnTo>
                  <a:lnTo>
                    <a:pt x="7361" y="67"/>
                  </a:lnTo>
                  <a:lnTo>
                    <a:pt x="7361" y="0"/>
                  </a:lnTo>
                  <a:close/>
                  <a:moveTo>
                    <a:pt x="7828" y="0"/>
                  </a:moveTo>
                  <a:lnTo>
                    <a:pt x="8095" y="0"/>
                  </a:lnTo>
                  <a:lnTo>
                    <a:pt x="8095" y="67"/>
                  </a:lnTo>
                  <a:lnTo>
                    <a:pt x="7828" y="67"/>
                  </a:lnTo>
                  <a:lnTo>
                    <a:pt x="7828" y="0"/>
                  </a:lnTo>
                  <a:close/>
                  <a:moveTo>
                    <a:pt x="8295" y="0"/>
                  </a:moveTo>
                  <a:lnTo>
                    <a:pt x="8561" y="0"/>
                  </a:lnTo>
                  <a:lnTo>
                    <a:pt x="8561" y="67"/>
                  </a:lnTo>
                  <a:lnTo>
                    <a:pt x="8295" y="67"/>
                  </a:lnTo>
                  <a:lnTo>
                    <a:pt x="8295" y="0"/>
                  </a:lnTo>
                  <a:close/>
                  <a:moveTo>
                    <a:pt x="8761" y="0"/>
                  </a:moveTo>
                  <a:lnTo>
                    <a:pt x="9028" y="0"/>
                  </a:lnTo>
                  <a:lnTo>
                    <a:pt x="9028" y="67"/>
                  </a:lnTo>
                  <a:lnTo>
                    <a:pt x="8761" y="67"/>
                  </a:lnTo>
                  <a:lnTo>
                    <a:pt x="8761" y="0"/>
                  </a:lnTo>
                  <a:close/>
                  <a:moveTo>
                    <a:pt x="9228" y="0"/>
                  </a:moveTo>
                  <a:lnTo>
                    <a:pt x="9495" y="0"/>
                  </a:lnTo>
                  <a:lnTo>
                    <a:pt x="9495" y="67"/>
                  </a:lnTo>
                  <a:lnTo>
                    <a:pt x="9228" y="67"/>
                  </a:lnTo>
                  <a:lnTo>
                    <a:pt x="9228" y="0"/>
                  </a:lnTo>
                  <a:close/>
                  <a:moveTo>
                    <a:pt x="9695" y="0"/>
                  </a:moveTo>
                  <a:lnTo>
                    <a:pt x="9961" y="0"/>
                  </a:lnTo>
                  <a:lnTo>
                    <a:pt x="9961" y="67"/>
                  </a:lnTo>
                  <a:lnTo>
                    <a:pt x="9695" y="67"/>
                  </a:lnTo>
                  <a:lnTo>
                    <a:pt x="9695" y="0"/>
                  </a:lnTo>
                  <a:close/>
                  <a:moveTo>
                    <a:pt x="10161" y="0"/>
                  </a:moveTo>
                  <a:lnTo>
                    <a:pt x="10428" y="0"/>
                  </a:lnTo>
                  <a:lnTo>
                    <a:pt x="10428" y="67"/>
                  </a:lnTo>
                  <a:lnTo>
                    <a:pt x="10161" y="67"/>
                  </a:lnTo>
                  <a:lnTo>
                    <a:pt x="10161" y="0"/>
                  </a:lnTo>
                  <a:close/>
                  <a:moveTo>
                    <a:pt x="10628" y="0"/>
                  </a:moveTo>
                  <a:lnTo>
                    <a:pt x="10895" y="0"/>
                  </a:lnTo>
                  <a:lnTo>
                    <a:pt x="10895" y="67"/>
                  </a:lnTo>
                  <a:lnTo>
                    <a:pt x="10628" y="67"/>
                  </a:lnTo>
                  <a:lnTo>
                    <a:pt x="10628" y="0"/>
                  </a:lnTo>
                  <a:close/>
                  <a:moveTo>
                    <a:pt x="11095" y="0"/>
                  </a:moveTo>
                  <a:lnTo>
                    <a:pt x="11361" y="0"/>
                  </a:lnTo>
                  <a:lnTo>
                    <a:pt x="11361" y="67"/>
                  </a:lnTo>
                  <a:lnTo>
                    <a:pt x="11095" y="67"/>
                  </a:lnTo>
                  <a:lnTo>
                    <a:pt x="11095" y="0"/>
                  </a:lnTo>
                  <a:close/>
                  <a:moveTo>
                    <a:pt x="11561" y="0"/>
                  </a:moveTo>
                  <a:lnTo>
                    <a:pt x="11828" y="0"/>
                  </a:lnTo>
                  <a:lnTo>
                    <a:pt x="11828" y="67"/>
                  </a:lnTo>
                  <a:lnTo>
                    <a:pt x="11561" y="67"/>
                  </a:lnTo>
                  <a:lnTo>
                    <a:pt x="11561" y="0"/>
                  </a:lnTo>
                  <a:close/>
                  <a:moveTo>
                    <a:pt x="12028" y="0"/>
                  </a:moveTo>
                  <a:lnTo>
                    <a:pt x="12295" y="0"/>
                  </a:lnTo>
                  <a:lnTo>
                    <a:pt x="12295" y="67"/>
                  </a:lnTo>
                  <a:lnTo>
                    <a:pt x="12028" y="67"/>
                  </a:lnTo>
                  <a:lnTo>
                    <a:pt x="12028" y="0"/>
                  </a:lnTo>
                  <a:close/>
                  <a:moveTo>
                    <a:pt x="12495" y="0"/>
                  </a:moveTo>
                  <a:lnTo>
                    <a:pt x="12761" y="0"/>
                  </a:lnTo>
                  <a:lnTo>
                    <a:pt x="12761" y="67"/>
                  </a:lnTo>
                  <a:lnTo>
                    <a:pt x="12495" y="67"/>
                  </a:lnTo>
                  <a:lnTo>
                    <a:pt x="12495" y="0"/>
                  </a:lnTo>
                  <a:close/>
                  <a:moveTo>
                    <a:pt x="12961" y="0"/>
                  </a:moveTo>
                  <a:lnTo>
                    <a:pt x="13228" y="0"/>
                  </a:lnTo>
                  <a:lnTo>
                    <a:pt x="13228" y="67"/>
                  </a:lnTo>
                  <a:lnTo>
                    <a:pt x="12961" y="67"/>
                  </a:lnTo>
                  <a:lnTo>
                    <a:pt x="12961" y="0"/>
                  </a:lnTo>
                  <a:close/>
                  <a:moveTo>
                    <a:pt x="13428" y="0"/>
                  </a:moveTo>
                  <a:lnTo>
                    <a:pt x="13695" y="0"/>
                  </a:lnTo>
                  <a:lnTo>
                    <a:pt x="13695" y="67"/>
                  </a:lnTo>
                  <a:lnTo>
                    <a:pt x="13428" y="67"/>
                  </a:lnTo>
                  <a:lnTo>
                    <a:pt x="13428" y="0"/>
                  </a:lnTo>
                  <a:close/>
                  <a:moveTo>
                    <a:pt x="13895" y="0"/>
                  </a:moveTo>
                  <a:lnTo>
                    <a:pt x="14161" y="0"/>
                  </a:lnTo>
                  <a:lnTo>
                    <a:pt x="14161" y="67"/>
                  </a:lnTo>
                  <a:lnTo>
                    <a:pt x="13895" y="67"/>
                  </a:lnTo>
                  <a:lnTo>
                    <a:pt x="13895" y="0"/>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33" name="Rectangle 22">
            <a:extLst>
              <a:ext uri="{FF2B5EF4-FFF2-40B4-BE49-F238E27FC236}">
                <a16:creationId xmlns:a16="http://schemas.microsoft.com/office/drawing/2014/main" id="{7FBDF52A-94D3-E72A-A0E3-77028E1847B6}"/>
              </a:ext>
            </a:extLst>
          </p:cNvPr>
          <p:cNvSpPr>
            <a:spLocks noChangeArrowheads="1"/>
          </p:cNvSpPr>
          <p:nvPr/>
        </p:nvSpPr>
        <p:spPr bwMode="auto">
          <a:xfrm>
            <a:off x="1504850" y="2006233"/>
            <a:ext cx="1893888" cy="90585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Rectangle 23">
            <a:extLst>
              <a:ext uri="{FF2B5EF4-FFF2-40B4-BE49-F238E27FC236}">
                <a16:creationId xmlns:a16="http://schemas.microsoft.com/office/drawing/2014/main" id="{881E6E72-EA55-81BB-EAC3-2501BB26D6D1}"/>
              </a:ext>
            </a:extLst>
          </p:cNvPr>
          <p:cNvSpPr>
            <a:spLocks noChangeArrowheads="1"/>
          </p:cNvSpPr>
          <p:nvPr/>
        </p:nvSpPr>
        <p:spPr bwMode="auto">
          <a:xfrm>
            <a:off x="1504850" y="2006233"/>
            <a:ext cx="1893888" cy="905857"/>
          </a:xfrm>
          <a:prstGeom prst="rect">
            <a:avLst/>
          </a:pr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テキスト ボックス 9">
            <a:extLst>
              <a:ext uri="{FF2B5EF4-FFF2-40B4-BE49-F238E27FC236}">
                <a16:creationId xmlns:a16="http://schemas.microsoft.com/office/drawing/2014/main" id="{FA1F3603-5BFD-71CA-7758-DA6D7C944FCB}"/>
              </a:ext>
            </a:extLst>
          </p:cNvPr>
          <p:cNvSpPr txBox="1"/>
          <p:nvPr/>
        </p:nvSpPr>
        <p:spPr>
          <a:xfrm>
            <a:off x="1533785" y="2130287"/>
            <a:ext cx="1834790" cy="584775"/>
          </a:xfrm>
          <a:prstGeom prst="rect">
            <a:avLst/>
          </a:prstGeom>
          <a:noFill/>
        </p:spPr>
        <p:txBody>
          <a:bodyPr wrap="square" rtlCol="0">
            <a:spAutoFit/>
          </a:bodyPr>
          <a:lstStyle/>
          <a:p>
            <a:pPr algn="ctr"/>
            <a:r>
              <a:rPr kumimoji="1" lang="en-US" altLang="ja-JP" sz="3200" b="1" dirty="0">
                <a:solidFill>
                  <a:schemeClr val="bg1"/>
                </a:solidFill>
                <a:latin typeface="BIZ UDPゴシック" panose="020B0400000000000000" pitchFamily="50" charset="-128"/>
                <a:ea typeface="BIZ UDPゴシック" panose="020B0400000000000000" pitchFamily="50" charset="-128"/>
              </a:rPr>
              <a:t>41.2</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a:t>
            </a:r>
            <a:endParaRPr kumimoji="1" lang="ja-JP" altLang="en-US" sz="3200" b="1" dirty="0">
              <a:solidFill>
                <a:schemeClr val="bg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FACDBA4C-E264-2375-EB59-FB2C6D9A7C0E}"/>
              </a:ext>
            </a:extLst>
          </p:cNvPr>
          <p:cNvSpPr txBox="1"/>
          <p:nvPr/>
        </p:nvSpPr>
        <p:spPr>
          <a:xfrm>
            <a:off x="1533785" y="3794067"/>
            <a:ext cx="2838090" cy="584775"/>
          </a:xfrm>
          <a:prstGeom prst="rect">
            <a:avLst/>
          </a:prstGeom>
          <a:noFill/>
        </p:spPr>
        <p:txBody>
          <a:bodyPr wrap="square" rtlCol="0">
            <a:spAutoFit/>
          </a:bodyPr>
          <a:lstStyle/>
          <a:p>
            <a:pPr algn="ctr"/>
            <a:r>
              <a:rPr kumimoji="1" lang="en-US" altLang="ja-JP" sz="3200" b="1" dirty="0">
                <a:solidFill>
                  <a:schemeClr val="bg1"/>
                </a:solidFill>
                <a:latin typeface="BIZ UDPゴシック" panose="020B0400000000000000" pitchFamily="50" charset="-128"/>
                <a:ea typeface="BIZ UDPゴシック" panose="020B0400000000000000" pitchFamily="50" charset="-128"/>
              </a:rPr>
              <a:t>62.7</a:t>
            </a:r>
            <a:r>
              <a:rPr kumimoji="1" lang="en-US" altLang="ja-JP" sz="2400" b="1" dirty="0">
                <a:solidFill>
                  <a:schemeClr val="bg1"/>
                </a:solidFill>
                <a:latin typeface="BIZ UDPゴシック" panose="020B0400000000000000" pitchFamily="50" charset="-128"/>
                <a:ea typeface="BIZ UDPゴシック" panose="020B0400000000000000" pitchFamily="50" charset="-128"/>
              </a:rPr>
              <a:t>%</a:t>
            </a:r>
            <a:endParaRPr kumimoji="1" lang="ja-JP" altLang="en-US" sz="3200" b="1" dirty="0">
              <a:solidFill>
                <a:schemeClr val="bg1"/>
              </a:solidFill>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4340F89E-696E-AE51-708B-FB3B01E56C4C}"/>
              </a:ext>
            </a:extLst>
          </p:cNvPr>
          <p:cNvSpPr txBox="1"/>
          <p:nvPr/>
        </p:nvSpPr>
        <p:spPr>
          <a:xfrm>
            <a:off x="1533785" y="5423923"/>
            <a:ext cx="1841140" cy="584775"/>
          </a:xfrm>
          <a:prstGeom prst="rect">
            <a:avLst/>
          </a:prstGeom>
          <a:noFill/>
        </p:spPr>
        <p:txBody>
          <a:bodyPr wrap="square" rtlCol="0">
            <a:spAutoFit/>
          </a:bodyPr>
          <a:lstStyle/>
          <a:p>
            <a:pPr algn="ctr"/>
            <a:r>
              <a:rPr kumimoji="1" lang="en-US" altLang="ja-JP" sz="3200" b="1" dirty="0">
                <a:solidFill>
                  <a:schemeClr val="bg1"/>
                </a:solidFill>
                <a:latin typeface="BIZ UDPゴシック" panose="020B0400000000000000" pitchFamily="50" charset="-128"/>
                <a:ea typeface="BIZ UDPゴシック" panose="020B0400000000000000" pitchFamily="50" charset="-128"/>
              </a:rPr>
              <a:t>40.7</a:t>
            </a:r>
            <a:r>
              <a:rPr kumimoji="1" lang="ja-JP" altLang="en-US" sz="2400" b="1" dirty="0">
                <a:solidFill>
                  <a:schemeClr val="bg1"/>
                </a:solidFill>
                <a:latin typeface="BIZ UDPゴシック" panose="020B0400000000000000" pitchFamily="50" charset="-128"/>
                <a:ea typeface="BIZ UDPゴシック" panose="020B0400000000000000" pitchFamily="50" charset="-128"/>
              </a:rPr>
              <a:t>％</a:t>
            </a:r>
          </a:p>
        </p:txBody>
      </p:sp>
      <p:sp>
        <p:nvSpPr>
          <p:cNvPr id="57" name="テキスト ボックス 56">
            <a:extLst>
              <a:ext uri="{FF2B5EF4-FFF2-40B4-BE49-F238E27FC236}">
                <a16:creationId xmlns:a16="http://schemas.microsoft.com/office/drawing/2014/main" id="{16AF6BAC-A835-FBCC-EC1D-05C4C2DB0E89}"/>
              </a:ext>
            </a:extLst>
          </p:cNvPr>
          <p:cNvSpPr txBox="1"/>
          <p:nvPr/>
        </p:nvSpPr>
        <p:spPr>
          <a:xfrm>
            <a:off x="6913136" y="5816592"/>
            <a:ext cx="5090565" cy="461665"/>
          </a:xfrm>
          <a:prstGeom prst="rect">
            <a:avLst/>
          </a:prstGeom>
          <a:noFill/>
        </p:spPr>
        <p:txBody>
          <a:bodyPr wrap="square">
            <a:spAutoFit/>
          </a:bodyPr>
          <a:lstStyle/>
          <a:p>
            <a:r>
              <a:rPr lang="ja-JP" altLang="en-US" sz="2400" b="1" dirty="0">
                <a:latin typeface="游ゴシック" panose="020B0400000000000000" pitchFamily="50" charset="-128"/>
                <a:ea typeface="游ゴシック" panose="020B0400000000000000" pitchFamily="50" charset="-128"/>
              </a:rPr>
              <a:t>（中国国内の地域の多様性を重視）</a:t>
            </a:r>
            <a:endParaRPr lang="ja-JP" altLang="en-US" sz="2400" dirty="0"/>
          </a:p>
        </p:txBody>
      </p:sp>
      <p:sp>
        <p:nvSpPr>
          <p:cNvPr id="58" name="コンテンツ プレースホルダー 12">
            <a:extLst>
              <a:ext uri="{FF2B5EF4-FFF2-40B4-BE49-F238E27FC236}">
                <a16:creationId xmlns:a16="http://schemas.microsoft.com/office/drawing/2014/main" id="{164D2650-EDCC-51B3-B9AE-86E06C6C2E58}"/>
              </a:ext>
            </a:extLst>
          </p:cNvPr>
          <p:cNvSpPr txBox="1">
            <a:spLocks/>
          </p:cNvSpPr>
          <p:nvPr/>
        </p:nvSpPr>
        <p:spPr>
          <a:xfrm>
            <a:off x="3357890" y="1664804"/>
            <a:ext cx="2750710" cy="34419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ts val="2000"/>
              </a:lnSpc>
              <a:spcBef>
                <a:spcPts val="1500"/>
              </a:spcBef>
              <a:buNone/>
            </a:pPr>
            <a:r>
              <a:rPr lang="en-US" altLang="ja-JP" sz="1600" b="1" dirty="0">
                <a:latin typeface="游ゴシック" panose="020B0400000000000000" pitchFamily="50" charset="-128"/>
                <a:ea typeface="游ゴシック" panose="020B0400000000000000" pitchFamily="50" charset="-128"/>
              </a:rPr>
              <a:t>N=23</a:t>
            </a:r>
            <a:r>
              <a:rPr lang="ja-JP" altLang="en-US" sz="1600" b="1" dirty="0">
                <a:latin typeface="游ゴシック" panose="020B0400000000000000" pitchFamily="50" charset="-128"/>
                <a:ea typeface="游ゴシック" panose="020B0400000000000000" pitchFamily="50" charset="-128"/>
              </a:rPr>
              <a:t>万</a:t>
            </a:r>
            <a:r>
              <a:rPr lang="ja-JP" altLang="en-US" sz="1200" b="1" dirty="0">
                <a:latin typeface="游ゴシック" panose="020B0400000000000000" pitchFamily="50" charset="-128"/>
                <a:ea typeface="游ゴシック" panose="020B0400000000000000" pitchFamily="50" charset="-128"/>
              </a:rPr>
              <a:t>人</a:t>
            </a:r>
            <a:endParaRPr lang="en-US" altLang="ja-JP" sz="1600" b="1" dirty="0">
              <a:latin typeface="游ゴシック" panose="020B0400000000000000" pitchFamily="50" charset="-128"/>
              <a:ea typeface="游ゴシック" panose="020B0400000000000000" pitchFamily="50" charset="-128"/>
            </a:endParaRPr>
          </a:p>
        </p:txBody>
      </p:sp>
      <p:sp>
        <p:nvSpPr>
          <p:cNvPr id="59" name="コンテンツ プレースホルダー 12">
            <a:extLst>
              <a:ext uri="{FF2B5EF4-FFF2-40B4-BE49-F238E27FC236}">
                <a16:creationId xmlns:a16="http://schemas.microsoft.com/office/drawing/2014/main" id="{8682A816-CC97-2074-3DC4-D59DB34AE242}"/>
              </a:ext>
            </a:extLst>
          </p:cNvPr>
          <p:cNvSpPr txBox="1">
            <a:spLocks/>
          </p:cNvSpPr>
          <p:nvPr/>
        </p:nvSpPr>
        <p:spPr>
          <a:xfrm>
            <a:off x="3345290" y="3283512"/>
            <a:ext cx="2750710" cy="34419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ts val="2000"/>
              </a:lnSpc>
              <a:spcBef>
                <a:spcPts val="1500"/>
              </a:spcBef>
              <a:buNone/>
            </a:pPr>
            <a:r>
              <a:rPr lang="en-US" altLang="ja-JP" sz="1600" b="1" dirty="0">
                <a:latin typeface="游ゴシック" panose="020B0400000000000000" pitchFamily="50" charset="-128"/>
                <a:ea typeface="游ゴシック" panose="020B0400000000000000" pitchFamily="50" charset="-128"/>
              </a:rPr>
              <a:t>N=6,200</a:t>
            </a:r>
            <a:r>
              <a:rPr lang="ja-JP" altLang="en-US" sz="1200" b="1" dirty="0">
                <a:latin typeface="游ゴシック" panose="020B0400000000000000" pitchFamily="50" charset="-128"/>
                <a:ea typeface="游ゴシック" panose="020B0400000000000000" pitchFamily="50" charset="-128"/>
              </a:rPr>
              <a:t>人</a:t>
            </a:r>
            <a:endParaRPr lang="en-US" altLang="ja-JP" sz="1600" b="1" dirty="0">
              <a:latin typeface="游ゴシック" panose="020B0400000000000000" pitchFamily="50" charset="-128"/>
              <a:ea typeface="游ゴシック" panose="020B0400000000000000" pitchFamily="50" charset="-128"/>
            </a:endParaRPr>
          </a:p>
        </p:txBody>
      </p:sp>
      <p:sp>
        <p:nvSpPr>
          <p:cNvPr id="60" name="コンテンツ プレースホルダー 12">
            <a:extLst>
              <a:ext uri="{FF2B5EF4-FFF2-40B4-BE49-F238E27FC236}">
                <a16:creationId xmlns:a16="http://schemas.microsoft.com/office/drawing/2014/main" id="{DAF77E98-E2E1-FDCE-C61B-D31FBD900B36}"/>
              </a:ext>
            </a:extLst>
          </p:cNvPr>
          <p:cNvSpPr txBox="1">
            <a:spLocks/>
          </p:cNvSpPr>
          <p:nvPr/>
        </p:nvSpPr>
        <p:spPr>
          <a:xfrm>
            <a:off x="3345290" y="4889398"/>
            <a:ext cx="2750710" cy="34419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ts val="2000"/>
              </a:lnSpc>
              <a:spcBef>
                <a:spcPts val="1500"/>
              </a:spcBef>
              <a:buNone/>
            </a:pPr>
            <a:r>
              <a:rPr lang="en-US" altLang="ja-JP" sz="1600" b="1" dirty="0">
                <a:latin typeface="游ゴシック" panose="020B0400000000000000" pitchFamily="50" charset="-128"/>
                <a:ea typeface="游ゴシック" panose="020B0400000000000000" pitchFamily="50" charset="-128"/>
              </a:rPr>
              <a:t>N=942</a:t>
            </a:r>
            <a:r>
              <a:rPr lang="ja-JP" altLang="en-US" sz="1200" b="1" dirty="0">
                <a:latin typeface="游ゴシック" panose="020B0400000000000000" pitchFamily="50" charset="-128"/>
                <a:ea typeface="游ゴシック" panose="020B0400000000000000" pitchFamily="50" charset="-128"/>
              </a:rPr>
              <a:t>人</a:t>
            </a:r>
            <a:endParaRPr lang="en-US" altLang="ja-JP" sz="1600" b="1" dirty="0">
              <a:latin typeface="游ゴシック" panose="020B0400000000000000" pitchFamily="50" charset="-128"/>
              <a:ea typeface="游ゴシック" panose="020B0400000000000000" pitchFamily="50" charset="-128"/>
            </a:endParaRPr>
          </a:p>
        </p:txBody>
      </p:sp>
      <p:cxnSp>
        <p:nvCxnSpPr>
          <p:cNvPr id="62" name="直線矢印コネクタ 61">
            <a:extLst>
              <a:ext uri="{FF2B5EF4-FFF2-40B4-BE49-F238E27FC236}">
                <a16:creationId xmlns:a16="http://schemas.microsoft.com/office/drawing/2014/main" id="{DCEED5FD-F4E9-B880-3FF2-E54B9153B4C9}"/>
              </a:ext>
            </a:extLst>
          </p:cNvPr>
          <p:cNvCxnSpPr>
            <a:cxnSpLocks/>
          </p:cNvCxnSpPr>
          <p:nvPr/>
        </p:nvCxnSpPr>
        <p:spPr>
          <a:xfrm>
            <a:off x="3398738" y="2912090"/>
            <a:ext cx="973137" cy="7060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320DF824-CD7E-B5F1-F50E-338B4113DBA8}"/>
              </a:ext>
            </a:extLst>
          </p:cNvPr>
          <p:cNvCxnSpPr>
            <a:cxnSpLocks/>
          </p:cNvCxnSpPr>
          <p:nvPr/>
        </p:nvCxnSpPr>
        <p:spPr>
          <a:xfrm flipH="1">
            <a:off x="3357890" y="4538428"/>
            <a:ext cx="1028273" cy="6951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2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dissolve">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8">
                                            <p:txEl>
                                              <p:pRg st="0" end="0"/>
                                            </p:txEl>
                                          </p:spTgt>
                                        </p:tgtEl>
                                        <p:attrNameLst>
                                          <p:attrName>style.visibility</p:attrName>
                                        </p:attrNameLst>
                                      </p:cBhvr>
                                      <p:to>
                                        <p:strVal val="visible"/>
                                      </p:to>
                                    </p:set>
                                    <p:animEffect transition="in" filter="dissolve">
                                      <p:cBhvr>
                                        <p:cTn id="18" dur="500"/>
                                        <p:tgtEl>
                                          <p:spTgt spid="48">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dissolve">
                                      <p:cBhvr>
                                        <p:cTn id="21" dur="500"/>
                                        <p:tgtEl>
                                          <p:spTgt spid="4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dissolve">
                                      <p:cBhvr>
                                        <p:cTn id="24" dur="500"/>
                                        <p:tgtEl>
                                          <p:spTgt spid="7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par>
                                <p:cTn id="29" presetID="22" presetClass="entr" presetSubtype="8"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8">
                                            <p:txEl>
                                              <p:pRg st="0" end="0"/>
                                            </p:txEl>
                                          </p:spTgt>
                                        </p:tgtEl>
                                        <p:attrNameLst>
                                          <p:attrName>style.visibility</p:attrName>
                                        </p:attrNameLst>
                                      </p:cBhvr>
                                      <p:to>
                                        <p:strVal val="visible"/>
                                      </p:to>
                                    </p:set>
                                    <p:animEffect transition="in" filter="dissolve">
                                      <p:cBhvr>
                                        <p:cTn id="43" dur="500"/>
                                        <p:tgtEl>
                                          <p:spTgt spid="5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par>
                                <p:cTn id="49" presetID="22" presetClass="entr" presetSubtype="8"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500"/>
                                        <p:tgtEl>
                                          <p:spTgt spid="4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9">
                                            <p:txEl>
                                              <p:pRg st="0" end="0"/>
                                            </p:txEl>
                                          </p:spTgt>
                                        </p:tgtEl>
                                        <p:attrNameLst>
                                          <p:attrName>style.visibility</p:attrName>
                                        </p:attrNameLst>
                                      </p:cBhvr>
                                      <p:to>
                                        <p:strVal val="visible"/>
                                      </p:to>
                                    </p:set>
                                    <p:animEffect transition="in" filter="dissolve">
                                      <p:cBhvr>
                                        <p:cTn id="60" dur="500"/>
                                        <p:tgtEl>
                                          <p:spTgt spid="59">
                                            <p:txEl>
                                              <p:pRg st="0" end="0"/>
                                            </p:txEl>
                                          </p:spTgt>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ipe(left)">
                                      <p:cBhvr>
                                        <p:cTn id="64" dur="500"/>
                                        <p:tgtEl>
                                          <p:spTgt spid="6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52">
                                            <p:txEl>
                                              <p:pRg st="0" end="0"/>
                                            </p:txEl>
                                          </p:spTgt>
                                        </p:tgtEl>
                                        <p:attrNameLst>
                                          <p:attrName>style.visibility</p:attrName>
                                        </p:attrNameLst>
                                      </p:cBhvr>
                                      <p:to>
                                        <p:strVal val="visible"/>
                                      </p:to>
                                    </p:set>
                                    <p:animEffect transition="in" filter="dissolve">
                                      <p:cBhvr>
                                        <p:cTn id="69" dur="500"/>
                                        <p:tgtEl>
                                          <p:spTgt spid="52">
                                            <p:txEl>
                                              <p:pRg st="0" end="0"/>
                                            </p:txEl>
                                          </p:spTgt>
                                        </p:tgtEl>
                                      </p:cBhvr>
                                    </p:animEffect>
                                  </p:childTnLst>
                                </p:cTn>
                              </p:par>
                              <p:par>
                                <p:cTn id="70" presetID="9" presetClass="entr" presetSubtype="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dissolve">
                                      <p:cBhvr>
                                        <p:cTn id="72" dur="500"/>
                                        <p:tgtEl>
                                          <p:spTgt spid="53"/>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dissolve">
                                      <p:cBhvr>
                                        <p:cTn id="75" dur="500"/>
                                        <p:tgtEl>
                                          <p:spTgt spid="74"/>
                                        </p:tgtEl>
                                      </p:cBhvr>
                                    </p:animEffec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ipe(left)">
                                      <p:cBhvr>
                                        <p:cTn id="79" dur="500"/>
                                        <p:tgtEl>
                                          <p:spTgt spid="51"/>
                                        </p:tgtEl>
                                      </p:cBhvr>
                                    </p:animEffect>
                                  </p:childTnLst>
                                </p:cTn>
                              </p:par>
                              <p:par>
                                <p:cTn id="80" presetID="22" presetClass="entr" presetSubtype="8" fill="hold"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wipe(left)">
                                      <p:cBhvr>
                                        <p:cTn id="82" dur="500"/>
                                        <p:tgtEl>
                                          <p:spTgt spid="50"/>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wipe(left)">
                                      <p:cBhvr>
                                        <p:cTn id="85" dur="500"/>
                                        <p:tgtEl>
                                          <p:spTgt spid="8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60">
                                            <p:txEl>
                                              <p:pRg st="0" end="0"/>
                                            </p:txEl>
                                          </p:spTgt>
                                        </p:tgtEl>
                                        <p:attrNameLst>
                                          <p:attrName>style.visibility</p:attrName>
                                        </p:attrNameLst>
                                      </p:cBhvr>
                                      <p:to>
                                        <p:strVal val="visible"/>
                                      </p:to>
                                    </p:set>
                                    <p:animEffect transition="in" filter="dissolve">
                                      <p:cBhvr>
                                        <p:cTn id="91" dur="500"/>
                                        <p:tgtEl>
                                          <p:spTgt spid="60">
                                            <p:txEl>
                                              <p:pRg st="0" end="0"/>
                                            </p:txEl>
                                          </p:spTgt>
                                        </p:tgtEl>
                                      </p:cBhvr>
                                    </p:animEffect>
                                  </p:childTnLst>
                                </p:cTn>
                              </p:par>
                            </p:childTnLst>
                          </p:cTn>
                        </p:par>
                        <p:par>
                          <p:cTn id="92" fill="hold">
                            <p:stCondLst>
                              <p:cond delay="1000"/>
                            </p:stCondLst>
                            <p:childTnLst>
                              <p:par>
                                <p:cTn id="93" presetID="22" presetClass="entr" presetSubtype="2" fill="hold"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right)">
                                      <p:cBhvr>
                                        <p:cTn id="95" dur="500"/>
                                        <p:tgtEl>
                                          <p:spTgt spid="65"/>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54">
                                            <p:txEl>
                                              <p:pRg st="0" end="0"/>
                                            </p:txEl>
                                          </p:spTgt>
                                        </p:tgtEl>
                                        <p:attrNameLst>
                                          <p:attrName>style.visibility</p:attrName>
                                        </p:attrNameLst>
                                      </p:cBhvr>
                                      <p:to>
                                        <p:strVal val="visible"/>
                                      </p:to>
                                    </p:set>
                                    <p:animEffect transition="in" filter="dissolve">
                                      <p:cBhvr>
                                        <p:cTn id="100" dur="500"/>
                                        <p:tgtEl>
                                          <p:spTgt spid="54">
                                            <p:txEl>
                                              <p:pRg st="0" end="0"/>
                                            </p:txEl>
                                          </p:spTgt>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dissolve">
                                      <p:cBhvr>
                                        <p:cTn id="103" dur="500"/>
                                        <p:tgtEl>
                                          <p:spTgt spid="57"/>
                                        </p:tgtEl>
                                      </p:cBhvr>
                                    </p:animEffect>
                                  </p:childTnLst>
                                </p:cTn>
                              </p:par>
                              <p:par>
                                <p:cTn id="104" presetID="9" presetClass="entr" presetSubtype="0" fill="hold" nodeType="withEffect">
                                  <p:stCondLst>
                                    <p:cond delay="0"/>
                                  </p:stCondLst>
                                  <p:childTnLst>
                                    <p:set>
                                      <p:cBhvr>
                                        <p:cTn id="105" dur="1" fill="hold">
                                          <p:stCondLst>
                                            <p:cond delay="0"/>
                                          </p:stCondLst>
                                        </p:cTn>
                                        <p:tgtEl>
                                          <p:spTgt spid="55"/>
                                        </p:tgtEl>
                                        <p:attrNameLst>
                                          <p:attrName>style.visibility</p:attrName>
                                        </p:attrNameLst>
                                      </p:cBhvr>
                                      <p:to>
                                        <p:strVal val="visible"/>
                                      </p:to>
                                    </p:set>
                                    <p:animEffect transition="in" filter="dissolve">
                                      <p:cBhvr>
                                        <p:cTn id="106" dur="500"/>
                                        <p:tgtEl>
                                          <p:spTgt spid="55"/>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dissolve">
                                      <p:cBhvr>
                                        <p:cTn id="10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54" grpId="0" build="p"/>
      <p:bldP spid="74" grpId="0" animBg="1"/>
      <p:bldP spid="73" grpId="0" animBg="1"/>
      <p:bldP spid="72" grpId="0" animBg="1"/>
      <p:bldP spid="8" grpId="0" build="p"/>
      <p:bldP spid="48" grpId="0" build="p"/>
      <p:bldP spid="52" grpId="0" build="p"/>
      <p:bldP spid="13" grpId="0"/>
      <p:bldP spid="14" grpId="0"/>
      <p:bldP spid="15" grpId="0"/>
      <p:bldP spid="33" grpId="0" animBg="1"/>
      <p:bldP spid="34" grpId="0" animBg="1"/>
      <p:bldP spid="10" grpId="0"/>
      <p:bldP spid="11" grpId="0"/>
      <p:bldP spid="81" grpId="0"/>
      <p:bldP spid="57" grpId="0"/>
      <p:bldP spid="58" grpId="0" build="p"/>
      <p:bldP spid="59" grpId="0" build="p"/>
      <p:bldP spid="6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F63012B-8C79-C798-7975-4E7CF0CFE86C}"/>
              </a:ext>
            </a:extLst>
          </p:cNvPr>
          <p:cNvSpPr txBox="1"/>
          <p:nvPr/>
        </p:nvSpPr>
        <p:spPr>
          <a:xfrm>
            <a:off x="457200" y="1267922"/>
            <a:ext cx="7731669" cy="584775"/>
          </a:xfrm>
          <a:prstGeom prst="rect">
            <a:avLst/>
          </a:prstGeom>
          <a:solidFill>
            <a:schemeClr val="tx1">
              <a:lumMod val="75000"/>
              <a:lumOff val="25000"/>
            </a:schemeClr>
          </a:solidFill>
        </p:spPr>
        <p:txBody>
          <a:bodyPr wrap="square" rtlCol="0">
            <a:spAutoFit/>
          </a:bodyPr>
          <a:lstStyle/>
          <a:p>
            <a:pPr lvl="0" algn="dist">
              <a:spcBef>
                <a:spcPct val="20000"/>
              </a:spcBef>
            </a:pPr>
            <a:r>
              <a:rPr lang="ja-JP" altLang="en-US" sz="3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採用基準（全国統一）</a:t>
            </a:r>
          </a:p>
        </p:txBody>
      </p:sp>
      <p:sp>
        <p:nvSpPr>
          <p:cNvPr id="4" name="テキスト ボックス 3">
            <a:extLst>
              <a:ext uri="{FF2B5EF4-FFF2-40B4-BE49-F238E27FC236}">
                <a16:creationId xmlns:a16="http://schemas.microsoft.com/office/drawing/2014/main" id="{2CF46A62-628C-7CCE-0706-EFF6B44B1F6F}"/>
              </a:ext>
            </a:extLst>
          </p:cNvPr>
          <p:cNvSpPr txBox="1"/>
          <p:nvPr/>
        </p:nvSpPr>
        <p:spPr>
          <a:xfrm>
            <a:off x="381000" y="4973530"/>
            <a:ext cx="8128862" cy="1579343"/>
          </a:xfrm>
          <a:prstGeom prst="rect">
            <a:avLst/>
          </a:prstGeom>
          <a:noFill/>
        </p:spPr>
        <p:txBody>
          <a:bodyPr wrap="square" rtlCol="0">
            <a:spAutoFit/>
          </a:bodyPr>
          <a:lstStyle/>
          <a:p>
            <a:pPr marL="182042" indent="-182042">
              <a:lnSpc>
                <a:spcPct val="90000"/>
              </a:lnSpc>
              <a:spcAft>
                <a:spcPts val="1200"/>
              </a:spcAft>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勉学への意欲、人物面・学業面が優秀、</a:t>
            </a:r>
            <a:b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将来日本との架け橋になりうる人材</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a:p>
            <a:pPr marL="182042" indent="-182042">
              <a:lnSpc>
                <a:spcPct val="90000"/>
              </a:lnSpc>
              <a:spcAft>
                <a:spcPts val="667"/>
              </a:spcAft>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家庭状況、経済状況は評価対象外</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 name="タイトル 11">
            <a:extLst>
              <a:ext uri="{FF2B5EF4-FFF2-40B4-BE49-F238E27FC236}">
                <a16:creationId xmlns:a16="http://schemas.microsoft.com/office/drawing/2014/main" id="{11EC6F91-11DA-15F2-B5AC-10605507D5EB}"/>
              </a:ext>
            </a:extLst>
          </p:cNvPr>
          <p:cNvSpPr txBox="1">
            <a:spLocks/>
          </p:cNvSpPr>
          <p:nvPr/>
        </p:nvSpPr>
        <p:spPr>
          <a:xfrm>
            <a:off x="2327582" y="384225"/>
            <a:ext cx="7536837" cy="758775"/>
          </a:xfrm>
          <a:prstGeom prst="rect">
            <a:avLst/>
          </a:prstGeom>
        </p:spPr>
        <p:txBody>
          <a:bodyPr anchor="t"/>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ja-JP" altLang="en-US" sz="4800" b="1" dirty="0">
                <a:latin typeface="游ゴシック" panose="020B0400000000000000" pitchFamily="50" charset="-128"/>
                <a:ea typeface="游ゴシック" panose="020B0400000000000000" pitchFamily="50" charset="-128"/>
              </a:rPr>
              <a:t>奨学生の選考</a:t>
            </a:r>
          </a:p>
        </p:txBody>
      </p:sp>
      <p:sp>
        <p:nvSpPr>
          <p:cNvPr id="6" name="正方形/長方形 5">
            <a:extLst>
              <a:ext uri="{FF2B5EF4-FFF2-40B4-BE49-F238E27FC236}">
                <a16:creationId xmlns:a16="http://schemas.microsoft.com/office/drawing/2014/main" id="{341EEF21-5D9D-2E8E-0814-524E4C850039}"/>
              </a:ext>
            </a:extLst>
          </p:cNvPr>
          <p:cNvSpPr/>
          <p:nvPr/>
        </p:nvSpPr>
        <p:spPr>
          <a:xfrm>
            <a:off x="476250" y="2056056"/>
            <a:ext cx="2880000" cy="1188000"/>
          </a:xfrm>
          <a:prstGeom prst="rect">
            <a:avLst/>
          </a:prstGeom>
          <a:solidFill>
            <a:srgbClr val="FCC178"/>
          </a:solidFill>
          <a:ln w="57150">
            <a:solidFill>
              <a:srgbClr val="71D4F7"/>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3200" cap="small" spc="200" dirty="0">
                <a:solidFill>
                  <a:schemeClr val="tx1"/>
                </a:solidFill>
                <a:latin typeface="HGP創英角ｺﾞｼｯｸUB" pitchFamily="50" charset="-128"/>
                <a:ea typeface="HGP創英角ｺﾞｼｯｸUB" pitchFamily="50" charset="-128"/>
              </a:rPr>
              <a:t>留学の目的</a:t>
            </a:r>
            <a:br>
              <a:rPr lang="en-US" altLang="ja-JP" sz="3200" cap="small" spc="200" dirty="0">
                <a:solidFill>
                  <a:schemeClr val="tx1"/>
                </a:solidFill>
                <a:latin typeface="HGP創英角ｺﾞｼｯｸUB" pitchFamily="50" charset="-128"/>
                <a:ea typeface="HGP創英角ｺﾞｼｯｸUB" pitchFamily="50" charset="-128"/>
              </a:rPr>
            </a:br>
            <a:r>
              <a:rPr lang="ja-JP" altLang="en-US" sz="3200" cap="small" spc="200" dirty="0">
                <a:solidFill>
                  <a:schemeClr val="tx1"/>
                </a:solidFill>
                <a:latin typeface="HGP創英角ｺﾞｼｯｸUB" pitchFamily="50" charset="-128"/>
                <a:ea typeface="HGP創英角ｺﾞｼｯｸUB" pitchFamily="50" charset="-128"/>
              </a:rPr>
              <a:t>将来の目標</a:t>
            </a:r>
            <a:endParaRPr lang="en-US" altLang="ja-JP" sz="3200" cap="small" spc="200" dirty="0">
              <a:solidFill>
                <a:schemeClr val="tx1"/>
              </a:solidFill>
              <a:latin typeface="HGP創英角ｺﾞｼｯｸUB" pitchFamily="50" charset="-128"/>
              <a:ea typeface="HGP創英角ｺﾞｼｯｸUB" pitchFamily="50" charset="-128"/>
            </a:endParaRPr>
          </a:p>
        </p:txBody>
      </p:sp>
      <p:sp>
        <p:nvSpPr>
          <p:cNvPr id="7" name="正方形/長方形 6">
            <a:extLst>
              <a:ext uri="{FF2B5EF4-FFF2-40B4-BE49-F238E27FC236}">
                <a16:creationId xmlns:a16="http://schemas.microsoft.com/office/drawing/2014/main" id="{CEFFD6A7-4FFA-20C2-DCAC-38AD3D751B33}"/>
              </a:ext>
            </a:extLst>
          </p:cNvPr>
          <p:cNvSpPr/>
          <p:nvPr/>
        </p:nvSpPr>
        <p:spPr>
          <a:xfrm>
            <a:off x="476250" y="3456811"/>
            <a:ext cx="2880000" cy="1188000"/>
          </a:xfrm>
          <a:prstGeom prst="rect">
            <a:avLst/>
          </a:prstGeom>
          <a:solidFill>
            <a:srgbClr val="FCC178"/>
          </a:solidFill>
          <a:ln w="57150">
            <a:solidFill>
              <a:srgbClr val="71D4F7"/>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3200" cap="small" spc="1000" dirty="0">
                <a:solidFill>
                  <a:schemeClr val="tx1"/>
                </a:solidFill>
                <a:latin typeface="HGP創英角ｺﾞｼｯｸUB" pitchFamily="50" charset="-128"/>
                <a:ea typeface="HGP創英角ｺﾞｼｯｸUB" pitchFamily="50" charset="-128"/>
              </a:rPr>
              <a:t>交流への</a:t>
            </a:r>
            <a:br>
              <a:rPr lang="en-US" altLang="ja-JP" sz="3200" cap="small" spc="1000" dirty="0">
                <a:solidFill>
                  <a:schemeClr val="tx1"/>
                </a:solidFill>
                <a:latin typeface="HGP創英角ｺﾞｼｯｸUB" pitchFamily="50" charset="-128"/>
                <a:ea typeface="HGP創英角ｺﾞｼｯｸUB" pitchFamily="50" charset="-128"/>
              </a:rPr>
            </a:br>
            <a:r>
              <a:rPr lang="ja-JP" altLang="en-US" sz="3200" cap="small" spc="1000" dirty="0">
                <a:solidFill>
                  <a:schemeClr val="tx1"/>
                </a:solidFill>
                <a:latin typeface="HGP創英角ｺﾞｼｯｸUB" pitchFamily="50" charset="-128"/>
                <a:ea typeface="HGP創英角ｺﾞｼｯｸUB" pitchFamily="50" charset="-128"/>
              </a:rPr>
              <a:t>熱意</a:t>
            </a:r>
            <a:endParaRPr lang="en-US" altLang="ja-JP" sz="3200" cap="small" spc="1000" dirty="0">
              <a:solidFill>
                <a:schemeClr val="tx1"/>
              </a:solidFill>
              <a:latin typeface="HGP創英角ｺﾞｼｯｸUB" pitchFamily="50" charset="-128"/>
              <a:ea typeface="HGP創英角ｺﾞｼｯｸUB" pitchFamily="50" charset="-128"/>
            </a:endParaRPr>
          </a:p>
        </p:txBody>
      </p:sp>
      <p:sp>
        <p:nvSpPr>
          <p:cNvPr id="8" name="正方形/長方形 7">
            <a:extLst>
              <a:ext uri="{FF2B5EF4-FFF2-40B4-BE49-F238E27FC236}">
                <a16:creationId xmlns:a16="http://schemas.microsoft.com/office/drawing/2014/main" id="{990191B9-C1A1-A99D-D54C-EEC327128FCE}"/>
              </a:ext>
            </a:extLst>
          </p:cNvPr>
          <p:cNvSpPr/>
          <p:nvPr/>
        </p:nvSpPr>
        <p:spPr>
          <a:xfrm>
            <a:off x="3581400" y="2069398"/>
            <a:ext cx="2880000" cy="1188000"/>
          </a:xfrm>
          <a:prstGeom prst="rect">
            <a:avLst/>
          </a:prstGeom>
          <a:solidFill>
            <a:srgbClr val="FCC178"/>
          </a:solidFill>
          <a:ln w="57150">
            <a:solidFill>
              <a:srgbClr val="71D4F7"/>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3200" cap="small" spc="1000" dirty="0">
                <a:solidFill>
                  <a:schemeClr val="tx1"/>
                </a:solidFill>
                <a:latin typeface="HGP創英角ｺﾞｼｯｸUB" pitchFamily="50" charset="-128"/>
                <a:ea typeface="HGP創英角ｺﾞｼｯｸUB" pitchFamily="50" charset="-128"/>
              </a:rPr>
              <a:t>人間性</a:t>
            </a:r>
            <a:br>
              <a:rPr lang="en-US" altLang="ja-JP" sz="3200" cap="small" spc="1000" dirty="0">
                <a:solidFill>
                  <a:schemeClr val="tx1"/>
                </a:solidFill>
                <a:latin typeface="HGP創英角ｺﾞｼｯｸUB" pitchFamily="50" charset="-128"/>
                <a:ea typeface="HGP創英角ｺﾞｼｯｸUB" pitchFamily="50" charset="-128"/>
              </a:rPr>
            </a:br>
            <a:r>
              <a:rPr lang="ja-JP" altLang="en-US" sz="3200" cap="small" spc="1000" dirty="0">
                <a:solidFill>
                  <a:schemeClr val="tx1"/>
                </a:solidFill>
                <a:latin typeface="HGP創英角ｺﾞｼｯｸUB" pitchFamily="50" charset="-128"/>
                <a:ea typeface="HGP創英角ｺﾞｼｯｸUB" pitchFamily="50" charset="-128"/>
              </a:rPr>
              <a:t>人  柄</a:t>
            </a:r>
            <a:endParaRPr lang="en-US" altLang="ja-JP" sz="3200" cap="small" spc="1000" dirty="0">
              <a:solidFill>
                <a:schemeClr val="tx1"/>
              </a:solidFill>
              <a:latin typeface="HGP創英角ｺﾞｼｯｸUB" pitchFamily="50" charset="-128"/>
              <a:ea typeface="HGP創英角ｺﾞｼｯｸUB" pitchFamily="50" charset="-128"/>
            </a:endParaRPr>
          </a:p>
        </p:txBody>
      </p:sp>
      <p:sp>
        <p:nvSpPr>
          <p:cNvPr id="9" name="正方形/長方形 8">
            <a:extLst>
              <a:ext uri="{FF2B5EF4-FFF2-40B4-BE49-F238E27FC236}">
                <a16:creationId xmlns:a16="http://schemas.microsoft.com/office/drawing/2014/main" id="{147AF71F-3683-53A7-0AC5-AFB8D830245E}"/>
              </a:ext>
            </a:extLst>
          </p:cNvPr>
          <p:cNvSpPr/>
          <p:nvPr/>
        </p:nvSpPr>
        <p:spPr>
          <a:xfrm>
            <a:off x="3581400" y="3474099"/>
            <a:ext cx="2880000" cy="1188000"/>
          </a:xfrm>
          <a:prstGeom prst="rect">
            <a:avLst/>
          </a:prstGeom>
          <a:solidFill>
            <a:srgbClr val="FCC178"/>
          </a:solidFill>
          <a:ln w="57150">
            <a:solidFill>
              <a:srgbClr val="71D4F7"/>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3000" cap="small" spc="200" dirty="0">
                <a:solidFill>
                  <a:schemeClr val="tx1"/>
                </a:solidFill>
                <a:latin typeface="HGP創英角ｺﾞｼｯｸUB" pitchFamily="50" charset="-128"/>
                <a:ea typeface="HGP創英角ｺﾞｼｯｸUB" pitchFamily="50" charset="-128"/>
              </a:rPr>
              <a:t>コミュニケーション能力</a:t>
            </a:r>
            <a:endParaRPr lang="en-US" altLang="ja-JP" sz="3000" cap="small" spc="200" dirty="0">
              <a:solidFill>
                <a:schemeClr val="tx1"/>
              </a:solidFill>
              <a:latin typeface="HGP創英角ｺﾞｼｯｸUB" pitchFamily="50" charset="-128"/>
              <a:ea typeface="HGP創英角ｺﾞｼｯｸUB" pitchFamily="50" charset="-128"/>
            </a:endParaRPr>
          </a:p>
        </p:txBody>
      </p:sp>
      <p:sp>
        <p:nvSpPr>
          <p:cNvPr id="10" name="正方形/長方形 9">
            <a:extLst>
              <a:ext uri="{FF2B5EF4-FFF2-40B4-BE49-F238E27FC236}">
                <a16:creationId xmlns:a16="http://schemas.microsoft.com/office/drawing/2014/main" id="{38200EC6-97A2-5FDD-758E-42F20F23D95C}"/>
              </a:ext>
            </a:extLst>
          </p:cNvPr>
          <p:cNvSpPr/>
          <p:nvPr/>
        </p:nvSpPr>
        <p:spPr>
          <a:xfrm>
            <a:off x="7467600" y="2057400"/>
            <a:ext cx="721269" cy="2604699"/>
          </a:xfrm>
          <a:prstGeom prst="rect">
            <a:avLst/>
          </a:prstGeom>
          <a:solidFill>
            <a:srgbClr val="FCC178"/>
          </a:solidFill>
          <a:ln w="57150">
            <a:solidFill>
              <a:srgbClr val="71D4F7"/>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200" cap="small" spc="200" dirty="0">
                <a:solidFill>
                  <a:schemeClr val="tx1"/>
                </a:solidFill>
                <a:latin typeface="HGP創英角ｺﾞｼｯｸUB" pitchFamily="50" charset="-128"/>
                <a:ea typeface="HGP創英角ｺﾞｼｯｸUB" pitchFamily="50" charset="-128"/>
              </a:rPr>
              <a:t>地区裁量</a:t>
            </a:r>
            <a:endParaRPr lang="en-US" altLang="ja-JP" sz="3200" cap="small" spc="200" dirty="0">
              <a:solidFill>
                <a:schemeClr val="tx1"/>
              </a:solidFill>
              <a:latin typeface="HGP創英角ｺﾞｼｯｸUB" pitchFamily="50" charset="-128"/>
              <a:ea typeface="HGP創英角ｺﾞｼｯｸUB" pitchFamily="50" charset="-128"/>
            </a:endParaRPr>
          </a:p>
        </p:txBody>
      </p:sp>
      <p:sp>
        <p:nvSpPr>
          <p:cNvPr id="11" name="加算記号 10">
            <a:extLst>
              <a:ext uri="{FF2B5EF4-FFF2-40B4-BE49-F238E27FC236}">
                <a16:creationId xmlns:a16="http://schemas.microsoft.com/office/drawing/2014/main" id="{FC516C46-102E-62C8-C7A3-58E3A9A119E4}"/>
              </a:ext>
            </a:extLst>
          </p:cNvPr>
          <p:cNvSpPr/>
          <p:nvPr/>
        </p:nvSpPr>
        <p:spPr>
          <a:xfrm>
            <a:off x="6629400" y="3004667"/>
            <a:ext cx="792088" cy="848666"/>
          </a:xfrm>
          <a:prstGeom prst="mathPlus">
            <a:avLst>
              <a:gd name="adj1" fmla="val 13802"/>
            </a:avLst>
          </a:prstGeom>
          <a:solidFill>
            <a:srgbClr val="71D4F7"/>
          </a:solidFill>
          <a:ln>
            <a:solidFill>
              <a:srgbClr val="71D4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71D4F7"/>
              </a:solidFill>
            </a:endParaRPr>
          </a:p>
        </p:txBody>
      </p:sp>
      <p:pic>
        <p:nvPicPr>
          <p:cNvPr id="2" name="図 1">
            <a:extLst>
              <a:ext uri="{FF2B5EF4-FFF2-40B4-BE49-F238E27FC236}">
                <a16:creationId xmlns:a16="http://schemas.microsoft.com/office/drawing/2014/main" id="{1D30FE18-8500-AB8B-8087-D42DBFC963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7723" y="2085211"/>
            <a:ext cx="3415677" cy="3401189"/>
          </a:xfrm>
          <a:prstGeom prst="rect">
            <a:avLst/>
          </a:prstGeom>
        </p:spPr>
      </p:pic>
    </p:spTree>
    <p:extLst>
      <p:ext uri="{BB962C8B-B14F-4D97-AF65-F5344CB8AC3E}">
        <p14:creationId xmlns:p14="http://schemas.microsoft.com/office/powerpoint/2010/main" val="361236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grpId="0" nodeType="afterEffect">
                                  <p:stCondLst>
                                    <p:cond delay="2000"/>
                                  </p:stCondLst>
                                  <p:childTnLst>
                                    <p:animClr clrSpc="rgb" dir="cw">
                                      <p:cBhvr>
                                        <p:cTn id="6" dur="1000" fill="hold"/>
                                        <p:tgtEl>
                                          <p:spTgt spid="6"/>
                                        </p:tgtEl>
                                        <p:attrNameLst>
                                          <p:attrName>fillcolor</p:attrName>
                                        </p:attrNameLst>
                                      </p:cBhvr>
                                      <p:to>
                                        <a:srgbClr val="FFF9AB"/>
                                      </p:to>
                                    </p:animClr>
                                    <p:set>
                                      <p:cBhvr>
                                        <p:cTn id="7" dur="1000" fill="hold"/>
                                        <p:tgtEl>
                                          <p:spTgt spid="6"/>
                                        </p:tgtEl>
                                        <p:attrNameLst>
                                          <p:attrName>fill.type</p:attrName>
                                        </p:attrNameLst>
                                      </p:cBhvr>
                                      <p:to>
                                        <p:strVal val="solid"/>
                                      </p:to>
                                    </p:set>
                                    <p:set>
                                      <p:cBhvr>
                                        <p:cTn id="8" dur="1000" fill="hold"/>
                                        <p:tgtEl>
                                          <p:spTgt spid="6"/>
                                        </p:tgtEl>
                                        <p:attrNameLst>
                                          <p:attrName>fill.on</p:attrName>
                                        </p:attrNameLst>
                                      </p:cBhvr>
                                      <p:to>
                                        <p:strVal val="true"/>
                                      </p:to>
                                    </p:set>
                                  </p:childTnLst>
                                </p:cTn>
                              </p:par>
                            </p:childTnLst>
                          </p:cTn>
                        </p:par>
                        <p:par>
                          <p:cTn id="9" fill="hold">
                            <p:stCondLst>
                              <p:cond delay="3000"/>
                            </p:stCondLst>
                            <p:childTnLst>
                              <p:par>
                                <p:cTn id="10" presetID="1" presetClass="emph" presetSubtype="2" fill="hold" nodeType="afterEffect">
                                  <p:stCondLst>
                                    <p:cond delay="0"/>
                                  </p:stCondLst>
                                  <p:childTnLst>
                                    <p:animClr clrSpc="rgb" dir="cw">
                                      <p:cBhvr>
                                        <p:cTn id="11" dur="1000" fill="hold"/>
                                        <p:tgtEl>
                                          <p:spTgt spid="7"/>
                                        </p:tgtEl>
                                        <p:attrNameLst>
                                          <p:attrName>fillcolor</p:attrName>
                                        </p:attrNameLst>
                                      </p:cBhvr>
                                      <p:to>
                                        <a:srgbClr val="FFF9AB"/>
                                      </p:to>
                                    </p:animClr>
                                    <p:set>
                                      <p:cBhvr>
                                        <p:cTn id="12" dur="1000" fill="hold"/>
                                        <p:tgtEl>
                                          <p:spTgt spid="7"/>
                                        </p:tgtEl>
                                        <p:attrNameLst>
                                          <p:attrName>fill.type</p:attrName>
                                        </p:attrNameLst>
                                      </p:cBhvr>
                                      <p:to>
                                        <p:strVal val="solid"/>
                                      </p:to>
                                    </p:set>
                                    <p:set>
                                      <p:cBhvr>
                                        <p:cTn id="13" dur="1000" fill="hold"/>
                                        <p:tgtEl>
                                          <p:spTgt spid="7"/>
                                        </p:tgtEl>
                                        <p:attrNameLst>
                                          <p:attrName>fill.on</p:attrName>
                                        </p:attrNameLst>
                                      </p:cBhvr>
                                      <p:to>
                                        <p:strVal val="true"/>
                                      </p:to>
                                    </p:set>
                                  </p:childTnLst>
                                </p:cTn>
                              </p:par>
                            </p:childTnLst>
                          </p:cTn>
                        </p:par>
                        <p:par>
                          <p:cTn id="14" fill="hold">
                            <p:stCondLst>
                              <p:cond delay="4000"/>
                            </p:stCondLst>
                            <p:childTnLst>
                              <p:par>
                                <p:cTn id="15" presetID="1" presetClass="emph" presetSubtype="2" fill="hold" nodeType="afterEffect">
                                  <p:stCondLst>
                                    <p:cond delay="0"/>
                                  </p:stCondLst>
                                  <p:childTnLst>
                                    <p:animClr clrSpc="rgb" dir="cw">
                                      <p:cBhvr>
                                        <p:cTn id="16" dur="1000" fill="hold"/>
                                        <p:tgtEl>
                                          <p:spTgt spid="8"/>
                                        </p:tgtEl>
                                        <p:attrNameLst>
                                          <p:attrName>fillcolor</p:attrName>
                                        </p:attrNameLst>
                                      </p:cBhvr>
                                      <p:to>
                                        <a:srgbClr val="FFF9AB"/>
                                      </p:to>
                                    </p:animClr>
                                    <p:set>
                                      <p:cBhvr>
                                        <p:cTn id="17" dur="1000" fill="hold"/>
                                        <p:tgtEl>
                                          <p:spTgt spid="8"/>
                                        </p:tgtEl>
                                        <p:attrNameLst>
                                          <p:attrName>fill.type</p:attrName>
                                        </p:attrNameLst>
                                      </p:cBhvr>
                                      <p:to>
                                        <p:strVal val="solid"/>
                                      </p:to>
                                    </p:set>
                                    <p:set>
                                      <p:cBhvr>
                                        <p:cTn id="18" dur="1000" fill="hold"/>
                                        <p:tgtEl>
                                          <p:spTgt spid="8"/>
                                        </p:tgtEl>
                                        <p:attrNameLst>
                                          <p:attrName>fill.on</p:attrName>
                                        </p:attrNameLst>
                                      </p:cBhvr>
                                      <p:to>
                                        <p:strVal val="true"/>
                                      </p:to>
                                    </p:set>
                                  </p:childTnLst>
                                </p:cTn>
                              </p:par>
                            </p:childTnLst>
                          </p:cTn>
                        </p:par>
                        <p:par>
                          <p:cTn id="19" fill="hold">
                            <p:stCondLst>
                              <p:cond delay="5000"/>
                            </p:stCondLst>
                            <p:childTnLst>
                              <p:par>
                                <p:cTn id="20" presetID="1" presetClass="emph" presetSubtype="2" fill="hold" nodeType="afterEffect">
                                  <p:stCondLst>
                                    <p:cond delay="0"/>
                                  </p:stCondLst>
                                  <p:childTnLst>
                                    <p:animClr clrSpc="rgb" dir="cw">
                                      <p:cBhvr>
                                        <p:cTn id="21" dur="1000" fill="hold"/>
                                        <p:tgtEl>
                                          <p:spTgt spid="9"/>
                                        </p:tgtEl>
                                        <p:attrNameLst>
                                          <p:attrName>fillcolor</p:attrName>
                                        </p:attrNameLst>
                                      </p:cBhvr>
                                      <p:to>
                                        <a:srgbClr val="FFF9AB"/>
                                      </p:to>
                                    </p:animClr>
                                    <p:set>
                                      <p:cBhvr>
                                        <p:cTn id="22" dur="1000" fill="hold"/>
                                        <p:tgtEl>
                                          <p:spTgt spid="9"/>
                                        </p:tgtEl>
                                        <p:attrNameLst>
                                          <p:attrName>fill.type</p:attrName>
                                        </p:attrNameLst>
                                      </p:cBhvr>
                                      <p:to>
                                        <p:strVal val="solid"/>
                                      </p:to>
                                    </p:set>
                                    <p:set>
                                      <p:cBhvr>
                                        <p:cTn id="23" dur="1000" fill="hold"/>
                                        <p:tgtEl>
                                          <p:spTgt spid="9"/>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2582</TotalTime>
  <Words>5536</Words>
  <Application>Microsoft Office PowerPoint</Application>
  <PresentationFormat>ワイド画面</PresentationFormat>
  <Paragraphs>607</Paragraphs>
  <Slides>27</Slides>
  <Notes>27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27</vt:i4>
      </vt:variant>
    </vt:vector>
  </HeadingPairs>
  <TitlesOfParts>
    <vt:vector size="40" baseType="lpstr">
      <vt:lpstr>Bahnschrift SemiBold SemiConden</vt:lpstr>
      <vt:lpstr>游ゴシック</vt:lpstr>
      <vt:lpstr>りょうゴシック PlusN B</vt:lpstr>
      <vt:lpstr>Wingdings</vt:lpstr>
      <vt:lpstr>Arial</vt:lpstr>
      <vt:lpstr>HGP創英角ｺﾞｼｯｸUB</vt:lpstr>
      <vt:lpstr>游ゴシック Medium</vt:lpstr>
      <vt:lpstr>BIZ UDPゴシック</vt:lpstr>
      <vt:lpstr>ＭＳ Ｐゴシック</vt:lpstr>
      <vt:lpstr>Calibri</vt:lpstr>
      <vt:lpstr>Yu Gothic UI</vt:lpstr>
      <vt:lpstr>メイリオ</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dc:title>
  <cp:lastModifiedBy>yui usui</cp:lastModifiedBy>
  <cp:revision>82</cp:revision>
  <cp:lastPrinted>2025-09-11T11:02:10Z</cp:lastPrinted>
  <dcterms:created xsi:type="dcterms:W3CDTF">2006-08-16T00:00:00Z</dcterms:created>
  <dcterms:modified xsi:type="dcterms:W3CDTF">2025-09-19T02:30:49Z</dcterms:modified>
  <dc:identifier>DAGsRTtIeDc</dc:identifier>
</cp:coreProperties>
</file>