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4.xml" ContentType="application/vnd.openxmlformats-officedocument.drawingml.chart+xml"/>
  <Override PartName="/ppt/drawings/drawing1.xml" ContentType="application/vnd.openxmlformats-officedocument.drawingml.chartshapes+xml"/>
  <Override PartName="/ppt/notesSlides/notesSlide15.xml" ContentType="application/vnd.openxmlformats-officedocument.presentationml.notesSlide+xml"/>
  <Override PartName="/ppt/charts/chart5.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handoutMasterIdLst>
    <p:handoutMasterId r:id="rId30"/>
  </p:handoutMasterIdLst>
  <p:sldIdLst>
    <p:sldId id="276" r:id="rId2"/>
    <p:sldId id="269" r:id="rId3"/>
    <p:sldId id="277" r:id="rId4"/>
    <p:sldId id="278" r:id="rId5"/>
    <p:sldId id="279" r:id="rId6"/>
    <p:sldId id="281" r:id="rId7"/>
    <p:sldId id="353" r:id="rId8"/>
    <p:sldId id="283" r:id="rId9"/>
    <p:sldId id="284" r:id="rId10"/>
    <p:sldId id="285" r:id="rId11"/>
    <p:sldId id="286" r:id="rId12"/>
    <p:sldId id="287" r:id="rId13"/>
    <p:sldId id="288" r:id="rId14"/>
    <p:sldId id="289" r:id="rId15"/>
    <p:sldId id="290" r:id="rId16"/>
    <p:sldId id="291" r:id="rId17"/>
    <p:sldId id="292" r:id="rId18"/>
    <p:sldId id="295" r:id="rId19"/>
    <p:sldId id="296" r:id="rId20"/>
    <p:sldId id="297" r:id="rId21"/>
    <p:sldId id="298" r:id="rId22"/>
    <p:sldId id="351" r:id="rId23"/>
    <p:sldId id="300" r:id="rId24"/>
    <p:sldId id="301" r:id="rId25"/>
    <p:sldId id="304" r:id="rId26"/>
    <p:sldId id="305" r:id="rId27"/>
    <p:sldId id="350" r:id="rId28"/>
  </p:sldIdLst>
  <p:sldSz cx="12192000" cy="6858000"/>
  <p:notesSz cx="6807200" cy="9939338"/>
  <p:embeddedFontLst>
    <p:embeddedFont>
      <p:font typeface="Bahnschrift SemiBold SemiConden" panose="020B0502040204020203" pitchFamily="34" charset="0"/>
      <p:bold r:id="rId31"/>
    </p:embeddedFont>
    <p:embeddedFont>
      <p:font typeface="BIZ UDPゴシック" panose="020B0400000000000000" pitchFamily="50" charset="-128"/>
      <p:regular r:id="rId32"/>
      <p:bold r:id="rId33"/>
    </p:embeddedFont>
    <p:embeddedFont>
      <p:font typeface="HGP創英角ｺﾞｼｯｸUB" panose="020B0900000000000000" pitchFamily="50" charset="-128"/>
      <p:regular r:id="rId34"/>
    </p:embeddedFont>
    <p:embeddedFont>
      <p:font typeface="Yu Gothic UI" panose="020B0500000000000000" pitchFamily="50" charset="-128"/>
      <p:regular r:id="rId35"/>
      <p:bold r:id="rId36"/>
    </p:embeddedFont>
    <p:embeddedFont>
      <p:font typeface="メイリオ" panose="020B0604030504040204" pitchFamily="50" charset="-128"/>
      <p:regular r:id="rId37"/>
      <p:bold r:id="rId38"/>
      <p:italic r:id="rId39"/>
      <p:boldItalic r:id="rId40"/>
    </p:embeddedFont>
    <p:embeddedFont>
      <p:font typeface="游ゴシック" panose="020B0400000000000000" pitchFamily="50" charset="-128"/>
      <p:regular r:id="rId41"/>
      <p:bold r:id="rId42"/>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4566" userDrawn="1">
          <p15:clr>
            <a:srgbClr val="A4A3A4"/>
          </p15:clr>
        </p15:guide>
        <p15:guide id="3" pos="869" userDrawn="1">
          <p15:clr>
            <a:srgbClr val="A4A3A4"/>
          </p15:clr>
        </p15:guide>
        <p15:guide id="4" pos="7197" userDrawn="1">
          <p15:clr>
            <a:srgbClr val="A4A3A4"/>
          </p15:clr>
        </p15:guide>
        <p15:guide id="5" pos="5654" userDrawn="1">
          <p15:clr>
            <a:srgbClr val="A4A3A4"/>
          </p15:clr>
        </p15:guide>
        <p15:guide id="7" orient="horz" pos="2682" userDrawn="1">
          <p15:clr>
            <a:srgbClr val="A4A3A4"/>
          </p15:clr>
        </p15:guide>
        <p15:guide id="8" pos="2275" userDrawn="1">
          <p15:clr>
            <a:srgbClr val="A4A3A4"/>
          </p15:clr>
        </p15:guide>
        <p15:guide id="9" orient="horz" pos="799" userDrawn="1">
          <p15:clr>
            <a:srgbClr val="A4A3A4"/>
          </p15:clr>
        </p15:guide>
        <p15:guide id="10" orient="horz" pos="1275" userDrawn="1">
          <p15:clr>
            <a:srgbClr val="A4A3A4"/>
          </p15:clr>
        </p15:guide>
      </p15:sldGuideLst>
    </p:ext>
    <p:ext uri="{2D200454-40CA-4A62-9FC3-DE9A4176ACB9}">
      <p15:notesGuideLst xmlns:p15="http://schemas.microsoft.com/office/powerpoint/2012/main">
        <p15:guide id="1" orient="horz" pos="2614" userDrawn="1">
          <p15:clr>
            <a:srgbClr val="A4A3A4"/>
          </p15:clr>
        </p15:guide>
        <p15:guide id="2" pos="2144" userDrawn="1">
          <p15:clr>
            <a:srgbClr val="A4A3A4"/>
          </p15:clr>
        </p15:guide>
        <p15:guide id="3" pos="4021" userDrawn="1">
          <p15:clr>
            <a:srgbClr val="A4A3A4"/>
          </p15:clr>
        </p15:guide>
        <p15:guide id="4" orient="horz" pos="313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696E"/>
    <a:srgbClr val="FFC5C6"/>
    <a:srgbClr val="FCC178"/>
    <a:srgbClr val="FDDA8B"/>
    <a:srgbClr val="F7ADA7"/>
    <a:srgbClr val="FF99CC"/>
    <a:srgbClr val="7B3FA5"/>
    <a:srgbClr val="CC8DB4"/>
    <a:srgbClr val="7F46A9"/>
    <a:srgbClr val="D87D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20" autoAdjust="0"/>
    <p:restoredTop sz="72485" autoAdjust="0"/>
  </p:normalViewPr>
  <p:slideViewPr>
    <p:cSldViewPr>
      <p:cViewPr varScale="1">
        <p:scale>
          <a:sx n="76" d="100"/>
          <a:sy n="76" d="100"/>
        </p:scale>
        <p:origin x="2106" y="96"/>
      </p:cViewPr>
      <p:guideLst>
        <p:guide orient="horz" pos="731"/>
        <p:guide pos="4566"/>
        <p:guide pos="869"/>
        <p:guide pos="7197"/>
        <p:guide pos="5654"/>
        <p:guide orient="horz" pos="2682"/>
        <p:guide pos="2275"/>
        <p:guide orient="horz" pos="799"/>
        <p:guide orient="horz" pos="127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75" d="100"/>
          <a:sy n="75" d="100"/>
        </p:scale>
        <p:origin x="4020" y="54"/>
      </p:cViewPr>
      <p:guideLst>
        <p:guide orient="horz" pos="2614"/>
        <p:guide pos="2144"/>
        <p:guide pos="4021"/>
        <p:guide orient="horz" pos="3130"/>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012492546912143"/>
          <c:y val="0.1077778641843425"/>
          <c:w val="0.36547857668163619"/>
          <c:h val="0.82856309858015531"/>
        </c:manualLayout>
      </c:layout>
      <c:pieChart>
        <c:varyColors val="1"/>
        <c:ser>
          <c:idx val="0"/>
          <c:order val="0"/>
          <c:tx>
            <c:strRef>
              <c:f>Sheet1!$B$1</c:f>
              <c:strCache>
                <c:ptCount val="1"/>
                <c:pt idx="0">
                  <c:v>列1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6D1-4FF2-AF46-8B4CE4C40F5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6D1-4FF2-AF46-8B4CE4C40F5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6D1-4FF2-AF46-8B4CE4C40F5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6D1-4FF2-AF46-8B4CE4C40F5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6D1-4FF2-AF46-8B4CE4C40F53}"/>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D6D1-4FF2-AF46-8B4CE4C40F53}"/>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D6D1-4FF2-AF46-8B4CE4C40F53}"/>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D6D1-4FF2-AF46-8B4CE4C40F53}"/>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D6D1-4FF2-AF46-8B4CE4C40F53}"/>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D6D1-4FF2-AF46-8B4CE4C40F53}"/>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D6D1-4FF2-AF46-8B4CE4C40F53}"/>
              </c:ext>
            </c:extLst>
          </c:dPt>
          <c:dLbls>
            <c:dLbl>
              <c:idx val="0"/>
              <c:layout>
                <c:manualLayout>
                  <c:x val="-0.15313399111853626"/>
                  <c:y val="4.5954317591008889E-2"/>
                </c:manualLayout>
              </c:layout>
              <c:numFmt formatCode="0.0%" sourceLinked="0"/>
              <c:spPr>
                <a:noFill/>
                <a:ln>
                  <a:noFill/>
                </a:ln>
                <a:effectLst/>
              </c:spPr>
              <c:txPr>
                <a:bodyPr rot="0" spcFirstLastPara="1" vertOverflow="ellipsis" vert="horz" wrap="square" anchor="ctr" anchorCtr="1"/>
                <a:lstStyle/>
                <a:p>
                  <a:pPr>
                    <a:defRPr sz="2800" b="0" i="0" u="none" strike="noStrike" kern="1200" baseline="0">
                      <a:solidFill>
                        <a:schemeClr val="bg1"/>
                      </a:solidFill>
                      <a:latin typeface="HGP創英角ｺﾞｼｯｸUB" panose="020B0900000000000000" pitchFamily="50" charset="-128"/>
                      <a:ea typeface="HGP創英角ｺﾞｼｯｸUB" panose="020B0900000000000000" pitchFamily="50" charset="-128"/>
                      <a:cs typeface="+mn-cs"/>
                    </a:defRPr>
                  </a:pPr>
                  <a:endParaRPr lang="ja-JP"/>
                </a:p>
              </c:txPr>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D6D1-4FF2-AF46-8B4CE4C40F53}"/>
                </c:ext>
              </c:extLst>
            </c:dLbl>
            <c:dLbl>
              <c:idx val="1"/>
              <c:layout>
                <c:manualLayout>
                  <c:x val="1.2395970059780444E-2"/>
                  <c:y val="-0.10072504549452091"/>
                </c:manualLayout>
              </c:layout>
              <c:numFmt formatCode="0.0%" sourceLinked="0"/>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HGP創英角ｺﾞｼｯｸUB" panose="020B0900000000000000" pitchFamily="50" charset="-128"/>
                      <a:ea typeface="HGP創英角ｺﾞｼｯｸUB" panose="020B0900000000000000" pitchFamily="50" charset="-128"/>
                      <a:cs typeface="+mn-cs"/>
                    </a:defRPr>
                  </a:pPr>
                  <a:endParaRPr lang="ja-JP"/>
                </a:p>
              </c:txPr>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D6D1-4FF2-AF46-8B4CE4C40F53}"/>
                </c:ext>
              </c:extLst>
            </c:dLbl>
            <c:dLbl>
              <c:idx val="2"/>
              <c:layout>
                <c:manualLayout>
                  <c:x val="9.128474166939804E-2"/>
                  <c:y val="-0.16340957065345402"/>
                </c:manualLayout>
              </c:layout>
              <c:tx>
                <c:rich>
                  <a:bodyPr rot="0" spcFirstLastPara="1" vertOverflow="ellipsis" vert="horz" wrap="square" anchor="ctr" anchorCtr="1"/>
                  <a:lstStyle/>
                  <a:p>
                    <a:pPr>
                      <a:defRPr sz="2800" b="0" i="0" u="none" strike="noStrike" kern="1200" baseline="0">
                        <a:solidFill>
                          <a:schemeClr val="bg1"/>
                        </a:solidFill>
                        <a:latin typeface="HGP創英角ｺﾞｼｯｸUB" panose="020B0900000000000000" pitchFamily="50" charset="-128"/>
                        <a:ea typeface="HGP創英角ｺﾞｼｯｸUB" panose="020B0900000000000000" pitchFamily="50" charset="-128"/>
                        <a:cs typeface="+mn-cs"/>
                      </a:defRPr>
                    </a:pPr>
                    <a:fld id="{FDD96F43-7D89-4EBF-AC6E-525700E8BD16}" type="CATEGORYNAME">
                      <a:rPr lang="ja-JP" altLang="en-US" sz="2400" b="0">
                        <a:solidFill>
                          <a:schemeClr val="bg1"/>
                        </a:solidFill>
                      </a:rPr>
                      <a:pPr>
                        <a:defRPr sz="2800">
                          <a:solidFill>
                            <a:schemeClr val="bg1"/>
                          </a:solidFill>
                        </a:defRPr>
                      </a:pPr>
                      <a:t>[分類名]</a:t>
                    </a:fld>
                    <a:r>
                      <a:rPr lang="ja-JP" altLang="en-US" sz="2400" b="0" baseline="0" dirty="0">
                        <a:solidFill>
                          <a:schemeClr val="bg1"/>
                        </a:solidFill>
                      </a:rPr>
                      <a:t>
</a:t>
                    </a:r>
                    <a:fld id="{B8874B2C-C649-4377-8164-546A60EAEE16}" type="PERCENTAGE">
                      <a:rPr lang="en-US" altLang="ja-JP" sz="2400" b="0" baseline="0">
                        <a:solidFill>
                          <a:schemeClr val="bg1"/>
                        </a:solidFill>
                      </a:rPr>
                      <a:pPr>
                        <a:defRPr sz="2800">
                          <a:solidFill>
                            <a:schemeClr val="bg1"/>
                          </a:solidFill>
                        </a:defRPr>
                      </a:pPr>
                      <a:t>[パーセンテージ]</a:t>
                    </a:fld>
                    <a:endParaRPr lang="ja-JP" altLang="en-US" sz="2400" b="0" baseline="0" dirty="0">
                      <a:solidFill>
                        <a:schemeClr val="bg1"/>
                      </a:solidFill>
                    </a:endParaRPr>
                  </a:p>
                </c:rich>
              </c:tx>
              <c:numFmt formatCode="0.0%" sourceLinked="0"/>
              <c:spPr>
                <a:noFill/>
                <a:ln>
                  <a:noFill/>
                </a:ln>
                <a:effectLst/>
              </c:spPr>
              <c:txPr>
                <a:bodyPr rot="0" spcFirstLastPara="1" vertOverflow="ellipsis" vert="horz" wrap="square" anchor="ctr" anchorCtr="1"/>
                <a:lstStyle/>
                <a:p>
                  <a:pPr>
                    <a:defRPr sz="2800" b="0" i="0" u="none" strike="noStrike" kern="1200" baseline="0">
                      <a:solidFill>
                        <a:schemeClr val="bg1"/>
                      </a:solidFill>
                      <a:latin typeface="HGP創英角ｺﾞｼｯｸUB" panose="020B0900000000000000" pitchFamily="50" charset="-128"/>
                      <a:ea typeface="HGP創英角ｺﾞｼｯｸUB" panose="020B0900000000000000" pitchFamily="50" charset="-128"/>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D6D1-4FF2-AF46-8B4CE4C40F53}"/>
                </c:ext>
              </c:extLst>
            </c:dLbl>
            <c:dLbl>
              <c:idx val="3"/>
              <c:layout>
                <c:manualLayout>
                  <c:x val="7.8000591551797629E-3"/>
                  <c:y val="4.9271030877475299E-4"/>
                </c:manualLayout>
              </c:layout>
              <c:tx>
                <c:rich>
                  <a:bodyPr rot="0" spcFirstLastPara="1" vertOverflow="ellipsis" vert="horz" wrap="square" anchor="ctr" anchorCtr="0"/>
                  <a:lstStyle/>
                  <a:p>
                    <a:pPr algn="r">
                      <a:lnSpc>
                        <a:spcPts val="1800"/>
                      </a:lnSpc>
                      <a:defRPr sz="1600" b="0" i="0" u="none" strike="noStrike" kern="1200" baseline="0">
                        <a:solidFill>
                          <a:schemeClr val="tx1">
                            <a:lumMod val="75000"/>
                            <a:lumOff val="25000"/>
                          </a:schemeClr>
                        </a:solidFill>
                        <a:latin typeface="HGP創英角ｺﾞｼｯｸUB" panose="020B0900000000000000" pitchFamily="50" charset="-128"/>
                        <a:ea typeface="HGP創英角ｺﾞｼｯｸUB" panose="020B0900000000000000" pitchFamily="50" charset="-128"/>
                        <a:cs typeface="+mn-cs"/>
                      </a:defRPr>
                    </a:pPr>
                    <a:fld id="{834168D6-2B3A-424F-8E50-66DE2374C89D}" type="CATEGORYNAME">
                      <a:rPr lang="ja-JP" altLang="en-US" sz="1600" smtClean="0"/>
                      <a:pPr algn="r">
                        <a:lnSpc>
                          <a:spcPts val="1800"/>
                        </a:lnSpc>
                        <a:defRPr sz="1600"/>
                      </a:pPr>
                      <a:t>[分類名]</a:t>
                    </a:fld>
                    <a:r>
                      <a:rPr lang="ja-JP" altLang="en-US" sz="1600" dirty="0"/>
                      <a:t> </a:t>
                    </a:r>
                    <a:fld id="{FEDC9046-BD17-4A09-B59A-C8824FB73DE1}" type="PERCENTAGE">
                      <a:rPr lang="en-US" altLang="ja-JP" sz="1600" smtClean="0"/>
                      <a:pPr algn="r">
                        <a:lnSpc>
                          <a:spcPts val="1800"/>
                        </a:lnSpc>
                        <a:defRPr sz="1600"/>
                      </a:pPr>
                      <a:t>[パーセンテージ]</a:t>
                    </a:fld>
                    <a:endParaRPr lang="ja-JP" altLang="en-US" sz="1600" dirty="0"/>
                  </a:p>
                </c:rich>
              </c:tx>
              <c:numFmt formatCode="0.0%" sourceLinked="0"/>
              <c:spPr>
                <a:noFill/>
                <a:ln>
                  <a:noFill/>
                </a:ln>
                <a:effectLst/>
              </c:spPr>
              <c:txPr>
                <a:bodyPr rot="0" spcFirstLastPara="1" vertOverflow="ellipsis" vert="horz" wrap="square" anchor="ctr" anchorCtr="0"/>
                <a:lstStyle/>
                <a:p>
                  <a:pPr algn="r">
                    <a:lnSpc>
                      <a:spcPts val="1800"/>
                    </a:lnSpc>
                    <a:defRPr sz="1600" b="0" i="0" u="none" strike="noStrike" kern="1200" baseline="0">
                      <a:solidFill>
                        <a:schemeClr val="tx1">
                          <a:lumMod val="75000"/>
                          <a:lumOff val="25000"/>
                        </a:schemeClr>
                      </a:solidFill>
                      <a:latin typeface="HGP創英角ｺﾞｼｯｸUB" panose="020B0900000000000000" pitchFamily="50" charset="-128"/>
                      <a:ea typeface="HGP創英角ｺﾞｼｯｸUB" panose="020B0900000000000000" pitchFamily="50" charset="-128"/>
                      <a:cs typeface="+mn-cs"/>
                    </a:defRPr>
                  </a:pPr>
                  <a:endParaRPr lang="ja-JP"/>
                </a:p>
              </c:txPr>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13354154654268294"/>
                      <c:h val="0.12913919421649619"/>
                    </c:manualLayout>
                  </c15:layout>
                  <c15:dlblFieldTable/>
                  <c15:showDataLabelsRange val="0"/>
                </c:ext>
                <c:ext xmlns:c16="http://schemas.microsoft.com/office/drawing/2014/chart" uri="{C3380CC4-5D6E-409C-BE32-E72D297353CC}">
                  <c16:uniqueId val="{00000007-D6D1-4FF2-AF46-8B4CE4C40F53}"/>
                </c:ext>
              </c:extLst>
            </c:dLbl>
            <c:dLbl>
              <c:idx val="4"/>
              <c:layout>
                <c:manualLayout>
                  <c:x val="1.2103658490393566E-2"/>
                  <c:y val="9.3423649035462714E-3"/>
                </c:manualLayout>
              </c:layout>
              <c:tx>
                <c:rich>
                  <a:bodyPr rot="0" spcFirstLastPara="1" vertOverflow="ellipsis" vert="horz" wrap="square" anchor="ctr" anchorCtr="1"/>
                  <a:lstStyle/>
                  <a:p>
                    <a:pPr>
                      <a:defRPr sz="1600" b="0" i="0" u="none" strike="noStrike" kern="1200" baseline="0">
                        <a:solidFill>
                          <a:schemeClr val="tx1">
                            <a:lumMod val="75000"/>
                            <a:lumOff val="25000"/>
                          </a:schemeClr>
                        </a:solidFill>
                        <a:latin typeface="HGP創英角ｺﾞｼｯｸUB" panose="020B0900000000000000" pitchFamily="50" charset="-128"/>
                        <a:ea typeface="HGP創英角ｺﾞｼｯｸUB" panose="020B0900000000000000" pitchFamily="50" charset="-128"/>
                        <a:cs typeface="+mn-cs"/>
                      </a:defRPr>
                    </a:pPr>
                    <a:fld id="{19511816-D11A-4EAF-8618-348DD12AB182}" type="CATEGORYNAME">
                      <a:rPr lang="ja-JP" altLang="en-US" sz="1600"/>
                      <a:pPr>
                        <a:defRPr sz="1600"/>
                      </a:pPr>
                      <a:t>[分類名]</a:t>
                    </a:fld>
                    <a:r>
                      <a:rPr lang="ja-JP" altLang="en-US" sz="1600" dirty="0"/>
                      <a:t> </a:t>
                    </a:r>
                    <a:fld id="{0FFDAC75-016B-4623-97D1-A547400D268C}" type="PERCENTAGE">
                      <a:rPr lang="en-US" altLang="ja-JP" sz="1600"/>
                      <a:pPr>
                        <a:defRPr sz="1600"/>
                      </a:pPr>
                      <a:t>[パーセンテージ]</a:t>
                    </a:fld>
                    <a:endParaRPr lang="ja-JP" altLang="en-US" sz="1600" dirty="0"/>
                  </a:p>
                </c:rich>
              </c:tx>
              <c:numFmt formatCode="0.0%" sourceLinked="0"/>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HGP創英角ｺﾞｼｯｸUB" panose="020B0900000000000000" pitchFamily="50" charset="-128"/>
                      <a:ea typeface="HGP創英角ｺﾞｼｯｸUB" panose="020B0900000000000000" pitchFamily="50" charset="-128"/>
                      <a:cs typeface="+mn-cs"/>
                    </a:defRPr>
                  </a:pPr>
                  <a:endParaRPr lang="ja-JP"/>
                </a:p>
              </c:txPr>
              <c:dLblPos val="bestFit"/>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D6D1-4FF2-AF46-8B4CE4C40F53}"/>
                </c:ext>
              </c:extLst>
            </c:dLbl>
            <c:dLbl>
              <c:idx val="5"/>
              <c:layout>
                <c:manualLayout>
                  <c:x val="5.6498755857720831E-3"/>
                  <c:y val="1.3174445796024004E-2"/>
                </c:manualLayout>
              </c:layout>
              <c:dLblPos val="bestFit"/>
              <c:showLegendKey val="0"/>
              <c:showVal val="0"/>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D6D1-4FF2-AF46-8B4CE4C40F53}"/>
                </c:ext>
              </c:extLst>
            </c:dLbl>
            <c:dLbl>
              <c:idx val="6"/>
              <c:layout>
                <c:manualLayout>
                  <c:x val="6.9029569022246084E-3"/>
                  <c:y val="9.9746130429681744E-3"/>
                </c:manualLayout>
              </c:layout>
              <c:dLblPos val="bestFit"/>
              <c:showLegendKey val="0"/>
              <c:showVal val="0"/>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D-D6D1-4FF2-AF46-8B4CE4C40F53}"/>
                </c:ext>
              </c:extLst>
            </c:dLbl>
            <c:dLbl>
              <c:idx val="7"/>
              <c:layout>
                <c:manualLayout>
                  <c:x val="3.9091369586769014E-3"/>
                  <c:y val="1.6166322499036302E-2"/>
                </c:manualLayout>
              </c:layout>
              <c:dLblPos val="bestFit"/>
              <c:showLegendKey val="0"/>
              <c:showVal val="0"/>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F-D6D1-4FF2-AF46-8B4CE4C40F53}"/>
                </c:ext>
              </c:extLst>
            </c:dLbl>
            <c:dLbl>
              <c:idx val="8"/>
              <c:layout>
                <c:manualLayout>
                  <c:x val="2.5521823379290678E-2"/>
                  <c:y val="7.1208270934458879E-3"/>
                </c:manualLayout>
              </c:layout>
              <c:dLblPos val="bestFit"/>
              <c:showLegendKey val="0"/>
              <c:showVal val="0"/>
              <c:showCatName val="1"/>
              <c:showSerName val="0"/>
              <c:showPercent val="0"/>
              <c:showBubbleSize val="0"/>
              <c:separator> </c:separator>
              <c:extLst>
                <c:ext xmlns:c15="http://schemas.microsoft.com/office/drawing/2012/chart" uri="{CE6537A1-D6FC-4f65-9D91-7224C49458BB}">
                  <c15:layout>
                    <c:manualLayout>
                      <c:w val="8.7507848439423469E-2"/>
                      <c:h val="5.1980715434028248E-2"/>
                    </c:manualLayout>
                  </c15:layout>
                </c:ext>
                <c:ext xmlns:c16="http://schemas.microsoft.com/office/drawing/2014/chart" uri="{C3380CC4-5D6E-409C-BE32-E72D297353CC}">
                  <c16:uniqueId val="{00000011-D6D1-4FF2-AF46-8B4CE4C40F53}"/>
                </c:ext>
              </c:extLst>
            </c:dLbl>
            <c:dLbl>
              <c:idx val="9"/>
              <c:layout>
                <c:manualLayout>
                  <c:x val="4.9239615818953815E-2"/>
                  <c:y val="0.17313435952435904"/>
                </c:manualLayout>
              </c:layout>
              <c:numFmt formatCode="0.0%" sourceLinked="0"/>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HGP創英角ｺﾞｼｯｸUB" panose="020B0900000000000000" pitchFamily="50" charset="-128"/>
                      <a:ea typeface="HGP創英角ｺﾞｼｯｸUB" panose="020B0900000000000000" pitchFamily="50" charset="-128"/>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D6D1-4FF2-AF46-8B4CE4C40F53}"/>
                </c:ext>
              </c:extLst>
            </c:dLbl>
            <c:numFmt formatCode="0.0%" sourceLinked="0"/>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HGP創英角ｺﾞｼｯｸUB" panose="020B0900000000000000" pitchFamily="50" charset="-128"/>
                    <a:ea typeface="HGP創英角ｺﾞｼｯｸUB" panose="020B0900000000000000" pitchFamily="50" charset="-128"/>
                    <a:cs typeface="+mn-cs"/>
                  </a:defRPr>
                </a:pPr>
                <a:endParaRPr lang="ja-JP"/>
              </a:p>
            </c:txPr>
            <c:dLblPos val="bestFit"/>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Sheet1!$A$2:$A$11</c:f>
              <c:strCache>
                <c:ptCount val="10"/>
                <c:pt idx="0">
                  <c:v>中国</c:v>
                </c:pt>
                <c:pt idx="1">
                  <c:v>ベトナム</c:v>
                </c:pt>
                <c:pt idx="2">
                  <c:v>韓国</c:v>
                </c:pt>
                <c:pt idx="3">
                  <c:v>インドネシア</c:v>
                </c:pt>
                <c:pt idx="4">
                  <c:v>マレーシア</c:v>
                </c:pt>
                <c:pt idx="5">
                  <c:v>モンゴル</c:v>
                </c:pt>
                <c:pt idx="6">
                  <c:v>ネパール</c:v>
                </c:pt>
                <c:pt idx="7">
                  <c:v>台湾</c:v>
                </c:pt>
                <c:pt idx="8">
                  <c:v>ミャンマー</c:v>
                </c:pt>
                <c:pt idx="9">
                  <c:v>その他</c:v>
                </c:pt>
              </c:strCache>
            </c:strRef>
          </c:cat>
          <c:val>
            <c:numRef>
              <c:f>Sheet1!$B$2:$B$11</c:f>
              <c:numCache>
                <c:formatCode>General</c:formatCode>
                <c:ptCount val="10"/>
                <c:pt idx="0">
                  <c:v>377</c:v>
                </c:pt>
                <c:pt idx="1">
                  <c:v>135</c:v>
                </c:pt>
                <c:pt idx="2">
                  <c:v>119</c:v>
                </c:pt>
                <c:pt idx="3">
                  <c:v>42</c:v>
                </c:pt>
                <c:pt idx="4">
                  <c:v>28</c:v>
                </c:pt>
                <c:pt idx="5">
                  <c:v>28</c:v>
                </c:pt>
                <c:pt idx="6">
                  <c:v>27</c:v>
                </c:pt>
                <c:pt idx="7">
                  <c:v>26</c:v>
                </c:pt>
                <c:pt idx="8">
                  <c:v>20</c:v>
                </c:pt>
                <c:pt idx="9">
                  <c:v>124</c:v>
                </c:pt>
              </c:numCache>
            </c:numRef>
          </c:val>
          <c:extLst>
            <c:ext xmlns:c16="http://schemas.microsoft.com/office/drawing/2014/chart" uri="{C3380CC4-5D6E-409C-BE32-E72D297353CC}">
              <c16:uniqueId val="{00000016-D6D1-4FF2-AF46-8B4CE4C40F53}"/>
            </c:ext>
          </c:extLst>
        </c:ser>
        <c:dLbls>
          <c:showLegendKey val="0"/>
          <c:showVal val="0"/>
          <c:showCatName val="1"/>
          <c:showSerName val="0"/>
          <c:showPercent val="1"/>
          <c:showBubbleSize val="0"/>
          <c:showLeaderLines val="0"/>
        </c:dLbls>
        <c:firstSliceAng val="10"/>
      </c:pieChart>
      <c:spPr>
        <a:noFill/>
        <a:ln>
          <a:noFill/>
        </a:ln>
        <a:effectLst/>
      </c:spPr>
    </c:plotArea>
    <c:plotVisOnly val="1"/>
    <c:dispBlanksAs val="gap"/>
    <c:showDLblsOverMax val="0"/>
  </c:chart>
  <c:spPr>
    <a:noFill/>
    <a:ln>
      <a:noFill/>
    </a:ln>
    <a:effectLst/>
  </c:spPr>
  <c:txPr>
    <a:bodyPr/>
    <a:lstStyle/>
    <a:p>
      <a:pPr>
        <a:defRPr>
          <a:latin typeface="HGP創英角ｺﾞｼｯｸUB" panose="020B0900000000000000" pitchFamily="50" charset="-128"/>
          <a:ea typeface="HGP創英角ｺﾞｼｯｸUB" panose="020B0900000000000000" pitchFamily="50" charset="-128"/>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463729627888814"/>
          <c:y val="6.5625000000000003E-2"/>
          <c:w val="0.45904902995867225"/>
          <c:h val="0.88124999999999998"/>
        </c:manualLayout>
      </c:layout>
      <c:pieChart>
        <c:varyColors val="1"/>
        <c:ser>
          <c:idx val="0"/>
          <c:order val="0"/>
          <c:tx>
            <c:strRef>
              <c:f>Sheet1!$B$1</c:f>
              <c:strCache>
                <c:ptCount val="1"/>
                <c:pt idx="0">
                  <c:v>列1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B05-4888-B44C-9519C2EA35C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B05-4888-B44C-9519C2EA35C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B05-4888-B44C-9519C2EA35C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B05-4888-B44C-9519C2EA35C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B05-4888-B44C-9519C2EA35C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BB05-4888-B44C-9519C2EA35C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BB05-4888-B44C-9519C2EA35CF}"/>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BB05-4888-B44C-9519C2EA35CF}"/>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BB05-4888-B44C-9519C2EA35CF}"/>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BB05-4888-B44C-9519C2EA35CF}"/>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BB05-4888-B44C-9519C2EA35CF}"/>
              </c:ext>
            </c:extLst>
          </c:dPt>
          <c:dLbls>
            <c:dLbl>
              <c:idx val="0"/>
              <c:layout>
                <c:manualLayout>
                  <c:x val="-0.14539177958774499"/>
                  <c:y val="0.15616340426470562"/>
                </c:manualLayout>
              </c:layout>
              <c:tx>
                <c:rich>
                  <a:bodyPr rot="0" spcFirstLastPara="1" vertOverflow="ellipsis" vert="horz" wrap="square" anchor="ctr" anchorCtr="1"/>
                  <a:lstStyle/>
                  <a:p>
                    <a:pPr>
                      <a:defRPr sz="2400" b="0" i="0" u="none" strike="noStrike" kern="1200" baseline="0">
                        <a:solidFill>
                          <a:schemeClr val="bg1"/>
                        </a:solidFill>
                        <a:latin typeface="HGP創英角ｺﾞｼｯｸUB" panose="020B0900000000000000" pitchFamily="50" charset="-128"/>
                        <a:ea typeface="HGP創英角ｺﾞｼｯｸUB" panose="020B0900000000000000" pitchFamily="50" charset="-128"/>
                        <a:cs typeface="+mn-cs"/>
                      </a:defRPr>
                    </a:pPr>
                    <a:fld id="{2AD4EF6D-DFEC-49AB-9E88-F62C5D3838A3}" type="CATEGORYNAME">
                      <a:rPr lang="ja-JP" altLang="en-US" sz="2400">
                        <a:solidFill>
                          <a:schemeClr val="bg1"/>
                        </a:solidFill>
                      </a:rPr>
                      <a:pPr>
                        <a:defRPr sz="2400">
                          <a:solidFill>
                            <a:schemeClr val="bg1"/>
                          </a:solidFill>
                        </a:defRPr>
                      </a:pPr>
                      <a:t>[分類名]</a:t>
                    </a:fld>
                    <a:r>
                      <a:rPr lang="ja-JP" altLang="en-US" sz="2400">
                        <a:solidFill>
                          <a:schemeClr val="bg1"/>
                        </a:solidFill>
                      </a:rPr>
                      <a:t>
</a:t>
                    </a:r>
                    <a:fld id="{BC60D4FF-0FEB-43E6-98B8-46E8AA818160}" type="PERCENTAGE">
                      <a:rPr lang="en-US" altLang="ja-JP" sz="2400">
                        <a:solidFill>
                          <a:schemeClr val="bg1"/>
                        </a:solidFill>
                      </a:rPr>
                      <a:pPr>
                        <a:defRPr sz="2400">
                          <a:solidFill>
                            <a:schemeClr val="bg1"/>
                          </a:solidFill>
                        </a:defRPr>
                      </a:pPr>
                      <a:t>[パーセンテージ]</a:t>
                    </a:fld>
                    <a:endParaRPr lang="ja-JP" altLang="en-US" sz="2400">
                      <a:solidFill>
                        <a:schemeClr val="bg1"/>
                      </a:solidFill>
                    </a:endParaRPr>
                  </a:p>
                </c:rich>
              </c:tx>
              <c:numFmt formatCode="0.0%" sourceLinked="0"/>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HGP創英角ｺﾞｼｯｸUB" panose="020B0900000000000000" pitchFamily="50" charset="-128"/>
                      <a:ea typeface="HGP創英角ｺﾞｼｯｸUB" panose="020B0900000000000000" pitchFamily="50" charset="-128"/>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layout>
                    <c:manualLayout>
                      <c:w val="0.12054681027340514"/>
                      <c:h val="0.23292950920717506"/>
                    </c:manualLayout>
                  </c15:layout>
                  <c15:dlblFieldTable/>
                  <c15:showDataLabelsRange val="0"/>
                </c:ext>
                <c:ext xmlns:c16="http://schemas.microsoft.com/office/drawing/2014/chart" uri="{C3380CC4-5D6E-409C-BE32-E72D297353CC}">
                  <c16:uniqueId val="{00000001-BB05-4888-B44C-9519C2EA35CF}"/>
                </c:ext>
              </c:extLst>
            </c:dLbl>
            <c:dLbl>
              <c:idx val="1"/>
              <c:layout>
                <c:manualLayout>
                  <c:x val="-7.5256206587515001E-2"/>
                  <c:y val="-0.11807036721667662"/>
                </c:manualLayout>
              </c:layout>
              <c:tx>
                <c:rich>
                  <a:bodyPr rot="0" spcFirstLastPara="1" vertOverflow="ellipsis" vert="horz" wrap="square" anchor="ctr" anchorCtr="1"/>
                  <a:lstStyle/>
                  <a:p>
                    <a:pPr>
                      <a:defRPr sz="2800" b="0" i="0" u="none" strike="noStrike" kern="1200" baseline="0">
                        <a:solidFill>
                          <a:schemeClr val="bg1"/>
                        </a:solidFill>
                        <a:latin typeface="HGP創英角ｺﾞｼｯｸUB" panose="020B0900000000000000" pitchFamily="50" charset="-128"/>
                        <a:ea typeface="HGP創英角ｺﾞｼｯｸUB" panose="020B0900000000000000" pitchFamily="50" charset="-128"/>
                        <a:cs typeface="+mn-cs"/>
                      </a:defRPr>
                    </a:pPr>
                    <a:fld id="{AB83ADC3-6AEB-4C6D-84D7-FCC873B5613B}" type="CATEGORYNAME">
                      <a:rPr lang="ja-JP" altLang="en-US" sz="2800">
                        <a:solidFill>
                          <a:schemeClr val="bg1"/>
                        </a:solidFill>
                      </a:rPr>
                      <a:pPr>
                        <a:defRPr sz="2800">
                          <a:solidFill>
                            <a:schemeClr val="bg1"/>
                          </a:solidFill>
                        </a:defRPr>
                      </a:pPr>
                      <a:t>[分類名]</a:t>
                    </a:fld>
                    <a:r>
                      <a:rPr lang="ja-JP" altLang="en-US" sz="2800">
                        <a:solidFill>
                          <a:schemeClr val="bg1"/>
                        </a:solidFill>
                      </a:rPr>
                      <a:t>
</a:t>
                    </a:r>
                    <a:fld id="{B139F555-C545-4760-851E-77E053660B8D}" type="PERCENTAGE">
                      <a:rPr lang="en-US" altLang="ja-JP" sz="2800">
                        <a:solidFill>
                          <a:schemeClr val="bg1"/>
                        </a:solidFill>
                      </a:rPr>
                      <a:pPr>
                        <a:defRPr sz="2800">
                          <a:solidFill>
                            <a:schemeClr val="bg1"/>
                          </a:solidFill>
                        </a:defRPr>
                      </a:pPr>
                      <a:t>[パーセンテージ]</a:t>
                    </a:fld>
                    <a:endParaRPr lang="ja-JP" altLang="en-US" sz="2800">
                      <a:solidFill>
                        <a:schemeClr val="bg1"/>
                      </a:solidFill>
                    </a:endParaRPr>
                  </a:p>
                </c:rich>
              </c:tx>
              <c:numFmt formatCode="0.0%" sourceLinked="0"/>
              <c:spPr>
                <a:noFill/>
                <a:ln>
                  <a:noFill/>
                </a:ln>
                <a:effectLst/>
              </c:spPr>
              <c:txPr>
                <a:bodyPr rot="0" spcFirstLastPara="1" vertOverflow="ellipsis" vert="horz" wrap="square" anchor="ctr" anchorCtr="1"/>
                <a:lstStyle/>
                <a:p>
                  <a:pPr>
                    <a:defRPr sz="2800" b="0" i="0" u="none" strike="noStrike" kern="1200" baseline="0">
                      <a:solidFill>
                        <a:schemeClr val="bg1"/>
                      </a:solidFill>
                      <a:latin typeface="HGP創英角ｺﾞｼｯｸUB" panose="020B0900000000000000" pitchFamily="50" charset="-128"/>
                      <a:ea typeface="HGP創英角ｺﾞｼｯｸUB" panose="020B0900000000000000" pitchFamily="50" charset="-128"/>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B05-4888-B44C-9519C2EA35CF}"/>
                </c:ext>
              </c:extLst>
            </c:dLbl>
            <c:dLbl>
              <c:idx val="2"/>
              <c:layout>
                <c:manualLayout>
                  <c:x val="0.10552930930238279"/>
                  <c:y val="-0.19970632491803994"/>
                </c:manualLayout>
              </c:layout>
              <c:tx>
                <c:rich>
                  <a:bodyPr/>
                  <a:lstStyle/>
                  <a:p>
                    <a:fld id="{59399A62-F87F-4F9D-89E1-417DDA72D3AD}" type="CATEGORYNAME">
                      <a:rPr lang="ja-JP" altLang="en-US" sz="2400" b="0">
                        <a:solidFill>
                          <a:schemeClr val="bg1"/>
                        </a:solidFill>
                      </a:rPr>
                      <a:pPr/>
                      <a:t>[分類名]</a:t>
                    </a:fld>
                    <a:r>
                      <a:rPr lang="ja-JP" altLang="en-US" sz="2400" b="0" dirty="0">
                        <a:solidFill>
                          <a:schemeClr val="bg1"/>
                        </a:solidFill>
                      </a:rPr>
                      <a:t>
</a:t>
                    </a:r>
                    <a:fld id="{1AA2FA95-872A-4D0D-A38E-48F519E4A9AC}" type="PERCENTAGE">
                      <a:rPr lang="en-US" altLang="ja-JP" sz="2400" b="0">
                        <a:solidFill>
                          <a:schemeClr val="bg1"/>
                        </a:solidFill>
                      </a:rPr>
                      <a:pPr/>
                      <a:t>[パーセンテージ]</a:t>
                    </a:fld>
                    <a:endParaRPr lang="ja-JP" altLang="en-US" sz="2400" b="0" dirty="0">
                      <a:solidFill>
                        <a:schemeClr val="bg1"/>
                      </a:solidFill>
                    </a:endParaRP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B05-4888-B44C-9519C2EA35CF}"/>
                </c:ext>
              </c:extLst>
            </c:dLbl>
            <c:dLbl>
              <c:idx val="3"/>
              <c:layout>
                <c:manualLayout>
                  <c:x val="9.3825978544555908E-3"/>
                  <c:y val="-5.3635094655745163E-3"/>
                </c:manualLayout>
              </c:layout>
              <c:tx>
                <c:rich>
                  <a:bodyPr rot="0" spcFirstLastPara="1" vertOverflow="ellipsis" vert="horz" wrap="square" anchor="ctr" anchorCtr="1"/>
                  <a:lstStyle/>
                  <a:p>
                    <a:pPr>
                      <a:defRPr sz="1800" b="0" i="0" u="none" strike="noStrike" kern="1200" baseline="0">
                        <a:solidFill>
                          <a:schemeClr val="tx1"/>
                        </a:solidFill>
                        <a:latin typeface="HGP創英角ｺﾞｼｯｸUB" panose="020B0900000000000000" pitchFamily="50" charset="-128"/>
                        <a:ea typeface="HGP創英角ｺﾞｼｯｸUB" panose="020B0900000000000000" pitchFamily="50" charset="-128"/>
                        <a:cs typeface="+mn-cs"/>
                      </a:defRPr>
                    </a:pPr>
                    <a:fld id="{DF476C5C-1FB0-4265-AEDA-55C100989D67}" type="CATEGORYNAME">
                      <a:rPr lang="ja-JP" altLang="en-US" sz="1800">
                        <a:solidFill>
                          <a:schemeClr val="tx1"/>
                        </a:solidFill>
                      </a:rPr>
                      <a:pPr>
                        <a:defRPr sz="1800">
                          <a:solidFill>
                            <a:schemeClr val="tx1"/>
                          </a:solidFill>
                        </a:defRPr>
                      </a:pPr>
                      <a:t>[分類名]</a:t>
                    </a:fld>
                    <a:r>
                      <a:rPr lang="ja-JP" altLang="en-US" sz="1800" dirty="0">
                        <a:solidFill>
                          <a:schemeClr val="tx1"/>
                        </a:solidFill>
                      </a:rPr>
                      <a:t> </a:t>
                    </a:r>
                    <a:fld id="{B75B687B-16C7-47F1-99A5-94006822C65D}" type="PERCENTAGE">
                      <a:rPr lang="en-US" altLang="ja-JP" sz="1800">
                        <a:solidFill>
                          <a:schemeClr val="tx1"/>
                        </a:solidFill>
                      </a:rPr>
                      <a:pPr>
                        <a:defRPr sz="1800">
                          <a:solidFill>
                            <a:schemeClr val="tx1"/>
                          </a:solidFill>
                        </a:defRPr>
                      </a:pPr>
                      <a:t>[パーセンテージ]</a:t>
                    </a:fld>
                    <a:endParaRPr lang="ja-JP" altLang="en-US" sz="1800" dirty="0">
                      <a:solidFill>
                        <a:schemeClr val="tx1"/>
                      </a:solidFill>
                    </a:endParaRPr>
                  </a:p>
                </c:rich>
              </c:tx>
              <c:numFmt formatCode="0.0%" sourceLinked="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HGP創英角ｺﾞｼｯｸUB" panose="020B0900000000000000" pitchFamily="50" charset="-128"/>
                      <a:ea typeface="HGP創英角ｺﾞｼｯｸUB" panose="020B0900000000000000" pitchFamily="50" charset="-128"/>
                      <a:cs typeface="+mn-cs"/>
                    </a:defRPr>
                  </a:pPr>
                  <a:endParaRPr lang="ja-JP"/>
                </a:p>
              </c:txPr>
              <c:dLblPos val="bestFit"/>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BB05-4888-B44C-9519C2EA35CF}"/>
                </c:ext>
              </c:extLst>
            </c:dLbl>
            <c:dLbl>
              <c:idx val="4"/>
              <c:layout>
                <c:manualLayout>
                  <c:x val="1.669711280436283E-2"/>
                  <c:y val="2.233235720686183E-2"/>
                </c:manualLayout>
              </c:layout>
              <c:numFmt formatCode="0.0%" sourceLinked="0"/>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HGP創英角ｺﾞｼｯｸUB" panose="020B0900000000000000" pitchFamily="50" charset="-128"/>
                      <a:ea typeface="HGP創英角ｺﾞｼｯｸUB" panose="020B0900000000000000" pitchFamily="50" charset="-128"/>
                      <a:cs typeface="+mn-cs"/>
                    </a:defRPr>
                  </a:pPr>
                  <a:endParaRPr lang="ja-JP"/>
                </a:p>
              </c:txPr>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1923173735161065"/>
                      <c:h val="9.2581860189452483E-2"/>
                    </c:manualLayout>
                  </c15:layout>
                </c:ext>
                <c:ext xmlns:c16="http://schemas.microsoft.com/office/drawing/2014/chart" uri="{C3380CC4-5D6E-409C-BE32-E72D297353CC}">
                  <c16:uniqueId val="{00000009-BB05-4888-B44C-9519C2EA35CF}"/>
                </c:ext>
              </c:extLst>
            </c:dLbl>
            <c:dLbl>
              <c:idx val="5"/>
              <c:layout>
                <c:manualLayout>
                  <c:x val="9.0774798390096997E-3"/>
                  <c:y val="2.5042068409237984E-2"/>
                </c:manualLayout>
              </c:layout>
              <c:numFmt formatCode="0.0%"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HGP創英角ｺﾞｼｯｸUB" panose="020B0900000000000000" pitchFamily="50" charset="-128"/>
                      <a:ea typeface="HGP創英角ｺﾞｼｯｸUB" panose="020B0900000000000000" pitchFamily="50" charset="-128"/>
                      <a:cs typeface="+mn-cs"/>
                    </a:defRPr>
                  </a:pPr>
                  <a:endParaRPr lang="ja-JP"/>
                </a:p>
              </c:txPr>
              <c:dLblPos val="bestFit"/>
              <c:showLegendKey val="0"/>
              <c:showVal val="0"/>
              <c:showCatName val="1"/>
              <c:showSerName val="0"/>
              <c:showPercent val="0"/>
              <c:showBubbleSize val="0"/>
              <c:separator> </c:separator>
              <c:extLst>
                <c:ext xmlns:c15="http://schemas.microsoft.com/office/drawing/2012/chart" uri="{CE6537A1-D6FC-4f65-9D91-7224C49458BB}">
                  <c15:layout>
                    <c:manualLayout>
                      <c:w val="9.1496115764489155E-2"/>
                      <c:h val="5.7440577916139345E-2"/>
                    </c:manualLayout>
                  </c15:layout>
                </c:ext>
                <c:ext xmlns:c16="http://schemas.microsoft.com/office/drawing/2014/chart" uri="{C3380CC4-5D6E-409C-BE32-E72D297353CC}">
                  <c16:uniqueId val="{0000000B-BB05-4888-B44C-9519C2EA35CF}"/>
                </c:ext>
              </c:extLst>
            </c:dLbl>
            <c:dLbl>
              <c:idx val="6"/>
              <c:layout>
                <c:manualLayout>
                  <c:x val="4.9080443467365868E-3"/>
                  <c:y val="2.648826873606127E-2"/>
                </c:manualLayout>
              </c:layout>
              <c:dLblPos val="bestFit"/>
              <c:showLegendKey val="0"/>
              <c:showVal val="0"/>
              <c:showCatName val="1"/>
              <c:showSerName val="0"/>
              <c:showPercent val="0"/>
              <c:showBubbleSize val="0"/>
              <c:separator> </c:separator>
              <c:extLst>
                <c:ext xmlns:c15="http://schemas.microsoft.com/office/drawing/2012/chart" uri="{CE6537A1-D6FC-4f65-9D91-7224C49458BB}">
                  <c15:layout>
                    <c:manualLayout>
                      <c:w val="3.6248195338567178E-2"/>
                      <c:h val="5.1126791584276104E-2"/>
                    </c:manualLayout>
                  </c15:layout>
                </c:ext>
                <c:ext xmlns:c16="http://schemas.microsoft.com/office/drawing/2014/chart" uri="{C3380CC4-5D6E-409C-BE32-E72D297353CC}">
                  <c16:uniqueId val="{0000000D-BB05-4888-B44C-9519C2EA35CF}"/>
                </c:ext>
              </c:extLst>
            </c:dLbl>
            <c:dLbl>
              <c:idx val="7"/>
              <c:layout>
                <c:manualLayout>
                  <c:x val="6.6867138395752881E-3"/>
                  <c:y val="1.9219586642933651E-2"/>
                </c:manualLayout>
              </c:layout>
              <c:dLblPos val="bestFit"/>
              <c:showLegendKey val="0"/>
              <c:showVal val="0"/>
              <c:showCatName val="1"/>
              <c:showSerName val="0"/>
              <c:showPercent val="0"/>
              <c:showBubbleSize val="0"/>
              <c:separator> </c:separator>
              <c:extLst>
                <c:ext xmlns:c15="http://schemas.microsoft.com/office/drawing/2012/chart" uri="{CE6537A1-D6FC-4f65-9D91-7224C49458BB}">
                  <c15:layout>
                    <c:manualLayout>
                      <c:w val="6.8027856355516322E-2"/>
                      <c:h val="4.4952058301150975E-2"/>
                    </c:manualLayout>
                  </c15:layout>
                </c:ext>
                <c:ext xmlns:c16="http://schemas.microsoft.com/office/drawing/2014/chart" uri="{C3380CC4-5D6E-409C-BE32-E72D297353CC}">
                  <c16:uniqueId val="{0000000F-BB05-4888-B44C-9519C2EA35CF}"/>
                </c:ext>
              </c:extLst>
            </c:dLbl>
            <c:dLbl>
              <c:idx val="8"/>
              <c:layout>
                <c:manualLayout>
                  <c:x val="1.3719421440209514E-2"/>
                  <c:y val="1.2006452839380601E-2"/>
                </c:manualLayout>
              </c:layout>
              <c:dLblPos val="bestFit"/>
              <c:showLegendKey val="0"/>
              <c:showVal val="0"/>
              <c:showCatName val="1"/>
              <c:showSerName val="0"/>
              <c:showPercent val="0"/>
              <c:showBubbleSize val="0"/>
              <c:separator> </c:separator>
              <c:extLst>
                <c:ext xmlns:c15="http://schemas.microsoft.com/office/drawing/2012/chart" uri="{CE6537A1-D6FC-4f65-9D91-7224C49458BB}">
                  <c15:layout>
                    <c:manualLayout>
                      <c:w val="0.10711842081071213"/>
                      <c:h val="4.1864691659588414E-2"/>
                    </c:manualLayout>
                  </c15:layout>
                </c:ext>
                <c:ext xmlns:c16="http://schemas.microsoft.com/office/drawing/2014/chart" uri="{C3380CC4-5D6E-409C-BE32-E72D297353CC}">
                  <c16:uniqueId val="{00000011-BB05-4888-B44C-9519C2EA35CF}"/>
                </c:ext>
              </c:extLst>
            </c:dLbl>
            <c:dLbl>
              <c:idx val="9"/>
              <c:layout>
                <c:manualLayout>
                  <c:x val="0.12181512005356919"/>
                  <c:y val="5.8555918708451282E-2"/>
                </c:manualLayout>
              </c:layout>
              <c:numFmt formatCode="0.0%" sourceLinked="0"/>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HGP創英角ｺﾞｼｯｸUB" panose="020B0900000000000000" pitchFamily="50" charset="-128"/>
                      <a:ea typeface="HGP創英角ｺﾞｼｯｸUB" panose="020B0900000000000000" pitchFamily="50" charset="-128"/>
                      <a:cs typeface="+mn-cs"/>
                    </a:defRPr>
                  </a:pPr>
                  <a:endParaRPr lang="ja-JP"/>
                </a:p>
              </c:txPr>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19065496218937156"/>
                      <c:h val="0.29669304712462363"/>
                    </c:manualLayout>
                  </c15:layout>
                </c:ext>
                <c:ext xmlns:c16="http://schemas.microsoft.com/office/drawing/2014/chart" uri="{C3380CC4-5D6E-409C-BE32-E72D297353CC}">
                  <c16:uniqueId val="{00000013-BB05-4888-B44C-9519C2EA35CF}"/>
                </c:ext>
              </c:extLst>
            </c:dLbl>
            <c:dLbl>
              <c:idx val="10"/>
              <c:layout>
                <c:manualLayout>
                  <c:x val="9.8407500783701363E-2"/>
                  <c:y val="0.12256095879709199"/>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5-BB05-4888-B44C-9519C2EA35CF}"/>
                </c:ext>
              </c:extLst>
            </c:dLbl>
            <c:numFmt formatCode="0.0%" sourceLinked="0"/>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HGP創英角ｺﾞｼｯｸUB" panose="020B0900000000000000" pitchFamily="50" charset="-128"/>
                    <a:ea typeface="HGP創英角ｺﾞｼｯｸUB" panose="020B0900000000000000" pitchFamily="50" charset="-128"/>
                    <a:cs typeface="+mn-cs"/>
                  </a:defRPr>
                </a:pPr>
                <a:endParaRPr lang="ja-JP"/>
              </a:p>
            </c:txPr>
            <c:dLblPos val="bestFit"/>
            <c:showLegendKey val="0"/>
            <c:showVal val="0"/>
            <c:showCatName val="1"/>
            <c:showSerName val="0"/>
            <c:showPercent val="1"/>
            <c:showBubbleSize val="0"/>
            <c:showLeaderLines val="0"/>
            <c:extLst>
              <c:ext xmlns:c15="http://schemas.microsoft.com/office/drawing/2012/chart" uri="{CE6537A1-D6FC-4f65-9D91-7224C49458BB}"/>
            </c:extLst>
          </c:dLbls>
          <c:cat>
            <c:strRef>
              <c:f>Sheet1!$A$2:$A$11</c:f>
              <c:strCache>
                <c:ptCount val="10"/>
                <c:pt idx="0">
                  <c:v>中国</c:v>
                </c:pt>
                <c:pt idx="1">
                  <c:v>韓国</c:v>
                </c:pt>
                <c:pt idx="2">
                  <c:v>台湾</c:v>
                </c:pt>
                <c:pt idx="3">
                  <c:v>ベトナム</c:v>
                </c:pt>
                <c:pt idx="4">
                  <c:v>マレーシア</c:v>
                </c:pt>
                <c:pt idx="5">
                  <c:v>インドネシア</c:v>
                </c:pt>
                <c:pt idx="6">
                  <c:v>タイ</c:v>
                </c:pt>
                <c:pt idx="7">
                  <c:v>モンゴル</c:v>
                </c:pt>
                <c:pt idx="8">
                  <c:v>バングラデシュ</c:v>
                </c:pt>
                <c:pt idx="9">
                  <c:v>その他</c:v>
                </c:pt>
              </c:strCache>
            </c:strRef>
          </c:cat>
          <c:val>
            <c:numRef>
              <c:f>Sheet1!$B$2:$B$11</c:f>
              <c:numCache>
                <c:formatCode>General</c:formatCode>
                <c:ptCount val="10"/>
                <c:pt idx="0">
                  <c:v>8514</c:v>
                </c:pt>
                <c:pt idx="1">
                  <c:v>4857</c:v>
                </c:pt>
                <c:pt idx="2">
                  <c:v>3617</c:v>
                </c:pt>
                <c:pt idx="3">
                  <c:v>1520</c:v>
                </c:pt>
                <c:pt idx="4">
                  <c:v>1103</c:v>
                </c:pt>
                <c:pt idx="5">
                  <c:v>549</c:v>
                </c:pt>
                <c:pt idx="6">
                  <c:v>387</c:v>
                </c:pt>
                <c:pt idx="7">
                  <c:v>382</c:v>
                </c:pt>
                <c:pt idx="8">
                  <c:v>381</c:v>
                </c:pt>
                <c:pt idx="9" formatCode="#,##0">
                  <c:v>2823</c:v>
                </c:pt>
              </c:numCache>
            </c:numRef>
          </c:val>
          <c:extLst>
            <c:ext xmlns:c16="http://schemas.microsoft.com/office/drawing/2014/chart" uri="{C3380CC4-5D6E-409C-BE32-E72D297353CC}">
              <c16:uniqueId val="{00000016-BB05-4888-B44C-9519C2EA35CF}"/>
            </c:ext>
          </c:extLst>
        </c:ser>
        <c:dLbls>
          <c:showLegendKey val="0"/>
          <c:showVal val="0"/>
          <c:showCatName val="1"/>
          <c:showSerName val="0"/>
          <c:showPercent val="1"/>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latin typeface="HGP創英角ｺﾞｼｯｸUB" panose="020B0900000000000000" pitchFamily="50" charset="-128"/>
          <a:ea typeface="HGP創英角ｺﾞｼｯｸUB" panose="020B0900000000000000" pitchFamily="50" charset="-128"/>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1.8889287580107498E-2"/>
          <c:y val="0.10590567279149841"/>
          <c:w val="0.96536963943646958"/>
          <c:h val="0.81643016716140271"/>
        </c:manualLayout>
      </c:layout>
      <c:barChart>
        <c:barDir val="bar"/>
        <c:grouping val="percentStacked"/>
        <c:varyColors val="0"/>
        <c:ser>
          <c:idx val="0"/>
          <c:order val="0"/>
          <c:tx>
            <c:strRef>
              <c:f>Sheet1!$B$1</c:f>
              <c:strCache>
                <c:ptCount val="1"/>
                <c:pt idx="0">
                  <c:v>列1</c:v>
                </c:pt>
              </c:strCache>
            </c:strRef>
          </c:tx>
          <c:spPr>
            <a:solidFill>
              <a:schemeClr val="accent1">
                <a:shade val="58000"/>
              </a:schemeClr>
            </a:solidFill>
            <a:ln>
              <a:noFill/>
            </a:ln>
            <a:effectLst/>
          </c:spPr>
          <c:invertIfNegative val="0"/>
          <c:cat>
            <c:strRef>
              <c:f>Sheet1!$A$2:$A$3</c:f>
              <c:strCache>
                <c:ptCount val="2"/>
                <c:pt idx="0">
                  <c:v>収入</c:v>
                </c:pt>
                <c:pt idx="1">
                  <c:v>支出</c:v>
                </c:pt>
              </c:strCache>
            </c:strRef>
          </c:cat>
          <c:val>
            <c:numRef>
              <c:f>Sheet1!$B$2:$B$3</c:f>
              <c:numCache>
                <c:formatCode>#,##0;"△ "#,##0</c:formatCode>
                <c:ptCount val="2"/>
                <c:pt idx="0" formatCode="#,##0;&quot;▲ &quot;#,##0">
                  <c:v>410403001</c:v>
                </c:pt>
                <c:pt idx="1">
                  <c:v>1257770000</c:v>
                </c:pt>
              </c:numCache>
            </c:numRef>
          </c:val>
          <c:extLst>
            <c:ext xmlns:c16="http://schemas.microsoft.com/office/drawing/2014/chart" uri="{C3380CC4-5D6E-409C-BE32-E72D297353CC}">
              <c16:uniqueId val="{00000000-205F-463E-B249-6265976AD8C3}"/>
            </c:ext>
          </c:extLst>
        </c:ser>
        <c:ser>
          <c:idx val="1"/>
          <c:order val="1"/>
          <c:tx>
            <c:strRef>
              <c:f>Sheet1!$C$1</c:f>
              <c:strCache>
                <c:ptCount val="1"/>
                <c:pt idx="0">
                  <c:v>列2</c:v>
                </c:pt>
              </c:strCache>
            </c:strRef>
          </c:tx>
          <c:spPr>
            <a:solidFill>
              <a:schemeClr val="accent1">
                <a:shade val="86000"/>
              </a:schemeClr>
            </a:solidFill>
            <a:ln>
              <a:noFill/>
            </a:ln>
            <a:effectLst/>
          </c:spPr>
          <c:invertIfNegative val="0"/>
          <c:dPt>
            <c:idx val="0"/>
            <c:invertIfNegative val="0"/>
            <c:bubble3D val="0"/>
            <c:spPr>
              <a:solidFill>
                <a:schemeClr val="accent1">
                  <a:shade val="86000"/>
                </a:schemeClr>
              </a:solidFill>
              <a:ln>
                <a:noFill/>
              </a:ln>
              <a:effectLst/>
            </c:spPr>
            <c:extLst>
              <c:ext xmlns:c16="http://schemas.microsoft.com/office/drawing/2014/chart" uri="{C3380CC4-5D6E-409C-BE32-E72D297353CC}">
                <c16:uniqueId val="{00000002-205F-463E-B249-6265976AD8C3}"/>
              </c:ext>
            </c:extLst>
          </c:dPt>
          <c:dPt>
            <c:idx val="1"/>
            <c:invertIfNegative val="0"/>
            <c:bubble3D val="0"/>
            <c:spPr>
              <a:solidFill>
                <a:schemeClr val="accent1">
                  <a:shade val="86000"/>
                </a:schemeClr>
              </a:solidFill>
              <a:ln>
                <a:noFill/>
              </a:ln>
              <a:effectLst/>
            </c:spPr>
            <c:extLst>
              <c:ext xmlns:c16="http://schemas.microsoft.com/office/drawing/2014/chart" uri="{C3380CC4-5D6E-409C-BE32-E72D297353CC}">
                <c16:uniqueId val="{00000004-205F-463E-B249-6265976AD8C3}"/>
              </c:ext>
            </c:extLst>
          </c:dPt>
          <c:cat>
            <c:strRef>
              <c:f>Sheet1!$A$2:$A$3</c:f>
              <c:strCache>
                <c:ptCount val="2"/>
                <c:pt idx="0">
                  <c:v>収入</c:v>
                </c:pt>
                <c:pt idx="1">
                  <c:v>支出</c:v>
                </c:pt>
              </c:strCache>
            </c:strRef>
          </c:cat>
          <c:val>
            <c:numRef>
              <c:f>Sheet1!$C$2:$C$3</c:f>
              <c:numCache>
                <c:formatCode>#,##0;"△ "#,##0</c:formatCode>
                <c:ptCount val="2"/>
                <c:pt idx="0" formatCode="#,##0;&quot;▲ &quot;#,##0">
                  <c:v>1035279860</c:v>
                </c:pt>
                <c:pt idx="1">
                  <c:v>248658509</c:v>
                </c:pt>
              </c:numCache>
            </c:numRef>
          </c:val>
          <c:extLst>
            <c:ext xmlns:c16="http://schemas.microsoft.com/office/drawing/2014/chart" uri="{C3380CC4-5D6E-409C-BE32-E72D297353CC}">
              <c16:uniqueId val="{00000005-205F-463E-B249-6265976AD8C3}"/>
            </c:ext>
          </c:extLst>
        </c:ser>
        <c:ser>
          <c:idx val="2"/>
          <c:order val="2"/>
          <c:tx>
            <c:strRef>
              <c:f>Sheet1!$D$1</c:f>
              <c:strCache>
                <c:ptCount val="1"/>
                <c:pt idx="0">
                  <c:v>列3</c:v>
                </c:pt>
              </c:strCache>
            </c:strRef>
          </c:tx>
          <c:spPr>
            <a:solidFill>
              <a:schemeClr val="accent1">
                <a:tint val="86000"/>
              </a:schemeClr>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7-205F-463E-B249-6265976AD8C3}"/>
              </c:ext>
            </c:extLst>
          </c:dPt>
          <c:dPt>
            <c:idx val="1"/>
            <c:invertIfNegative val="0"/>
            <c:bubble3D val="0"/>
            <c:spPr>
              <a:solidFill>
                <a:srgbClr val="00B0F0"/>
              </a:solidFill>
              <a:ln>
                <a:noFill/>
              </a:ln>
              <a:effectLst/>
            </c:spPr>
            <c:extLst>
              <c:ext xmlns:c16="http://schemas.microsoft.com/office/drawing/2014/chart" uri="{C3380CC4-5D6E-409C-BE32-E72D297353CC}">
                <c16:uniqueId val="{00000009-205F-463E-B249-6265976AD8C3}"/>
              </c:ext>
            </c:extLst>
          </c:dPt>
          <c:cat>
            <c:strRef>
              <c:f>Sheet1!$A$2:$A$3</c:f>
              <c:strCache>
                <c:ptCount val="2"/>
                <c:pt idx="0">
                  <c:v>収入</c:v>
                </c:pt>
                <c:pt idx="1">
                  <c:v>支出</c:v>
                </c:pt>
              </c:strCache>
            </c:strRef>
          </c:cat>
          <c:val>
            <c:numRef>
              <c:f>Sheet1!$D$2:$D$3</c:f>
              <c:numCache>
                <c:formatCode>#,##0,;"△ "#,##0,</c:formatCode>
                <c:ptCount val="2"/>
                <c:pt idx="0" formatCode="#,##0;&quot;△ &quot;#,##0">
                  <c:v>156600000</c:v>
                </c:pt>
                <c:pt idx="1">
                  <c:v>44740331</c:v>
                </c:pt>
              </c:numCache>
            </c:numRef>
          </c:val>
          <c:extLst>
            <c:ext xmlns:c16="http://schemas.microsoft.com/office/drawing/2014/chart" uri="{C3380CC4-5D6E-409C-BE32-E72D297353CC}">
              <c16:uniqueId val="{0000000A-205F-463E-B249-6265976AD8C3}"/>
            </c:ext>
          </c:extLst>
        </c:ser>
        <c:ser>
          <c:idx val="3"/>
          <c:order val="3"/>
          <c:tx>
            <c:strRef>
              <c:f>Sheet1!$E$1</c:f>
              <c:strCache>
                <c:ptCount val="1"/>
                <c:pt idx="0">
                  <c:v>列4</c:v>
                </c:pt>
              </c:strCache>
            </c:strRef>
          </c:tx>
          <c:spPr>
            <a:solidFill>
              <a:schemeClr val="accent1">
                <a:tint val="58000"/>
              </a:schemeClr>
            </a:solidFill>
            <a:ln>
              <a:noFill/>
            </a:ln>
            <a:effectLst/>
          </c:spPr>
          <c:invertIfNegative val="0"/>
          <c:dPt>
            <c:idx val="0"/>
            <c:invertIfNegative val="0"/>
            <c:bubble3D val="0"/>
            <c:spPr>
              <a:solidFill>
                <a:srgbClr val="00B0F0"/>
              </a:solidFill>
              <a:ln>
                <a:noFill/>
              </a:ln>
              <a:effectLst/>
            </c:spPr>
            <c:extLst>
              <c:ext xmlns:c16="http://schemas.microsoft.com/office/drawing/2014/chart" uri="{C3380CC4-5D6E-409C-BE32-E72D297353CC}">
                <c16:uniqueId val="{0000000C-205F-463E-B249-6265976AD8C3}"/>
              </c:ext>
            </c:extLst>
          </c:dPt>
          <c:dPt>
            <c:idx val="1"/>
            <c:invertIfNegative val="0"/>
            <c:bubble3D val="0"/>
            <c:spPr>
              <a:solidFill>
                <a:schemeClr val="accent1">
                  <a:tint val="58000"/>
                </a:schemeClr>
              </a:solidFill>
              <a:ln>
                <a:noFill/>
              </a:ln>
              <a:effectLst/>
            </c:spPr>
            <c:extLst>
              <c:ext xmlns:c16="http://schemas.microsoft.com/office/drawing/2014/chart" uri="{C3380CC4-5D6E-409C-BE32-E72D297353CC}">
                <c16:uniqueId val="{0000000E-205F-463E-B249-6265976AD8C3}"/>
              </c:ext>
            </c:extLst>
          </c:dPt>
          <c:cat>
            <c:strRef>
              <c:f>Sheet1!$A$2:$A$3</c:f>
              <c:strCache>
                <c:ptCount val="2"/>
                <c:pt idx="0">
                  <c:v>収入</c:v>
                </c:pt>
                <c:pt idx="1">
                  <c:v>支出</c:v>
                </c:pt>
              </c:strCache>
            </c:strRef>
          </c:cat>
          <c:val>
            <c:numRef>
              <c:f>Sheet1!$E$2:$E$3</c:f>
              <c:numCache>
                <c:formatCode>#,##0;"△ "#,##0</c:formatCode>
                <c:ptCount val="2"/>
                <c:pt idx="0" formatCode="#,##0;&quot;▲ &quot;#,##0">
                  <c:v>22680037</c:v>
                </c:pt>
                <c:pt idx="1">
                  <c:v>73794058</c:v>
                </c:pt>
              </c:numCache>
            </c:numRef>
          </c:val>
          <c:extLst>
            <c:ext xmlns:c16="http://schemas.microsoft.com/office/drawing/2014/chart" uri="{C3380CC4-5D6E-409C-BE32-E72D297353CC}">
              <c16:uniqueId val="{0000000F-205F-463E-B249-6265976AD8C3}"/>
            </c:ext>
          </c:extLst>
        </c:ser>
        <c:dLbls>
          <c:showLegendKey val="0"/>
          <c:showVal val="0"/>
          <c:showCatName val="0"/>
          <c:showSerName val="0"/>
          <c:showPercent val="0"/>
          <c:showBubbleSize val="0"/>
        </c:dLbls>
        <c:gapWidth val="95"/>
        <c:overlap val="100"/>
        <c:axId val="105184640"/>
        <c:axId val="105194624"/>
      </c:barChart>
      <c:catAx>
        <c:axId val="105184640"/>
        <c:scaling>
          <c:orientation val="maxMin"/>
        </c:scaling>
        <c:delete val="1"/>
        <c:axPos val="l"/>
        <c:numFmt formatCode="General" sourceLinked="0"/>
        <c:majorTickMark val="out"/>
        <c:minorTickMark val="none"/>
        <c:tickLblPos val="nextTo"/>
        <c:crossAx val="105194624"/>
        <c:crosses val="autoZero"/>
        <c:auto val="1"/>
        <c:lblAlgn val="ctr"/>
        <c:lblOffset val="100"/>
        <c:noMultiLvlLbl val="0"/>
      </c:catAx>
      <c:valAx>
        <c:axId val="105194624"/>
        <c:scaling>
          <c:orientation val="minMax"/>
        </c:scaling>
        <c:delete val="1"/>
        <c:axPos val="t"/>
        <c:numFmt formatCode="0%" sourceLinked="1"/>
        <c:majorTickMark val="out"/>
        <c:minorTickMark val="none"/>
        <c:tickLblPos val="nextTo"/>
        <c:crossAx val="105184640"/>
        <c:crosses val="autoZero"/>
        <c:crossBetween val="between"/>
      </c:valAx>
      <c:spPr>
        <a:noFill/>
        <a:ln>
          <a:noFill/>
        </a:ln>
        <a:effectLst/>
      </c:spPr>
    </c:plotArea>
    <c:plotVisOnly val="1"/>
    <c:dispBlanksAs val="gap"/>
    <c:showDLblsOverMax val="0"/>
  </c:chart>
  <c:spPr>
    <a:noFill/>
    <a:ln w="9525" cap="flat" cmpd="sng" algn="ctr">
      <a:noFill/>
      <a:prstDash val="solid"/>
    </a:ln>
    <a:effectLst/>
  </c:spPr>
  <c:txPr>
    <a:bodyPr/>
    <a:lstStyle/>
    <a:p>
      <a:pPr>
        <a:defRPr sz="1800"/>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0245415565742292E-2"/>
          <c:y val="3.5655449560330774E-2"/>
          <c:w val="0.82723007064255738"/>
          <c:h val="0.6516365511626403"/>
        </c:manualLayout>
      </c:layout>
      <c:areaChart>
        <c:grouping val="standard"/>
        <c:varyColors val="0"/>
        <c:ser>
          <c:idx val="2"/>
          <c:order val="2"/>
          <c:tx>
            <c:strRef>
              <c:f>Sheet1!$D$1</c:f>
              <c:strCache>
                <c:ptCount val="1"/>
                <c:pt idx="0">
                  <c:v>系列 3</c:v>
                </c:pt>
              </c:strCache>
            </c:strRef>
          </c:tx>
          <c:spPr>
            <a:solidFill>
              <a:srgbClr val="FFFF99"/>
            </a:solidFill>
            <a:ln w="60325" cap="sq">
              <a:noFill/>
              <a:miter lim="800000"/>
            </a:ln>
          </c:spPr>
          <c:cat>
            <c:strRef>
              <c:f>Sheet1!$A$2:$A$35</c:f>
              <c:strCache>
                <c:ptCount val="34"/>
                <c:pt idx="0">
                  <c:v>△2760</c:v>
                </c:pt>
                <c:pt idx="1">
                  <c:v>△2660</c:v>
                </c:pt>
                <c:pt idx="2">
                  <c:v>△2590</c:v>
                </c:pt>
                <c:pt idx="3">
                  <c:v>△2770</c:v>
                </c:pt>
                <c:pt idx="4">
                  <c:v>△2650</c:v>
                </c:pt>
                <c:pt idx="5">
                  <c:v>▼2820</c:v>
                </c:pt>
                <c:pt idx="6">
                  <c:v>▼2780</c:v>
                </c:pt>
                <c:pt idx="7">
                  <c:v>△2840</c:v>
                </c:pt>
                <c:pt idx="8">
                  <c:v>△2550</c:v>
                </c:pt>
                <c:pt idx="9">
                  <c:v>△2580</c:v>
                </c:pt>
                <c:pt idx="10">
                  <c:v>▼2750</c:v>
                </c:pt>
                <c:pt idx="11">
                  <c:v>△2610</c:v>
                </c:pt>
                <c:pt idx="12">
                  <c:v>▼2560</c:v>
                </c:pt>
                <c:pt idx="13">
                  <c:v>△2680</c:v>
                </c:pt>
                <c:pt idx="14">
                  <c:v>▼2790</c:v>
                </c:pt>
                <c:pt idx="15">
                  <c:v>▼2640</c:v>
                </c:pt>
                <c:pt idx="16">
                  <c:v>△2670</c:v>
                </c:pt>
                <c:pt idx="17">
                  <c:v>▼2620</c:v>
                </c:pt>
                <c:pt idx="18">
                  <c:v>△2690</c:v>
                </c:pt>
                <c:pt idx="19">
                  <c:v>▼2700</c:v>
                </c:pt>
                <c:pt idx="20">
                  <c:v>△2530</c:v>
                </c:pt>
                <c:pt idx="21">
                  <c:v>▼2710</c:v>
                </c:pt>
                <c:pt idx="22">
                  <c:v>▼2600</c:v>
                </c:pt>
                <c:pt idx="23">
                  <c:v>△2570</c:v>
                </c:pt>
                <c:pt idx="24">
                  <c:v>▼2510</c:v>
                </c:pt>
                <c:pt idx="25">
                  <c:v>▼2740</c:v>
                </c:pt>
                <c:pt idx="26">
                  <c:v>▼2800</c:v>
                </c:pt>
                <c:pt idx="27">
                  <c:v>△2630</c:v>
                </c:pt>
                <c:pt idx="28">
                  <c:v>△2730</c:v>
                </c:pt>
                <c:pt idx="29">
                  <c:v>▼2720</c:v>
                </c:pt>
                <c:pt idx="30">
                  <c:v>▼2830</c:v>
                </c:pt>
                <c:pt idx="31">
                  <c:v>▼2540</c:v>
                </c:pt>
                <c:pt idx="32">
                  <c:v>▼2520</c:v>
                </c:pt>
                <c:pt idx="33">
                  <c:v>▼2500</c:v>
                </c:pt>
              </c:strCache>
            </c:strRef>
          </c:cat>
          <c:val>
            <c:numRef>
              <c:f>Sheet1!$D$2:$D$35</c:f>
              <c:numCache>
                <c:formatCode>#,##0_);[Red]\(#,##0\)</c:formatCode>
                <c:ptCount val="34"/>
                <c:pt idx="0">
                  <c:v>17293</c:v>
                </c:pt>
                <c:pt idx="1">
                  <c:v>17293</c:v>
                </c:pt>
                <c:pt idx="2">
                  <c:v>17293</c:v>
                </c:pt>
                <c:pt idx="3">
                  <c:v>17293</c:v>
                </c:pt>
                <c:pt idx="4">
                  <c:v>17293</c:v>
                </c:pt>
                <c:pt idx="5">
                  <c:v>17293</c:v>
                </c:pt>
                <c:pt idx="6">
                  <c:v>17293</c:v>
                </c:pt>
                <c:pt idx="7">
                  <c:v>17293</c:v>
                </c:pt>
                <c:pt idx="8">
                  <c:v>17293</c:v>
                </c:pt>
                <c:pt idx="9">
                  <c:v>17293</c:v>
                </c:pt>
                <c:pt idx="10">
                  <c:v>17293</c:v>
                </c:pt>
                <c:pt idx="11">
                  <c:v>17293</c:v>
                </c:pt>
                <c:pt idx="12">
                  <c:v>17293</c:v>
                </c:pt>
                <c:pt idx="13">
                  <c:v>17293</c:v>
                </c:pt>
                <c:pt idx="14">
                  <c:v>17293</c:v>
                </c:pt>
                <c:pt idx="15">
                  <c:v>17293</c:v>
                </c:pt>
                <c:pt idx="16">
                  <c:v>17293</c:v>
                </c:pt>
                <c:pt idx="17">
                  <c:v>17293</c:v>
                </c:pt>
                <c:pt idx="18">
                  <c:v>17293</c:v>
                </c:pt>
                <c:pt idx="19">
                  <c:v>17293</c:v>
                </c:pt>
                <c:pt idx="20">
                  <c:v>17293</c:v>
                </c:pt>
                <c:pt idx="21">
                  <c:v>17293</c:v>
                </c:pt>
                <c:pt idx="22">
                  <c:v>17293</c:v>
                </c:pt>
                <c:pt idx="23">
                  <c:v>17293</c:v>
                </c:pt>
                <c:pt idx="24">
                  <c:v>17293</c:v>
                </c:pt>
                <c:pt idx="25">
                  <c:v>17293</c:v>
                </c:pt>
                <c:pt idx="26">
                  <c:v>17293</c:v>
                </c:pt>
                <c:pt idx="27">
                  <c:v>17293</c:v>
                </c:pt>
                <c:pt idx="28">
                  <c:v>17293</c:v>
                </c:pt>
                <c:pt idx="29">
                  <c:v>17293</c:v>
                </c:pt>
                <c:pt idx="30">
                  <c:v>17293</c:v>
                </c:pt>
                <c:pt idx="31">
                  <c:v>17293</c:v>
                </c:pt>
                <c:pt idx="32">
                  <c:v>17293</c:v>
                </c:pt>
                <c:pt idx="33">
                  <c:v>17293</c:v>
                </c:pt>
              </c:numCache>
            </c:numRef>
          </c:val>
          <c:extLst>
            <c:ext xmlns:c16="http://schemas.microsoft.com/office/drawing/2014/chart" uri="{C3380CC4-5D6E-409C-BE32-E72D297353CC}">
              <c16:uniqueId val="{00000000-9A24-42E0-9803-069BF3BFCC36}"/>
            </c:ext>
          </c:extLst>
        </c:ser>
        <c:dLbls>
          <c:showLegendKey val="0"/>
          <c:showVal val="0"/>
          <c:showCatName val="0"/>
          <c:showSerName val="0"/>
          <c:showPercent val="0"/>
          <c:showBubbleSize val="0"/>
        </c:dLbls>
        <c:axId val="47756032"/>
        <c:axId val="47757568"/>
      </c:areaChart>
      <c:barChart>
        <c:barDir val="col"/>
        <c:grouping val="clustered"/>
        <c:varyColors val="0"/>
        <c:ser>
          <c:idx val="0"/>
          <c:order val="0"/>
          <c:tx>
            <c:strRef>
              <c:f>Sheet1!$B$1</c:f>
              <c:strCache>
                <c:ptCount val="1"/>
                <c:pt idx="0">
                  <c:v>列2</c:v>
                </c:pt>
              </c:strCache>
            </c:strRef>
          </c:tx>
          <c:invertIfNegative val="0"/>
          <c:cat>
            <c:strRef>
              <c:f>Sheet1!$A$2:$A$35</c:f>
              <c:strCache>
                <c:ptCount val="34"/>
                <c:pt idx="0">
                  <c:v>△2760</c:v>
                </c:pt>
                <c:pt idx="1">
                  <c:v>△2660</c:v>
                </c:pt>
                <c:pt idx="2">
                  <c:v>△2590</c:v>
                </c:pt>
                <c:pt idx="3">
                  <c:v>△2770</c:v>
                </c:pt>
                <c:pt idx="4">
                  <c:v>△2650</c:v>
                </c:pt>
                <c:pt idx="5">
                  <c:v>▼2820</c:v>
                </c:pt>
                <c:pt idx="6">
                  <c:v>▼2780</c:v>
                </c:pt>
                <c:pt idx="7">
                  <c:v>△2840</c:v>
                </c:pt>
                <c:pt idx="8">
                  <c:v>△2550</c:v>
                </c:pt>
                <c:pt idx="9">
                  <c:v>△2580</c:v>
                </c:pt>
                <c:pt idx="10">
                  <c:v>▼2750</c:v>
                </c:pt>
                <c:pt idx="11">
                  <c:v>△2610</c:v>
                </c:pt>
                <c:pt idx="12">
                  <c:v>▼2560</c:v>
                </c:pt>
                <c:pt idx="13">
                  <c:v>△2680</c:v>
                </c:pt>
                <c:pt idx="14">
                  <c:v>▼2790</c:v>
                </c:pt>
                <c:pt idx="15">
                  <c:v>▼2640</c:v>
                </c:pt>
                <c:pt idx="16">
                  <c:v>△2670</c:v>
                </c:pt>
                <c:pt idx="17">
                  <c:v>▼2620</c:v>
                </c:pt>
                <c:pt idx="18">
                  <c:v>△2690</c:v>
                </c:pt>
                <c:pt idx="19">
                  <c:v>▼2700</c:v>
                </c:pt>
                <c:pt idx="20">
                  <c:v>△2530</c:v>
                </c:pt>
                <c:pt idx="21">
                  <c:v>▼2710</c:v>
                </c:pt>
                <c:pt idx="22">
                  <c:v>▼2600</c:v>
                </c:pt>
                <c:pt idx="23">
                  <c:v>△2570</c:v>
                </c:pt>
                <c:pt idx="24">
                  <c:v>▼2510</c:v>
                </c:pt>
                <c:pt idx="25">
                  <c:v>▼2740</c:v>
                </c:pt>
                <c:pt idx="26">
                  <c:v>▼2800</c:v>
                </c:pt>
                <c:pt idx="27">
                  <c:v>△2630</c:v>
                </c:pt>
                <c:pt idx="28">
                  <c:v>△2730</c:v>
                </c:pt>
                <c:pt idx="29">
                  <c:v>▼2720</c:v>
                </c:pt>
                <c:pt idx="30">
                  <c:v>▼2830</c:v>
                </c:pt>
                <c:pt idx="31">
                  <c:v>▼2540</c:v>
                </c:pt>
                <c:pt idx="32">
                  <c:v>▼2520</c:v>
                </c:pt>
                <c:pt idx="33">
                  <c:v>▼2500</c:v>
                </c:pt>
              </c:strCache>
            </c:strRef>
          </c:cat>
          <c:val>
            <c:numRef>
              <c:f>Sheet1!$B$2:$B$35</c:f>
              <c:numCache>
                <c:formatCode>General</c:formatCode>
                <c:ptCount val="34"/>
                <c:pt idx="0">
                  <c:v>2760</c:v>
                </c:pt>
                <c:pt idx="1">
                  <c:v>2660</c:v>
                </c:pt>
                <c:pt idx="2">
                  <c:v>2590</c:v>
                </c:pt>
                <c:pt idx="3">
                  <c:v>2770</c:v>
                </c:pt>
                <c:pt idx="4">
                  <c:v>2650</c:v>
                </c:pt>
                <c:pt idx="5">
                  <c:v>2820</c:v>
                </c:pt>
                <c:pt idx="6">
                  <c:v>2780</c:v>
                </c:pt>
                <c:pt idx="7">
                  <c:v>2840</c:v>
                </c:pt>
                <c:pt idx="8">
                  <c:v>2550</c:v>
                </c:pt>
                <c:pt idx="9">
                  <c:v>2580</c:v>
                </c:pt>
                <c:pt idx="10">
                  <c:v>2750</c:v>
                </c:pt>
                <c:pt idx="11">
                  <c:v>2610</c:v>
                </c:pt>
                <c:pt idx="12">
                  <c:v>2560</c:v>
                </c:pt>
                <c:pt idx="13">
                  <c:v>2680</c:v>
                </c:pt>
                <c:pt idx="14">
                  <c:v>2790</c:v>
                </c:pt>
                <c:pt idx="15">
                  <c:v>2640</c:v>
                </c:pt>
                <c:pt idx="16">
                  <c:v>2670</c:v>
                </c:pt>
                <c:pt idx="17">
                  <c:v>2620</c:v>
                </c:pt>
                <c:pt idx="18">
                  <c:v>2690</c:v>
                </c:pt>
                <c:pt idx="19">
                  <c:v>2700</c:v>
                </c:pt>
                <c:pt idx="20">
                  <c:v>2530</c:v>
                </c:pt>
                <c:pt idx="21">
                  <c:v>2710</c:v>
                </c:pt>
                <c:pt idx="22">
                  <c:v>2600</c:v>
                </c:pt>
                <c:pt idx="23">
                  <c:v>2570</c:v>
                </c:pt>
                <c:pt idx="24">
                  <c:v>2510</c:v>
                </c:pt>
                <c:pt idx="25">
                  <c:v>2740</c:v>
                </c:pt>
                <c:pt idx="26">
                  <c:v>2800</c:v>
                </c:pt>
                <c:pt idx="27">
                  <c:v>2630</c:v>
                </c:pt>
                <c:pt idx="28">
                  <c:v>2730</c:v>
                </c:pt>
                <c:pt idx="29">
                  <c:v>2720</c:v>
                </c:pt>
                <c:pt idx="30">
                  <c:v>2830</c:v>
                </c:pt>
                <c:pt idx="31">
                  <c:v>2540</c:v>
                </c:pt>
                <c:pt idx="32">
                  <c:v>2520</c:v>
                </c:pt>
                <c:pt idx="33">
                  <c:v>2500</c:v>
                </c:pt>
              </c:numCache>
            </c:numRef>
          </c:val>
          <c:extLst>
            <c:ext xmlns:c16="http://schemas.microsoft.com/office/drawing/2014/chart" uri="{C3380CC4-5D6E-409C-BE32-E72D297353CC}">
              <c16:uniqueId val="{00000001-9A24-42E0-9803-069BF3BFCC36}"/>
            </c:ext>
          </c:extLst>
        </c:ser>
        <c:ser>
          <c:idx val="1"/>
          <c:order val="1"/>
          <c:tx>
            <c:strRef>
              <c:f>Sheet1!$C$1</c:f>
              <c:strCache>
                <c:ptCount val="1"/>
                <c:pt idx="0">
                  <c:v>平均寄付額</c:v>
                </c:pt>
              </c:strCache>
            </c:strRef>
          </c:tx>
          <c:spPr>
            <a:solidFill>
              <a:srgbClr val="FE696E"/>
            </a:solidFill>
            <a:ln w="6350">
              <a:noFill/>
            </a:ln>
            <a:effectLst/>
          </c:spPr>
          <c:invertIfNegative val="0"/>
          <c:cat>
            <c:strRef>
              <c:f>Sheet1!$A$2:$A$35</c:f>
              <c:strCache>
                <c:ptCount val="34"/>
                <c:pt idx="0">
                  <c:v>△2760</c:v>
                </c:pt>
                <c:pt idx="1">
                  <c:v>△2660</c:v>
                </c:pt>
                <c:pt idx="2">
                  <c:v>△2590</c:v>
                </c:pt>
                <c:pt idx="3">
                  <c:v>△2770</c:v>
                </c:pt>
                <c:pt idx="4">
                  <c:v>△2650</c:v>
                </c:pt>
                <c:pt idx="5">
                  <c:v>▼2820</c:v>
                </c:pt>
                <c:pt idx="6">
                  <c:v>▼2780</c:v>
                </c:pt>
                <c:pt idx="7">
                  <c:v>△2840</c:v>
                </c:pt>
                <c:pt idx="8">
                  <c:v>△2550</c:v>
                </c:pt>
                <c:pt idx="9">
                  <c:v>△2580</c:v>
                </c:pt>
                <c:pt idx="10">
                  <c:v>▼2750</c:v>
                </c:pt>
                <c:pt idx="11">
                  <c:v>△2610</c:v>
                </c:pt>
                <c:pt idx="12">
                  <c:v>▼2560</c:v>
                </c:pt>
                <c:pt idx="13">
                  <c:v>△2680</c:v>
                </c:pt>
                <c:pt idx="14">
                  <c:v>▼2790</c:v>
                </c:pt>
                <c:pt idx="15">
                  <c:v>▼2640</c:v>
                </c:pt>
                <c:pt idx="16">
                  <c:v>△2670</c:v>
                </c:pt>
                <c:pt idx="17">
                  <c:v>▼2620</c:v>
                </c:pt>
                <c:pt idx="18">
                  <c:v>△2690</c:v>
                </c:pt>
                <c:pt idx="19">
                  <c:v>▼2700</c:v>
                </c:pt>
                <c:pt idx="20">
                  <c:v>△2530</c:v>
                </c:pt>
                <c:pt idx="21">
                  <c:v>▼2710</c:v>
                </c:pt>
                <c:pt idx="22">
                  <c:v>▼2600</c:v>
                </c:pt>
                <c:pt idx="23">
                  <c:v>△2570</c:v>
                </c:pt>
                <c:pt idx="24">
                  <c:v>▼2510</c:v>
                </c:pt>
                <c:pt idx="25">
                  <c:v>▼2740</c:v>
                </c:pt>
                <c:pt idx="26">
                  <c:v>▼2800</c:v>
                </c:pt>
                <c:pt idx="27">
                  <c:v>△2630</c:v>
                </c:pt>
                <c:pt idx="28">
                  <c:v>△2730</c:v>
                </c:pt>
                <c:pt idx="29">
                  <c:v>▼2720</c:v>
                </c:pt>
                <c:pt idx="30">
                  <c:v>▼2830</c:v>
                </c:pt>
                <c:pt idx="31">
                  <c:v>▼2540</c:v>
                </c:pt>
                <c:pt idx="32">
                  <c:v>▼2520</c:v>
                </c:pt>
                <c:pt idx="33">
                  <c:v>▼2500</c:v>
                </c:pt>
              </c:strCache>
            </c:strRef>
          </c:cat>
          <c:val>
            <c:numRef>
              <c:f>Sheet1!$C$2:$C$35</c:f>
              <c:numCache>
                <c:formatCode>#,##0_);[Red]\(#,##0\)</c:formatCode>
                <c:ptCount val="34"/>
                <c:pt idx="0">
                  <c:v>36935</c:v>
                </c:pt>
                <c:pt idx="1">
                  <c:v>28501</c:v>
                </c:pt>
                <c:pt idx="2">
                  <c:v>28232</c:v>
                </c:pt>
                <c:pt idx="3">
                  <c:v>27853</c:v>
                </c:pt>
                <c:pt idx="4">
                  <c:v>24251</c:v>
                </c:pt>
                <c:pt idx="5">
                  <c:v>22114</c:v>
                </c:pt>
                <c:pt idx="6">
                  <c:v>19513</c:v>
                </c:pt>
                <c:pt idx="7">
                  <c:v>19476</c:v>
                </c:pt>
                <c:pt idx="8">
                  <c:v>18483</c:v>
                </c:pt>
                <c:pt idx="9">
                  <c:v>17958</c:v>
                </c:pt>
                <c:pt idx="10">
                  <c:v>16923</c:v>
                </c:pt>
                <c:pt idx="11">
                  <c:v>16851</c:v>
                </c:pt>
                <c:pt idx="12">
                  <c:v>16789</c:v>
                </c:pt>
                <c:pt idx="13">
                  <c:v>16203</c:v>
                </c:pt>
                <c:pt idx="14">
                  <c:v>15952</c:v>
                </c:pt>
                <c:pt idx="15">
                  <c:v>15254</c:v>
                </c:pt>
                <c:pt idx="16">
                  <c:v>15046</c:v>
                </c:pt>
                <c:pt idx="17">
                  <c:v>14537</c:v>
                </c:pt>
                <c:pt idx="18">
                  <c:v>14262</c:v>
                </c:pt>
                <c:pt idx="19">
                  <c:v>14182</c:v>
                </c:pt>
                <c:pt idx="20">
                  <c:v>14083</c:v>
                </c:pt>
                <c:pt idx="21">
                  <c:v>13420</c:v>
                </c:pt>
                <c:pt idx="22">
                  <c:v>13171</c:v>
                </c:pt>
                <c:pt idx="23">
                  <c:v>12869</c:v>
                </c:pt>
                <c:pt idx="24">
                  <c:v>12263</c:v>
                </c:pt>
                <c:pt idx="25">
                  <c:v>11669</c:v>
                </c:pt>
                <c:pt idx="26">
                  <c:v>11410</c:v>
                </c:pt>
                <c:pt idx="27">
                  <c:v>11086</c:v>
                </c:pt>
                <c:pt idx="28">
                  <c:v>10577</c:v>
                </c:pt>
                <c:pt idx="29">
                  <c:v>9637</c:v>
                </c:pt>
                <c:pt idx="30">
                  <c:v>9569</c:v>
                </c:pt>
                <c:pt idx="31">
                  <c:v>8856</c:v>
                </c:pt>
                <c:pt idx="32">
                  <c:v>8165</c:v>
                </c:pt>
                <c:pt idx="33">
                  <c:v>6573</c:v>
                </c:pt>
              </c:numCache>
            </c:numRef>
          </c:val>
          <c:extLst>
            <c:ext xmlns:c16="http://schemas.microsoft.com/office/drawing/2014/chart" uri="{C3380CC4-5D6E-409C-BE32-E72D297353CC}">
              <c16:uniqueId val="{00000002-9A24-42E0-9803-069BF3BFCC36}"/>
            </c:ext>
          </c:extLst>
        </c:ser>
        <c:dLbls>
          <c:showLegendKey val="0"/>
          <c:showVal val="0"/>
          <c:showCatName val="0"/>
          <c:showSerName val="0"/>
          <c:showPercent val="0"/>
          <c:showBubbleSize val="0"/>
        </c:dLbls>
        <c:gapWidth val="89"/>
        <c:overlap val="100"/>
        <c:axId val="47756032"/>
        <c:axId val="47757568"/>
      </c:barChart>
      <c:catAx>
        <c:axId val="47756032"/>
        <c:scaling>
          <c:orientation val="minMax"/>
        </c:scaling>
        <c:delete val="0"/>
        <c:axPos val="b"/>
        <c:numFmt formatCode="General" sourceLinked="1"/>
        <c:majorTickMark val="out"/>
        <c:minorTickMark val="none"/>
        <c:tickLblPos val="nextTo"/>
        <c:txPr>
          <a:bodyPr rot="0" vert="wordArtVertRtl"/>
          <a:lstStyle/>
          <a:p>
            <a:pPr>
              <a:defRPr sz="1400" b="1">
                <a:latin typeface="Arial" panose="020B0604020202020204" pitchFamily="34" charset="0"/>
                <a:ea typeface="Meiryo UI" panose="020B0604030504040204" pitchFamily="50" charset="-128"/>
                <a:cs typeface="Arial" panose="020B0604020202020204" pitchFamily="34" charset="0"/>
              </a:defRPr>
            </a:pPr>
            <a:endParaRPr lang="ja-JP"/>
          </a:p>
        </c:txPr>
        <c:crossAx val="47757568"/>
        <c:crosses val="autoZero"/>
        <c:auto val="1"/>
        <c:lblAlgn val="ctr"/>
        <c:lblOffset val="0"/>
        <c:noMultiLvlLbl val="0"/>
      </c:catAx>
      <c:valAx>
        <c:axId val="47757568"/>
        <c:scaling>
          <c:orientation val="minMax"/>
          <c:min val="5000"/>
        </c:scaling>
        <c:delete val="0"/>
        <c:axPos val="l"/>
        <c:majorGridlines/>
        <c:numFmt formatCode="#,##0_);[Red]\(#,##0\)" sourceLinked="1"/>
        <c:majorTickMark val="out"/>
        <c:minorTickMark val="none"/>
        <c:tickLblPos val="nextTo"/>
        <c:txPr>
          <a:bodyPr/>
          <a:lstStyle/>
          <a:p>
            <a:pPr>
              <a:defRPr sz="1400"/>
            </a:pPr>
            <a:endParaRPr lang="ja-JP"/>
          </a:p>
        </c:txPr>
        <c:crossAx val="47756032"/>
        <c:crosses val="autoZero"/>
        <c:crossBetween val="between"/>
      </c:valAx>
    </c:plotArea>
    <c:plotVisOnly val="1"/>
    <c:dispBlanksAs val="gap"/>
    <c:showDLblsOverMax val="0"/>
  </c:chart>
  <c:txPr>
    <a:bodyPr/>
    <a:lstStyle/>
    <a:p>
      <a:pPr>
        <a:defRPr sz="1800"/>
      </a:pPr>
      <a:endParaRPr lang="ja-JP"/>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2262972429959567E-2"/>
          <c:y val="1.5841667643815439E-2"/>
          <c:w val="0.94517379744851637"/>
          <c:h val="0.75973174301821711"/>
        </c:manualLayout>
      </c:layout>
      <c:barChart>
        <c:barDir val="col"/>
        <c:grouping val="clustered"/>
        <c:varyColors val="0"/>
        <c:ser>
          <c:idx val="2"/>
          <c:order val="0"/>
          <c:tx>
            <c:strRef>
              <c:f>Sheet1!$D$1</c:f>
              <c:strCache>
                <c:ptCount val="1"/>
                <c:pt idx="0">
                  <c:v>寄付者割合</c:v>
                </c:pt>
              </c:strCache>
            </c:strRef>
          </c:tx>
          <c:spPr>
            <a:solidFill>
              <a:schemeClr val="accent3"/>
            </a:solidFill>
            <a:ln>
              <a:noFill/>
            </a:ln>
            <a:effectLst/>
          </c:spPr>
          <c:invertIfNegative val="0"/>
          <c:dLbls>
            <c:spPr>
              <a:solidFill>
                <a:schemeClr val="bg1">
                  <a:alpha val="30000"/>
                </a:schemeClr>
              </a:solidFill>
              <a:ln>
                <a:noFill/>
              </a:ln>
              <a:effectLst/>
            </c:spPr>
            <c:txPr>
              <a:bodyPr rot="-3780000" spcFirstLastPara="1" vertOverflow="ellipsis" vert="horz" wrap="square" lIns="0" tIns="0" rIns="0" bIns="0" anchor="ctr" anchorCtr="1">
                <a:spAutoFit/>
              </a:bodyPr>
              <a:lstStyle/>
              <a:p>
                <a:pPr>
                  <a:defRPr sz="1400" b="1" i="0" u="none" strike="noStrike" kern="1200" baseline="0">
                    <a:solidFill>
                      <a:schemeClr val="tx1"/>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numRef>
              <c:f>Sheet1!$A$2:$A$35</c:f>
              <c:numCache>
                <c:formatCode>General</c:formatCode>
                <c:ptCount val="34"/>
                <c:pt idx="0">
                  <c:v>2840</c:v>
                </c:pt>
                <c:pt idx="1">
                  <c:v>2650</c:v>
                </c:pt>
                <c:pt idx="2">
                  <c:v>2590</c:v>
                </c:pt>
                <c:pt idx="3">
                  <c:v>2660</c:v>
                </c:pt>
                <c:pt idx="4">
                  <c:v>2550</c:v>
                </c:pt>
                <c:pt idx="5">
                  <c:v>2620</c:v>
                </c:pt>
                <c:pt idx="6">
                  <c:v>2820</c:v>
                </c:pt>
                <c:pt idx="7">
                  <c:v>2770</c:v>
                </c:pt>
                <c:pt idx="8">
                  <c:v>2560</c:v>
                </c:pt>
                <c:pt idx="9">
                  <c:v>2780</c:v>
                </c:pt>
                <c:pt idx="10">
                  <c:v>2640</c:v>
                </c:pt>
                <c:pt idx="11">
                  <c:v>2530</c:v>
                </c:pt>
                <c:pt idx="12">
                  <c:v>2700</c:v>
                </c:pt>
                <c:pt idx="13">
                  <c:v>2750</c:v>
                </c:pt>
                <c:pt idx="14">
                  <c:v>2510</c:v>
                </c:pt>
                <c:pt idx="15">
                  <c:v>2680</c:v>
                </c:pt>
                <c:pt idx="16">
                  <c:v>2830</c:v>
                </c:pt>
                <c:pt idx="17">
                  <c:v>2710</c:v>
                </c:pt>
                <c:pt idx="18">
                  <c:v>2720</c:v>
                </c:pt>
                <c:pt idx="19">
                  <c:v>2630</c:v>
                </c:pt>
                <c:pt idx="20">
                  <c:v>2790</c:v>
                </c:pt>
                <c:pt idx="21">
                  <c:v>2690</c:v>
                </c:pt>
                <c:pt idx="22">
                  <c:v>2570</c:v>
                </c:pt>
                <c:pt idx="23">
                  <c:v>2760</c:v>
                </c:pt>
                <c:pt idx="24">
                  <c:v>2800</c:v>
                </c:pt>
                <c:pt idx="25">
                  <c:v>2670</c:v>
                </c:pt>
                <c:pt idx="26">
                  <c:v>2610</c:v>
                </c:pt>
                <c:pt idx="27">
                  <c:v>2730</c:v>
                </c:pt>
                <c:pt idx="28">
                  <c:v>2540</c:v>
                </c:pt>
                <c:pt idx="29">
                  <c:v>2580</c:v>
                </c:pt>
                <c:pt idx="30">
                  <c:v>2600</c:v>
                </c:pt>
                <c:pt idx="31">
                  <c:v>2520</c:v>
                </c:pt>
                <c:pt idx="32">
                  <c:v>2500</c:v>
                </c:pt>
                <c:pt idx="33">
                  <c:v>2740</c:v>
                </c:pt>
              </c:numCache>
            </c:numRef>
          </c:cat>
          <c:val>
            <c:numRef>
              <c:f>Sheet1!$D$2:$D$35</c:f>
              <c:numCache>
                <c:formatCode>#,##0.0_ ;[Red]\-#,##0.0\ </c:formatCode>
                <c:ptCount val="34"/>
                <c:pt idx="0">
                  <c:v>84.7</c:v>
                </c:pt>
                <c:pt idx="1">
                  <c:v>82.9</c:v>
                </c:pt>
                <c:pt idx="2">
                  <c:v>79.7</c:v>
                </c:pt>
                <c:pt idx="3">
                  <c:v>75.2</c:v>
                </c:pt>
                <c:pt idx="4">
                  <c:v>73.400000000000006</c:v>
                </c:pt>
                <c:pt idx="5">
                  <c:v>71.900000000000006</c:v>
                </c:pt>
                <c:pt idx="6">
                  <c:v>70.5</c:v>
                </c:pt>
                <c:pt idx="7">
                  <c:v>66.400000000000006</c:v>
                </c:pt>
                <c:pt idx="8">
                  <c:v>63.9</c:v>
                </c:pt>
                <c:pt idx="9">
                  <c:v>62.3</c:v>
                </c:pt>
                <c:pt idx="10">
                  <c:v>56.6</c:v>
                </c:pt>
                <c:pt idx="11">
                  <c:v>48.6</c:v>
                </c:pt>
                <c:pt idx="12">
                  <c:v>45</c:v>
                </c:pt>
                <c:pt idx="13">
                  <c:v>44.9</c:v>
                </c:pt>
                <c:pt idx="14">
                  <c:v>43</c:v>
                </c:pt>
                <c:pt idx="15">
                  <c:v>42.7</c:v>
                </c:pt>
                <c:pt idx="16">
                  <c:v>41</c:v>
                </c:pt>
                <c:pt idx="17">
                  <c:v>41</c:v>
                </c:pt>
                <c:pt idx="18">
                  <c:v>40.4</c:v>
                </c:pt>
                <c:pt idx="19">
                  <c:v>40.299999999999997</c:v>
                </c:pt>
                <c:pt idx="20">
                  <c:v>39.4</c:v>
                </c:pt>
                <c:pt idx="21">
                  <c:v>39.4</c:v>
                </c:pt>
                <c:pt idx="22">
                  <c:v>36.9</c:v>
                </c:pt>
                <c:pt idx="23">
                  <c:v>35.5</c:v>
                </c:pt>
                <c:pt idx="24">
                  <c:v>35</c:v>
                </c:pt>
                <c:pt idx="25">
                  <c:v>34.200000000000003</c:v>
                </c:pt>
                <c:pt idx="26">
                  <c:v>31.6</c:v>
                </c:pt>
                <c:pt idx="27">
                  <c:v>30.1</c:v>
                </c:pt>
                <c:pt idx="28">
                  <c:v>27.8</c:v>
                </c:pt>
                <c:pt idx="29">
                  <c:v>26.3</c:v>
                </c:pt>
                <c:pt idx="30">
                  <c:v>20.7</c:v>
                </c:pt>
                <c:pt idx="31">
                  <c:v>20</c:v>
                </c:pt>
                <c:pt idx="32">
                  <c:v>18.600000000000001</c:v>
                </c:pt>
                <c:pt idx="33">
                  <c:v>17.3</c:v>
                </c:pt>
              </c:numCache>
            </c:numRef>
          </c:val>
          <c:extLst>
            <c:ext xmlns:c16="http://schemas.microsoft.com/office/drawing/2014/chart" uri="{C3380CC4-5D6E-409C-BE32-E72D297353CC}">
              <c16:uniqueId val="{00000000-16AF-49BA-BF3C-F9414C3963C1}"/>
            </c:ext>
          </c:extLst>
        </c:ser>
        <c:ser>
          <c:idx val="0"/>
          <c:order val="1"/>
          <c:tx>
            <c:strRef>
              <c:f>Sheet1!$B$1</c:f>
              <c:strCache>
                <c:ptCount val="1"/>
                <c:pt idx="0">
                  <c:v>会員数</c:v>
                </c:pt>
              </c:strCache>
            </c:strRef>
          </c:tx>
          <c:spPr>
            <a:solidFill>
              <a:srgbClr val="FCC178"/>
            </a:solidFill>
            <a:ln>
              <a:solidFill>
                <a:srgbClr val="FCC178"/>
              </a:solidFill>
            </a:ln>
            <a:effectLst/>
          </c:spPr>
          <c:invertIfNegative val="0"/>
          <c:dPt>
            <c:idx val="33"/>
            <c:invertIfNegative val="0"/>
            <c:bubble3D val="0"/>
            <c:extLst>
              <c:ext xmlns:c16="http://schemas.microsoft.com/office/drawing/2014/chart" uri="{C3380CC4-5D6E-409C-BE32-E72D297353CC}">
                <c16:uniqueId val="{00000002-16AF-49BA-BF3C-F9414C3963C1}"/>
              </c:ext>
            </c:extLst>
          </c:dPt>
          <c:dLbls>
            <c:delete val="1"/>
          </c:dLbls>
          <c:cat>
            <c:numRef>
              <c:f>Sheet1!$A$2:$A$35</c:f>
              <c:numCache>
                <c:formatCode>General</c:formatCode>
                <c:ptCount val="34"/>
                <c:pt idx="0">
                  <c:v>2840</c:v>
                </c:pt>
                <c:pt idx="1">
                  <c:v>2650</c:v>
                </c:pt>
                <c:pt idx="2">
                  <c:v>2590</c:v>
                </c:pt>
                <c:pt idx="3">
                  <c:v>2660</c:v>
                </c:pt>
                <c:pt idx="4">
                  <c:v>2550</c:v>
                </c:pt>
                <c:pt idx="5">
                  <c:v>2620</c:v>
                </c:pt>
                <c:pt idx="6">
                  <c:v>2820</c:v>
                </c:pt>
                <c:pt idx="7">
                  <c:v>2770</c:v>
                </c:pt>
                <c:pt idx="8">
                  <c:v>2560</c:v>
                </c:pt>
                <c:pt idx="9">
                  <c:v>2780</c:v>
                </c:pt>
                <c:pt idx="10">
                  <c:v>2640</c:v>
                </c:pt>
                <c:pt idx="11">
                  <c:v>2530</c:v>
                </c:pt>
                <c:pt idx="12">
                  <c:v>2700</c:v>
                </c:pt>
                <c:pt idx="13">
                  <c:v>2750</c:v>
                </c:pt>
                <c:pt idx="14">
                  <c:v>2510</c:v>
                </c:pt>
                <c:pt idx="15">
                  <c:v>2680</c:v>
                </c:pt>
                <c:pt idx="16">
                  <c:v>2830</c:v>
                </c:pt>
                <c:pt idx="17">
                  <c:v>2710</c:v>
                </c:pt>
                <c:pt idx="18">
                  <c:v>2720</c:v>
                </c:pt>
                <c:pt idx="19">
                  <c:v>2630</c:v>
                </c:pt>
                <c:pt idx="20">
                  <c:v>2790</c:v>
                </c:pt>
                <c:pt idx="21">
                  <c:v>2690</c:v>
                </c:pt>
                <c:pt idx="22">
                  <c:v>2570</c:v>
                </c:pt>
                <c:pt idx="23">
                  <c:v>2760</c:v>
                </c:pt>
                <c:pt idx="24">
                  <c:v>2800</c:v>
                </c:pt>
                <c:pt idx="25">
                  <c:v>2670</c:v>
                </c:pt>
                <c:pt idx="26">
                  <c:v>2610</c:v>
                </c:pt>
                <c:pt idx="27">
                  <c:v>2730</c:v>
                </c:pt>
                <c:pt idx="28">
                  <c:v>2540</c:v>
                </c:pt>
                <c:pt idx="29">
                  <c:v>2580</c:v>
                </c:pt>
                <c:pt idx="30">
                  <c:v>2600</c:v>
                </c:pt>
                <c:pt idx="31">
                  <c:v>2520</c:v>
                </c:pt>
                <c:pt idx="32">
                  <c:v>2500</c:v>
                </c:pt>
                <c:pt idx="33">
                  <c:v>2740</c:v>
                </c:pt>
              </c:numCache>
            </c:numRef>
          </c:cat>
          <c:val>
            <c:numRef>
              <c:f>Sheet1!$B$2:$B$35</c:f>
              <c:numCache>
                <c:formatCode>#,##0_);[Red]\(#,##0\)</c:formatCode>
                <c:ptCount val="34"/>
                <c:pt idx="0">
                  <c:v>2046</c:v>
                </c:pt>
                <c:pt idx="1">
                  <c:v>4235</c:v>
                </c:pt>
                <c:pt idx="2">
                  <c:v>1852</c:v>
                </c:pt>
                <c:pt idx="3">
                  <c:v>3411</c:v>
                </c:pt>
                <c:pt idx="4">
                  <c:v>1595</c:v>
                </c:pt>
                <c:pt idx="5">
                  <c:v>2864</c:v>
                </c:pt>
                <c:pt idx="6">
                  <c:v>1869</c:v>
                </c:pt>
                <c:pt idx="7">
                  <c:v>2302</c:v>
                </c:pt>
                <c:pt idx="8">
                  <c:v>2025</c:v>
                </c:pt>
                <c:pt idx="9">
                  <c:v>2369</c:v>
                </c:pt>
                <c:pt idx="10">
                  <c:v>1556</c:v>
                </c:pt>
                <c:pt idx="11">
                  <c:v>2198</c:v>
                </c:pt>
                <c:pt idx="12">
                  <c:v>3145</c:v>
                </c:pt>
                <c:pt idx="13">
                  <c:v>4280</c:v>
                </c:pt>
                <c:pt idx="14">
                  <c:v>2390</c:v>
                </c:pt>
                <c:pt idx="15">
                  <c:v>2524</c:v>
                </c:pt>
                <c:pt idx="16">
                  <c:v>1100</c:v>
                </c:pt>
                <c:pt idx="17">
                  <c:v>3161</c:v>
                </c:pt>
                <c:pt idx="18">
                  <c:v>2349</c:v>
                </c:pt>
                <c:pt idx="19">
                  <c:v>3111</c:v>
                </c:pt>
                <c:pt idx="20">
                  <c:v>2649</c:v>
                </c:pt>
                <c:pt idx="21">
                  <c:v>2924</c:v>
                </c:pt>
                <c:pt idx="22">
                  <c:v>1577</c:v>
                </c:pt>
                <c:pt idx="23">
                  <c:v>4624</c:v>
                </c:pt>
                <c:pt idx="24">
                  <c:v>1501</c:v>
                </c:pt>
                <c:pt idx="25">
                  <c:v>2841</c:v>
                </c:pt>
                <c:pt idx="26">
                  <c:v>2438</c:v>
                </c:pt>
                <c:pt idx="27">
                  <c:v>2351</c:v>
                </c:pt>
                <c:pt idx="28">
                  <c:v>1084</c:v>
                </c:pt>
                <c:pt idx="29">
                  <c:v>3023</c:v>
                </c:pt>
                <c:pt idx="30">
                  <c:v>1846</c:v>
                </c:pt>
                <c:pt idx="31">
                  <c:v>2046</c:v>
                </c:pt>
                <c:pt idx="32">
                  <c:v>2221</c:v>
                </c:pt>
                <c:pt idx="33">
                  <c:v>2091</c:v>
                </c:pt>
              </c:numCache>
            </c:numRef>
          </c:val>
          <c:extLst>
            <c:ext xmlns:c16="http://schemas.microsoft.com/office/drawing/2014/chart" uri="{C3380CC4-5D6E-409C-BE32-E72D297353CC}">
              <c16:uniqueId val="{00000003-16AF-49BA-BF3C-F9414C3963C1}"/>
            </c:ext>
          </c:extLst>
        </c:ser>
        <c:ser>
          <c:idx val="1"/>
          <c:order val="2"/>
          <c:tx>
            <c:strRef>
              <c:f>Sheet1!$D$1</c:f>
              <c:strCache>
                <c:ptCount val="1"/>
                <c:pt idx="0">
                  <c:v>寄付者割合</c:v>
                </c:pt>
              </c:strCache>
            </c:strRef>
          </c:tx>
          <c:spPr>
            <a:solidFill>
              <a:srgbClr val="FE696E"/>
            </a:solidFill>
            <a:ln>
              <a:solidFill>
                <a:srgbClr val="FE696E"/>
              </a:solidFill>
            </a:ln>
            <a:effectLst/>
          </c:spPr>
          <c:invertIfNegative val="0"/>
          <c:dLbls>
            <c:delete val="1"/>
          </c:dLbls>
          <c:cat>
            <c:numRef>
              <c:f>Sheet1!$A$2:$A$35</c:f>
              <c:numCache>
                <c:formatCode>General</c:formatCode>
                <c:ptCount val="34"/>
                <c:pt idx="0">
                  <c:v>2840</c:v>
                </c:pt>
                <c:pt idx="1">
                  <c:v>2650</c:v>
                </c:pt>
                <c:pt idx="2">
                  <c:v>2590</c:v>
                </c:pt>
                <c:pt idx="3">
                  <c:v>2660</c:v>
                </c:pt>
                <c:pt idx="4">
                  <c:v>2550</c:v>
                </c:pt>
                <c:pt idx="5">
                  <c:v>2620</c:v>
                </c:pt>
                <c:pt idx="6">
                  <c:v>2820</c:v>
                </c:pt>
                <c:pt idx="7">
                  <c:v>2770</c:v>
                </c:pt>
                <c:pt idx="8">
                  <c:v>2560</c:v>
                </c:pt>
                <c:pt idx="9">
                  <c:v>2780</c:v>
                </c:pt>
                <c:pt idx="10">
                  <c:v>2640</c:v>
                </c:pt>
                <c:pt idx="11">
                  <c:v>2530</c:v>
                </c:pt>
                <c:pt idx="12">
                  <c:v>2700</c:v>
                </c:pt>
                <c:pt idx="13">
                  <c:v>2750</c:v>
                </c:pt>
                <c:pt idx="14">
                  <c:v>2510</c:v>
                </c:pt>
                <c:pt idx="15">
                  <c:v>2680</c:v>
                </c:pt>
                <c:pt idx="16">
                  <c:v>2830</c:v>
                </c:pt>
                <c:pt idx="17">
                  <c:v>2710</c:v>
                </c:pt>
                <c:pt idx="18">
                  <c:v>2720</c:v>
                </c:pt>
                <c:pt idx="19">
                  <c:v>2630</c:v>
                </c:pt>
                <c:pt idx="20">
                  <c:v>2790</c:v>
                </c:pt>
                <c:pt idx="21">
                  <c:v>2690</c:v>
                </c:pt>
                <c:pt idx="22">
                  <c:v>2570</c:v>
                </c:pt>
                <c:pt idx="23">
                  <c:v>2760</c:v>
                </c:pt>
                <c:pt idx="24">
                  <c:v>2800</c:v>
                </c:pt>
                <c:pt idx="25">
                  <c:v>2670</c:v>
                </c:pt>
                <c:pt idx="26">
                  <c:v>2610</c:v>
                </c:pt>
                <c:pt idx="27">
                  <c:v>2730</c:v>
                </c:pt>
                <c:pt idx="28">
                  <c:v>2540</c:v>
                </c:pt>
                <c:pt idx="29">
                  <c:v>2580</c:v>
                </c:pt>
                <c:pt idx="30">
                  <c:v>2600</c:v>
                </c:pt>
                <c:pt idx="31">
                  <c:v>2520</c:v>
                </c:pt>
                <c:pt idx="32">
                  <c:v>2500</c:v>
                </c:pt>
                <c:pt idx="33">
                  <c:v>2740</c:v>
                </c:pt>
              </c:numCache>
            </c:numRef>
          </c:cat>
          <c:val>
            <c:numRef>
              <c:f>Sheet1!$C$2:$C$35</c:f>
              <c:numCache>
                <c:formatCode>#,##0_);[Red]\(#,##0\)</c:formatCode>
                <c:ptCount val="34"/>
                <c:pt idx="0">
                  <c:v>1732</c:v>
                </c:pt>
                <c:pt idx="1">
                  <c:v>3511</c:v>
                </c:pt>
                <c:pt idx="2">
                  <c:v>1476</c:v>
                </c:pt>
                <c:pt idx="3">
                  <c:v>2564</c:v>
                </c:pt>
                <c:pt idx="4">
                  <c:v>1170</c:v>
                </c:pt>
                <c:pt idx="5">
                  <c:v>2060</c:v>
                </c:pt>
                <c:pt idx="6">
                  <c:v>1318</c:v>
                </c:pt>
                <c:pt idx="7">
                  <c:v>1529</c:v>
                </c:pt>
                <c:pt idx="8">
                  <c:v>1294</c:v>
                </c:pt>
                <c:pt idx="9">
                  <c:v>1475</c:v>
                </c:pt>
                <c:pt idx="10">
                  <c:v>881</c:v>
                </c:pt>
                <c:pt idx="11">
                  <c:v>1069</c:v>
                </c:pt>
                <c:pt idx="12">
                  <c:v>1415</c:v>
                </c:pt>
                <c:pt idx="13">
                  <c:v>1923</c:v>
                </c:pt>
                <c:pt idx="14">
                  <c:v>1028</c:v>
                </c:pt>
                <c:pt idx="15">
                  <c:v>1077</c:v>
                </c:pt>
                <c:pt idx="16">
                  <c:v>451</c:v>
                </c:pt>
                <c:pt idx="17">
                  <c:v>1296</c:v>
                </c:pt>
                <c:pt idx="18">
                  <c:v>948</c:v>
                </c:pt>
                <c:pt idx="19">
                  <c:v>1253</c:v>
                </c:pt>
                <c:pt idx="20">
                  <c:v>1043</c:v>
                </c:pt>
                <c:pt idx="21">
                  <c:v>1153</c:v>
                </c:pt>
                <c:pt idx="22">
                  <c:v>582</c:v>
                </c:pt>
                <c:pt idx="23">
                  <c:v>1643</c:v>
                </c:pt>
                <c:pt idx="24">
                  <c:v>526</c:v>
                </c:pt>
                <c:pt idx="25">
                  <c:v>972</c:v>
                </c:pt>
                <c:pt idx="26">
                  <c:v>771</c:v>
                </c:pt>
                <c:pt idx="27">
                  <c:v>708</c:v>
                </c:pt>
                <c:pt idx="28">
                  <c:v>301</c:v>
                </c:pt>
                <c:pt idx="29">
                  <c:v>795</c:v>
                </c:pt>
                <c:pt idx="30">
                  <c:v>383</c:v>
                </c:pt>
                <c:pt idx="31">
                  <c:v>410</c:v>
                </c:pt>
                <c:pt idx="32">
                  <c:v>413</c:v>
                </c:pt>
                <c:pt idx="33">
                  <c:v>361</c:v>
                </c:pt>
              </c:numCache>
            </c:numRef>
          </c:val>
          <c:extLst>
            <c:ext xmlns:c16="http://schemas.microsoft.com/office/drawing/2014/chart" uri="{C3380CC4-5D6E-409C-BE32-E72D297353CC}">
              <c16:uniqueId val="{00000004-16AF-49BA-BF3C-F9414C3963C1}"/>
            </c:ext>
          </c:extLst>
        </c:ser>
        <c:dLbls>
          <c:showLegendKey val="0"/>
          <c:showVal val="1"/>
          <c:showCatName val="0"/>
          <c:showSerName val="0"/>
          <c:showPercent val="0"/>
          <c:showBubbleSize val="0"/>
        </c:dLbls>
        <c:gapWidth val="60"/>
        <c:overlap val="100"/>
        <c:axId val="534597784"/>
        <c:axId val="534602376"/>
      </c:barChart>
      <c:catAx>
        <c:axId val="534597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wordArtVertRtl" wrap="square" anchor="ctr" anchorCtr="1"/>
          <a:lstStyle/>
          <a:p>
            <a:pPr>
              <a:defRPr sz="1600" b="1" i="0" u="none" strike="noStrike" kern="1200" baseline="0">
                <a:solidFill>
                  <a:schemeClr val="tx1"/>
                </a:solidFill>
                <a:latin typeface="Arial" panose="020B0604020202020204" pitchFamily="34" charset="0"/>
                <a:ea typeface="HGP創英角ｺﾞｼｯｸUB" panose="020B0900000000000000" pitchFamily="50" charset="-128"/>
                <a:cs typeface="Arial" panose="020B0604020202020204" pitchFamily="34" charset="0"/>
              </a:defRPr>
            </a:pPr>
            <a:endParaRPr lang="ja-JP"/>
          </a:p>
        </c:txPr>
        <c:crossAx val="534602376"/>
        <c:crosses val="autoZero"/>
        <c:auto val="1"/>
        <c:lblAlgn val="ctr"/>
        <c:lblOffset val="0"/>
        <c:noMultiLvlLbl val="0"/>
      </c:catAx>
      <c:valAx>
        <c:axId val="534602376"/>
        <c:scaling>
          <c:orientation val="minMax"/>
        </c:scaling>
        <c:delete val="1"/>
        <c:axPos val="l"/>
        <c:majorGridlines>
          <c:spPr>
            <a:ln w="9525" cap="flat" cmpd="sng" algn="ctr">
              <a:solidFill>
                <a:schemeClr val="tx1">
                  <a:lumMod val="15000"/>
                  <a:lumOff val="85000"/>
                </a:schemeClr>
              </a:solidFill>
              <a:round/>
            </a:ln>
            <a:effectLst/>
          </c:spPr>
        </c:majorGridlines>
        <c:numFmt formatCode="#,##0.0_ ;[Red]\-#,##0.0\ " sourceLinked="1"/>
        <c:majorTickMark val="none"/>
        <c:minorTickMark val="none"/>
        <c:tickLblPos val="nextTo"/>
        <c:crossAx val="534597784"/>
        <c:crosses val="autoZero"/>
        <c:crossBetween val="between"/>
      </c:valAx>
      <c:spPr>
        <a:noFill/>
        <a:ln>
          <a:noFill/>
        </a:ln>
        <a:effectLst/>
      </c:spPr>
    </c:plotArea>
    <c:legend>
      <c:legendPos val="b"/>
      <c:legendEntry>
        <c:idx val="0"/>
        <c:delete val="1"/>
      </c:legendEntry>
      <c:layout>
        <c:manualLayout>
          <c:xMode val="edge"/>
          <c:yMode val="edge"/>
          <c:x val="0.77342782882350358"/>
          <c:y val="2.6692442172761986E-2"/>
          <c:w val="0.13640958785654214"/>
          <c:h val="0.14384875656650475"/>
        </c:manualLayout>
      </c:layout>
      <c:overlay val="0"/>
      <c:txPr>
        <a:bodyPr/>
        <a:lstStyle/>
        <a:p>
          <a:pPr>
            <a:defRPr sz="1800" b="1">
              <a:latin typeface="游ゴシック" panose="020B0400000000000000" pitchFamily="50" charset="-128"/>
              <a:ea typeface="游ゴシック" panose="020B0400000000000000" pitchFamily="50" charset="-128"/>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0.07217</cdr:x>
      <cdr:y>0.46279</cdr:y>
    </cdr:from>
    <cdr:to>
      <cdr:x>0.89876</cdr:x>
      <cdr:y>0.46279</cdr:y>
    </cdr:to>
    <cdr:cxnSp macro="">
      <cdr:nvCxnSpPr>
        <cdr:cNvPr id="3" name="直線コネクタ 2">
          <a:extLst xmlns:a="http://schemas.openxmlformats.org/drawingml/2006/main">
            <a:ext uri="{FF2B5EF4-FFF2-40B4-BE49-F238E27FC236}">
              <a16:creationId xmlns:a16="http://schemas.microsoft.com/office/drawing/2014/main" id="{68BE05A4-3B0A-FEB7-DEDB-A6D275EFF811}"/>
            </a:ext>
          </a:extLst>
        </cdr:cNvPr>
        <cdr:cNvCxnSpPr/>
      </cdr:nvCxnSpPr>
      <cdr:spPr>
        <a:xfrm xmlns:a="http://schemas.openxmlformats.org/drawingml/2006/main">
          <a:off x="876530" y="2132856"/>
          <a:ext cx="10039224" cy="0"/>
        </a:xfrm>
        <a:prstGeom xmlns:a="http://schemas.openxmlformats.org/drawingml/2006/main" prst="line">
          <a:avLst/>
        </a:prstGeom>
        <a:ln xmlns:a="http://schemas.openxmlformats.org/drawingml/2006/main" w="38100">
          <a:solidFill>
            <a:srgbClr val="FE696E"/>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73478625-D96F-4B37-2C05-23DF238F3588}"/>
              </a:ext>
            </a:extLst>
          </p:cNvPr>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3B666CA0-C1C1-BF36-8DC2-81C54DB11842}"/>
              </a:ext>
            </a:extLst>
          </p:cNvPr>
          <p:cNvSpPr>
            <a:spLocks noGrp="1"/>
          </p:cNvSpPr>
          <p:nvPr>
            <p:ph type="dt" sz="quarter" idx="1"/>
          </p:nvPr>
        </p:nvSpPr>
        <p:spPr>
          <a:xfrm>
            <a:off x="3856038" y="0"/>
            <a:ext cx="2949575" cy="498475"/>
          </a:xfrm>
          <a:prstGeom prst="rect">
            <a:avLst/>
          </a:prstGeom>
        </p:spPr>
        <p:txBody>
          <a:bodyPr vert="horz" lIns="91440" tIns="45720" rIns="91440" bIns="45720" rtlCol="0"/>
          <a:lstStyle>
            <a:lvl1pPr algn="r">
              <a:defRPr sz="1200"/>
            </a:lvl1pPr>
          </a:lstStyle>
          <a:p>
            <a:fld id="{7EEAE782-6CE7-42BA-92E0-5FC48AC51E90}" type="datetimeFigureOut">
              <a:rPr kumimoji="1" lang="ja-JP" altLang="en-US" smtClean="0"/>
              <a:t>2024/9/13</a:t>
            </a:fld>
            <a:endParaRPr kumimoji="1" lang="ja-JP" altLang="en-US"/>
          </a:p>
        </p:txBody>
      </p:sp>
      <p:sp>
        <p:nvSpPr>
          <p:cNvPr id="4" name="フッター プレースホルダー 3">
            <a:extLst>
              <a:ext uri="{FF2B5EF4-FFF2-40B4-BE49-F238E27FC236}">
                <a16:creationId xmlns:a16="http://schemas.microsoft.com/office/drawing/2014/main" id="{EADB336E-6370-B2BF-D7FA-946D9B3C11D7}"/>
              </a:ext>
            </a:extLst>
          </p:cNvPr>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B16DB48D-2BB1-D554-F366-821C0F24D2C0}"/>
              </a:ext>
            </a:extLst>
          </p:cNvPr>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DF1DFD2A-0B28-46A8-AEAE-820015450915}" type="slidenum">
              <a:rPr kumimoji="1" lang="ja-JP" altLang="en-US" smtClean="0"/>
              <a:t>‹#›</a:t>
            </a:fld>
            <a:endParaRPr kumimoji="1" lang="ja-JP" altLang="en-US"/>
          </a:p>
        </p:txBody>
      </p:sp>
    </p:spTree>
    <p:extLst>
      <p:ext uri="{BB962C8B-B14F-4D97-AF65-F5344CB8AC3E}">
        <p14:creationId xmlns:p14="http://schemas.microsoft.com/office/powerpoint/2010/main" val="2497965797"/>
      </p:ext>
    </p:extLst>
  </p:cSld>
  <p:clrMap bg1="lt1" tx1="dk1" bg2="lt2" tx2="dk2" accent1="accent1" accent2="accent2" accent3="accent3" accent4="accent4" accent5="accent5" accent6="accent6" hlink="hlink" folHlink="folHlink"/>
  <p:hf dt="0"/>
  <p:extLst>
    <p:ext uri="{56416CCD-93CA-4268-BC5B-53C4BB910035}">
      <p15:sldGuideLst xmlns:p15="http://schemas.microsoft.com/office/powerpoint/2012/main">
        <p15:guide id="1" orient="horz" pos="3130" userDrawn="1">
          <p15:clr>
            <a:srgbClr val="F26B43"/>
          </p15:clr>
        </p15:guide>
        <p15:guide id="2" pos="2144"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スライド イメージ プレースホルダー 3"/>
          <p:cNvSpPr>
            <a:spLocks noGrp="1" noRot="1" noChangeAspect="1"/>
          </p:cNvSpPr>
          <p:nvPr>
            <p:ph type="sldImg" idx="2"/>
          </p:nvPr>
        </p:nvSpPr>
        <p:spPr>
          <a:xfrm>
            <a:off x="422275" y="577181"/>
            <a:ext cx="59626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422275" y="4105573"/>
            <a:ext cx="5962649" cy="5364596"/>
          </a:xfrm>
          <a:prstGeom prst="rect">
            <a:avLst/>
          </a:prstGeom>
        </p:spPr>
        <p:txBody>
          <a:bodyPr vert="horz" lIns="91440" tIns="45720" rIns="91440" bIns="45720"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7" name="スライド番号プレースホルダー 6"/>
          <p:cNvSpPr>
            <a:spLocks noGrp="1"/>
          </p:cNvSpPr>
          <p:nvPr>
            <p:ph type="sldNum" sz="quarter" idx="5"/>
          </p:nvPr>
        </p:nvSpPr>
        <p:spPr>
          <a:xfrm>
            <a:off x="6463941" y="9650189"/>
            <a:ext cx="341684" cy="289149"/>
          </a:xfrm>
          <a:prstGeom prst="rect">
            <a:avLst/>
          </a:prstGeom>
        </p:spPr>
        <p:txBody>
          <a:bodyPr vert="horz" lIns="91440" tIns="45720" rIns="91440" bIns="45720" rtlCol="0" anchor="b"/>
          <a:lstStyle>
            <a:lvl1pPr algn="r">
              <a:defRPr sz="1100">
                <a:latin typeface="ＭＳ 明朝" panose="02020609040205080304" pitchFamily="17" charset="-128"/>
                <a:ea typeface="ＭＳ 明朝" panose="02020609040205080304" pitchFamily="17" charset="-128"/>
              </a:defRPr>
            </a:lvl1pPr>
          </a:lstStyle>
          <a:p>
            <a:fld id="{0F22A95E-7637-466F-B65E-4D1BFE73B033}" type="slidenum">
              <a:rPr kumimoji="1" lang="ja-JP" altLang="en-US" smtClean="0"/>
              <a:pPr/>
              <a:t>‹#›</a:t>
            </a:fld>
            <a:endParaRPr kumimoji="1" lang="ja-JP" altLang="en-US" dirty="0"/>
          </a:p>
        </p:txBody>
      </p:sp>
      <p:cxnSp>
        <p:nvCxnSpPr>
          <p:cNvPr id="9" name="直線コネクタ 8">
            <a:extLst>
              <a:ext uri="{FF2B5EF4-FFF2-40B4-BE49-F238E27FC236}">
                <a16:creationId xmlns:a16="http://schemas.microsoft.com/office/drawing/2014/main" id="{3A17E87A-4828-BFE0-5E42-7E7FD83D9C03}"/>
              </a:ext>
            </a:extLst>
          </p:cNvPr>
          <p:cNvCxnSpPr/>
          <p:nvPr/>
        </p:nvCxnSpPr>
        <p:spPr>
          <a:xfrm>
            <a:off x="6463940" y="9650189"/>
            <a:ext cx="0" cy="289149"/>
          </a:xfrm>
          <a:prstGeom prst="line">
            <a:avLst/>
          </a:prstGeom>
          <a:ln w="12700">
            <a:solidFill>
              <a:srgbClr val="FE696E"/>
            </a:solidFill>
          </a:ln>
        </p:spPr>
        <p:style>
          <a:lnRef idx="2">
            <a:schemeClr val="accent1"/>
          </a:lnRef>
          <a:fillRef idx="0">
            <a:schemeClr val="accent1"/>
          </a:fillRef>
          <a:effectRef idx="1">
            <a:schemeClr val="accent1"/>
          </a:effectRef>
          <a:fontRef idx="minor">
            <a:schemeClr val="tx1"/>
          </a:fontRef>
        </p:style>
      </p:cxnSp>
      <p:sp>
        <p:nvSpPr>
          <p:cNvPr id="8" name="ヘッダー プレースホルダー 7">
            <a:extLst>
              <a:ext uri="{FF2B5EF4-FFF2-40B4-BE49-F238E27FC236}">
                <a16:creationId xmlns:a16="http://schemas.microsoft.com/office/drawing/2014/main" id="{6F0F0A63-2D71-485F-5D9F-9E7B9EBE261C}"/>
              </a:ext>
            </a:extLst>
          </p:cNvPr>
          <p:cNvSpPr>
            <a:spLocks noGrp="1"/>
          </p:cNvSpPr>
          <p:nvPr>
            <p:ph type="hdr" sz="quarter"/>
          </p:nvPr>
        </p:nvSpPr>
        <p:spPr>
          <a:xfrm>
            <a:off x="0" y="0"/>
            <a:ext cx="6807200" cy="289149"/>
          </a:xfrm>
          <a:prstGeom prst="rect">
            <a:avLst/>
          </a:prstGeom>
        </p:spPr>
        <p:txBody>
          <a:bodyPr vert="horz" lIns="91440" tIns="45720" rIns="91440" bIns="45720" rtlCol="0"/>
          <a:lstStyle>
            <a:lvl1pPr algn="r">
              <a:defRPr sz="1200"/>
            </a:lvl1pPr>
          </a:lstStyle>
          <a:p>
            <a:r>
              <a:rPr kumimoji="1" lang="en-US" altLang="ja-JP"/>
              <a:t>2024</a:t>
            </a:r>
            <a:r>
              <a:rPr kumimoji="1" lang="ja-JP" altLang="en-US"/>
              <a:t>－</a:t>
            </a:r>
            <a:r>
              <a:rPr kumimoji="1" lang="en-US" altLang="ja-JP"/>
              <a:t>25</a:t>
            </a:r>
            <a:r>
              <a:rPr kumimoji="1" lang="ja-JP" altLang="en-US"/>
              <a:t>年度豆辞典</a:t>
            </a:r>
            <a:r>
              <a:rPr kumimoji="1" lang="en-US" altLang="ja-JP"/>
              <a:t>PPT</a:t>
            </a:r>
            <a:endParaRPr kumimoji="1" lang="ja-JP" altLang="en-US" dirty="0"/>
          </a:p>
        </p:txBody>
      </p:sp>
      <p:sp>
        <p:nvSpPr>
          <p:cNvPr id="12" name="フッター プレースホルダー 11">
            <a:extLst>
              <a:ext uri="{FF2B5EF4-FFF2-40B4-BE49-F238E27FC236}">
                <a16:creationId xmlns:a16="http://schemas.microsoft.com/office/drawing/2014/main" id="{8FFEFB68-9598-15CD-A139-844DE99F3E23}"/>
              </a:ext>
            </a:extLst>
          </p:cNvPr>
          <p:cNvSpPr>
            <a:spLocks noGrp="1"/>
          </p:cNvSpPr>
          <p:nvPr>
            <p:ph type="ftr" sz="quarter" idx="4"/>
          </p:nvPr>
        </p:nvSpPr>
        <p:spPr>
          <a:xfrm>
            <a:off x="3500797" y="9644174"/>
            <a:ext cx="2949575" cy="295164"/>
          </a:xfrm>
          <a:prstGeom prst="rect">
            <a:avLst/>
          </a:prstGeom>
        </p:spPr>
        <p:txBody>
          <a:bodyPr vert="horz" lIns="91440" tIns="45720" rIns="91440" bIns="45720" rtlCol="0" anchor="b"/>
          <a:lstStyle>
            <a:lvl1pPr algn="ctr">
              <a:defRPr sz="1100"/>
            </a:lvl1pPr>
          </a:lstStyle>
          <a:p>
            <a:r>
              <a:rPr kumimoji="1" lang="ja-JP" altLang="en-US"/>
              <a:t>公益財団法人ロータリー米山記念奨学会</a:t>
            </a:r>
            <a:endParaRPr kumimoji="1" lang="ja-JP" altLang="en-US" dirty="0"/>
          </a:p>
        </p:txBody>
      </p:sp>
    </p:spTree>
    <p:extLst>
      <p:ext uri="{BB962C8B-B14F-4D97-AF65-F5344CB8AC3E}">
        <p14:creationId xmlns:p14="http://schemas.microsoft.com/office/powerpoint/2010/main" val="2169867935"/>
      </p:ext>
    </p:extLst>
  </p:cSld>
  <p:clrMap bg1="lt1" tx1="dk1" bg2="lt2" tx2="dk2" accent1="accent1" accent2="accent2" accent3="accent3" accent4="accent4" accent5="accent5" accent6="accent6" hlink="hlink" folHlink="folHlink"/>
  <p:hf dt="0"/>
  <p:notesStyle>
    <a:lvl1pPr marL="0" algn="l" defTabSz="914400" rtl="0" eaLnBrk="1" latinLnBrk="0" hangingPunct="1">
      <a:lnSpc>
        <a:spcPts val="1700"/>
      </a:lnSpc>
      <a:defRPr kumimoji="1" sz="1200" kern="1200">
        <a:solidFill>
          <a:schemeClr val="tx1"/>
        </a:solidFill>
        <a:latin typeface="游ゴシック" panose="020B0400000000000000" pitchFamily="50" charset="-128"/>
        <a:ea typeface="游ゴシック" panose="020B0400000000000000" pitchFamily="50" charset="-128"/>
        <a:cs typeface="+mn-cs"/>
      </a:defRPr>
    </a:lvl1pPr>
    <a:lvl2pPr marL="457200" algn="l" defTabSz="914400" rtl="0" eaLnBrk="1" latinLnBrk="0" hangingPunct="1">
      <a:lnSpc>
        <a:spcPts val="1700"/>
      </a:lnSpc>
      <a:defRPr kumimoji="1" sz="1200" kern="1200">
        <a:solidFill>
          <a:schemeClr val="tx1"/>
        </a:solidFill>
        <a:latin typeface="游ゴシック" panose="020B0400000000000000" pitchFamily="50" charset="-128"/>
        <a:ea typeface="游ゴシック" panose="020B0400000000000000" pitchFamily="50" charset="-128"/>
        <a:cs typeface="+mn-cs"/>
      </a:defRPr>
    </a:lvl2pPr>
    <a:lvl3pPr marL="914400" algn="l" defTabSz="914400" rtl="0" eaLnBrk="1" latinLnBrk="0" hangingPunct="1">
      <a:lnSpc>
        <a:spcPts val="1700"/>
      </a:lnSpc>
      <a:defRPr kumimoji="1" sz="1200" kern="1200">
        <a:solidFill>
          <a:schemeClr val="tx1"/>
        </a:solidFill>
        <a:latin typeface="游ゴシック" panose="020B0400000000000000" pitchFamily="50" charset="-128"/>
        <a:ea typeface="游ゴシック" panose="020B0400000000000000" pitchFamily="50" charset="-128"/>
        <a:cs typeface="+mn-cs"/>
      </a:defRPr>
    </a:lvl3pPr>
    <a:lvl4pPr marL="1371600" algn="l" defTabSz="914400" rtl="0" eaLnBrk="1" latinLnBrk="0" hangingPunct="1">
      <a:lnSpc>
        <a:spcPts val="1700"/>
      </a:lnSpc>
      <a:defRPr kumimoji="1" sz="1200" kern="1200">
        <a:solidFill>
          <a:schemeClr val="tx1"/>
        </a:solidFill>
        <a:latin typeface="游ゴシック" panose="020B0400000000000000" pitchFamily="50" charset="-128"/>
        <a:ea typeface="游ゴシック" panose="020B0400000000000000" pitchFamily="50" charset="-128"/>
        <a:cs typeface="+mn-cs"/>
      </a:defRPr>
    </a:lvl4pPr>
    <a:lvl5pPr marL="1828800" algn="l" defTabSz="914400" rtl="0" eaLnBrk="1" latinLnBrk="0" hangingPunct="1">
      <a:lnSpc>
        <a:spcPts val="1700"/>
      </a:lnSpc>
      <a:defRPr kumimoji="1" sz="1200" kern="1200">
        <a:solidFill>
          <a:schemeClr val="tx1"/>
        </a:solidFill>
        <a:latin typeface="游ゴシック" panose="020B0400000000000000" pitchFamily="50" charset="-128"/>
        <a:ea typeface="游ゴシック" panose="020B04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130" userDrawn="1">
          <p15:clr>
            <a:srgbClr val="F26B43"/>
          </p15:clr>
        </p15:guide>
        <p15:guide id="2" pos="2139"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F22A95E-7637-466F-B65E-4D1BFE73B033}" type="slidenum">
              <a:rPr kumimoji="1" lang="ja-JP" altLang="en-US" smtClean="0"/>
              <a:t>1</a:t>
            </a:fld>
            <a:endParaRPr kumimoji="1" lang="ja-JP" altLang="en-US"/>
          </a:p>
        </p:txBody>
      </p:sp>
      <p:sp>
        <p:nvSpPr>
          <p:cNvPr id="5" name="フッター プレースホルダー 4">
            <a:extLst>
              <a:ext uri="{FF2B5EF4-FFF2-40B4-BE49-F238E27FC236}">
                <a16:creationId xmlns:a16="http://schemas.microsoft.com/office/drawing/2014/main" id="{01E49DE2-C4F3-C364-8093-6BAC36E9B658}"/>
              </a:ext>
            </a:extLst>
          </p:cNvPr>
          <p:cNvSpPr>
            <a:spLocks noGrp="1"/>
          </p:cNvSpPr>
          <p:nvPr>
            <p:ph type="ftr" sz="quarter" idx="4"/>
          </p:nvPr>
        </p:nvSpPr>
        <p:spPr/>
        <p:txBody>
          <a:bodyPr/>
          <a:lstStyle/>
          <a:p>
            <a:r>
              <a:rPr kumimoji="1" lang="ja-JP" altLang="en-US"/>
              <a:t>公益財団法人ロータリー米山記念奨学会</a:t>
            </a:r>
            <a:endParaRPr kumimoji="1" lang="ja-JP" altLang="en-US" dirty="0"/>
          </a:p>
        </p:txBody>
      </p:sp>
      <p:sp>
        <p:nvSpPr>
          <p:cNvPr id="6" name="ヘッダー プレースホルダー 5">
            <a:extLst>
              <a:ext uri="{FF2B5EF4-FFF2-40B4-BE49-F238E27FC236}">
                <a16:creationId xmlns:a16="http://schemas.microsoft.com/office/drawing/2014/main" id="{75DA2DC8-CA10-1209-24AF-246A0BC22FF3}"/>
              </a:ext>
            </a:extLst>
          </p:cNvPr>
          <p:cNvSpPr>
            <a:spLocks noGrp="1"/>
          </p:cNvSpPr>
          <p:nvPr>
            <p:ph type="hdr" sz="quarter"/>
          </p:nvPr>
        </p:nvSpPr>
        <p:spPr/>
        <p:txBody>
          <a:bodyPr/>
          <a:lstStyle/>
          <a:p>
            <a:r>
              <a:rPr kumimoji="1" lang="en-US" altLang="ja-JP"/>
              <a:t>2024</a:t>
            </a:r>
            <a:r>
              <a:rPr kumimoji="1" lang="ja-JP" altLang="en-US"/>
              <a:t>－</a:t>
            </a:r>
            <a:r>
              <a:rPr kumimoji="1" lang="en-US" altLang="ja-JP"/>
              <a:t>25</a:t>
            </a:r>
            <a:r>
              <a:rPr kumimoji="1" lang="ja-JP" altLang="en-US"/>
              <a:t>年度豆辞典</a:t>
            </a:r>
            <a:r>
              <a:rPr kumimoji="1" lang="en-US" altLang="ja-JP"/>
              <a:t>PPT</a:t>
            </a:r>
            <a:endParaRPr kumimoji="1" lang="ja-JP" altLang="en-US" dirty="0"/>
          </a:p>
        </p:txBody>
      </p:sp>
    </p:spTree>
    <p:extLst>
      <p:ext uri="{BB962C8B-B14F-4D97-AF65-F5344CB8AC3E}">
        <p14:creationId xmlns:p14="http://schemas.microsoft.com/office/powerpoint/2010/main" val="2554128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游ゴシック" panose="020B0400000000000000" pitchFamily="50" charset="-128"/>
                <a:ea typeface="游ゴシック" panose="020B0400000000000000" pitchFamily="50" charset="-128"/>
              </a:rPr>
              <a:t>次に、寄付金についてお話しします</a:t>
            </a:r>
            <a:endParaRPr kumimoji="1" lang="en-US" altLang="ja-JP" dirty="0">
              <a:latin typeface="游ゴシック" panose="020B0400000000000000" pitchFamily="50" charset="-128"/>
              <a:ea typeface="游ゴシック" panose="020B0400000000000000" pitchFamily="50" charset="-128"/>
            </a:endParaRPr>
          </a:p>
          <a:p>
            <a:endParaRPr kumimoji="1" lang="ja-JP" altLang="en-US" dirty="0">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5"/>
          </p:nvPr>
        </p:nvSpPr>
        <p:spPr/>
        <p:txBody>
          <a:bodyPr/>
          <a:lstStyle/>
          <a:p>
            <a:fld id="{0F22A95E-7637-466F-B65E-4D1BFE73B033}" type="slidenum">
              <a:rPr kumimoji="1" lang="ja-JP" altLang="en-US" smtClean="0"/>
              <a:t>10</a:t>
            </a:fld>
            <a:endParaRPr kumimoji="1" lang="ja-JP" altLang="en-US"/>
          </a:p>
        </p:txBody>
      </p:sp>
      <p:sp>
        <p:nvSpPr>
          <p:cNvPr id="5" name="フッター プレースホルダー 4">
            <a:extLst>
              <a:ext uri="{FF2B5EF4-FFF2-40B4-BE49-F238E27FC236}">
                <a16:creationId xmlns:a16="http://schemas.microsoft.com/office/drawing/2014/main" id="{C9EF040D-89F4-18FC-B087-5BCEBB02D4B2}"/>
              </a:ext>
            </a:extLst>
          </p:cNvPr>
          <p:cNvSpPr>
            <a:spLocks noGrp="1"/>
          </p:cNvSpPr>
          <p:nvPr>
            <p:ph type="ftr" sz="quarter" idx="4"/>
          </p:nvPr>
        </p:nvSpPr>
        <p:spPr/>
        <p:txBody>
          <a:bodyPr/>
          <a:lstStyle/>
          <a:p>
            <a:r>
              <a:rPr kumimoji="1" lang="ja-JP" altLang="en-US"/>
              <a:t>公益財団法人ロータリー米山記念奨学会</a:t>
            </a:r>
            <a:endParaRPr kumimoji="1" lang="ja-JP" altLang="en-US" dirty="0"/>
          </a:p>
        </p:txBody>
      </p:sp>
      <p:sp>
        <p:nvSpPr>
          <p:cNvPr id="6" name="ヘッダー プレースホルダー 5">
            <a:extLst>
              <a:ext uri="{FF2B5EF4-FFF2-40B4-BE49-F238E27FC236}">
                <a16:creationId xmlns:a16="http://schemas.microsoft.com/office/drawing/2014/main" id="{50931264-330B-0E1E-2C81-ABA74C7024AC}"/>
              </a:ext>
            </a:extLst>
          </p:cNvPr>
          <p:cNvSpPr>
            <a:spLocks noGrp="1"/>
          </p:cNvSpPr>
          <p:nvPr>
            <p:ph type="hdr" sz="quarter"/>
          </p:nvPr>
        </p:nvSpPr>
        <p:spPr/>
        <p:txBody>
          <a:bodyPr/>
          <a:lstStyle/>
          <a:p>
            <a:r>
              <a:rPr kumimoji="1" lang="en-US" altLang="ja-JP"/>
              <a:t>2024</a:t>
            </a:r>
            <a:r>
              <a:rPr kumimoji="1" lang="ja-JP" altLang="en-US"/>
              <a:t>－</a:t>
            </a:r>
            <a:r>
              <a:rPr kumimoji="1" lang="en-US" altLang="ja-JP"/>
              <a:t>25</a:t>
            </a:r>
            <a:r>
              <a:rPr kumimoji="1" lang="ja-JP" altLang="en-US"/>
              <a:t>年度豆辞典</a:t>
            </a:r>
            <a:r>
              <a:rPr kumimoji="1" lang="en-US" altLang="ja-JP"/>
              <a:t>PPT</a:t>
            </a:r>
            <a:endParaRPr kumimoji="1" lang="ja-JP" altLang="en-US" dirty="0"/>
          </a:p>
        </p:txBody>
      </p:sp>
    </p:spTree>
    <p:extLst>
      <p:ext uri="{BB962C8B-B14F-4D97-AF65-F5344CB8AC3E}">
        <p14:creationId xmlns:p14="http://schemas.microsoft.com/office/powerpoint/2010/main" val="406433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marL="0" lvl="1"/>
            <a:r>
              <a:rPr lang="ja-JP" altLang="en-US" dirty="0"/>
              <a:t>★豆辞典</a:t>
            </a:r>
            <a:r>
              <a:rPr lang="en-US" altLang="ja-JP" dirty="0"/>
              <a:t>p7</a:t>
            </a:r>
            <a:r>
              <a:rPr lang="ja-JP" altLang="en-US" dirty="0"/>
              <a:t>に対応</a:t>
            </a:r>
            <a:endParaRPr lang="en-US" altLang="ja-JP" dirty="0"/>
          </a:p>
          <a:p>
            <a:endParaRPr lang="en-US" altLang="ja-JP" dirty="0"/>
          </a:p>
          <a:p>
            <a:pPr marL="0"/>
            <a:r>
              <a:rPr lang="ja-JP" altLang="en-US" dirty="0"/>
              <a:t>昨年度、</a:t>
            </a:r>
            <a:r>
              <a:rPr lang="en-US" altLang="ja-JP" dirty="0"/>
              <a:t>2023-24</a:t>
            </a:r>
            <a:r>
              <a:rPr lang="ja-JP" altLang="ja-JP" dirty="0"/>
              <a:t>年度の寄付金収入は</a:t>
            </a:r>
            <a:r>
              <a:rPr lang="en-US" altLang="ja-JP" dirty="0"/>
              <a:t>14</a:t>
            </a:r>
            <a:r>
              <a:rPr lang="ja-JP" altLang="en-US" dirty="0"/>
              <a:t>億</a:t>
            </a:r>
            <a:r>
              <a:rPr lang="en-US" altLang="ja-JP" dirty="0"/>
              <a:t>4,568</a:t>
            </a:r>
            <a:r>
              <a:rPr lang="ja-JP" altLang="en-US" dirty="0"/>
              <a:t>万円</a:t>
            </a:r>
            <a:r>
              <a:rPr lang="ja-JP" altLang="ja-JP" dirty="0"/>
              <a:t>（前年度</a:t>
            </a:r>
            <a:r>
              <a:rPr lang="en-US" altLang="ja-JP" dirty="0"/>
              <a:t>14</a:t>
            </a:r>
            <a:r>
              <a:rPr lang="ja-JP" altLang="ja-JP" dirty="0"/>
              <a:t>億</a:t>
            </a:r>
            <a:r>
              <a:rPr lang="en-US" altLang="ja-JP" dirty="0"/>
              <a:t>2,292</a:t>
            </a:r>
            <a:r>
              <a:rPr lang="ja-JP" altLang="ja-JP" dirty="0"/>
              <a:t>万円）</a:t>
            </a:r>
            <a:r>
              <a:rPr lang="ja-JP" altLang="en-US" dirty="0"/>
              <a:t>と</a:t>
            </a:r>
            <a:r>
              <a:rPr lang="ja-JP" altLang="ja-JP" dirty="0"/>
              <a:t>、</a:t>
            </a:r>
            <a:r>
              <a:rPr lang="ja-JP" altLang="en-US" dirty="0"/>
              <a:t>その</a:t>
            </a:r>
            <a:r>
              <a:rPr lang="ja-JP" altLang="ja-JP" dirty="0"/>
              <a:t>前</a:t>
            </a:r>
            <a:r>
              <a:rPr lang="ja-JP" altLang="en-US" dirty="0"/>
              <a:t>の</a:t>
            </a:r>
            <a:r>
              <a:rPr lang="ja-JP" altLang="ja-JP" dirty="0"/>
              <a:t>年度</a:t>
            </a:r>
            <a:r>
              <a:rPr lang="ja-JP" altLang="en-US" dirty="0"/>
              <a:t>から約</a:t>
            </a:r>
            <a:r>
              <a:rPr lang="en-US" altLang="ja-JP" dirty="0"/>
              <a:t>2,300</a:t>
            </a:r>
            <a:r>
              <a:rPr lang="ja-JP" altLang="en-US" dirty="0"/>
              <a:t>万円増加となりました。</a:t>
            </a:r>
            <a:endParaRPr lang="en-US" altLang="ja-JP" dirty="0"/>
          </a:p>
          <a:p>
            <a:pPr marL="0"/>
            <a:br>
              <a:rPr lang="en-US" altLang="ja-JP" dirty="0"/>
            </a:br>
            <a:r>
              <a:rPr lang="ja-JP" altLang="en-US" dirty="0"/>
              <a:t>上段グリーン色の有価証券の配当金（</a:t>
            </a:r>
            <a:r>
              <a:rPr lang="en-US" altLang="ja-JP" dirty="0"/>
              <a:t>※1</a:t>
            </a:r>
            <a:r>
              <a:rPr lang="ja-JP" altLang="en-US" dirty="0"/>
              <a:t>）は、事前の取り決めにより、奨学金にのみ使用しています。みなさまのご寄付はほとんどが奨学金に使われていますが、奨学金以外、例えば地区や世話クラブへの補助費、事業部門の職員人件費などにも一部使われています。</a:t>
            </a:r>
            <a:endParaRPr lang="en-US" altLang="ja-JP" dirty="0"/>
          </a:p>
          <a:p>
            <a:pPr marL="0"/>
            <a:endParaRPr lang="en-US" altLang="ja-JP" dirty="0"/>
          </a:p>
          <a:p>
            <a:pPr marL="0"/>
            <a:r>
              <a:rPr lang="ja-JP" altLang="en-US" dirty="0"/>
              <a:t>米山奨学事業は、規模が非常に大きい事業であるにもかかわらず、管理費は支出のわずか</a:t>
            </a:r>
            <a:r>
              <a:rPr lang="en-US" altLang="ja-JP" dirty="0"/>
              <a:t>3</a:t>
            </a:r>
            <a:r>
              <a:rPr lang="ja-JP" altLang="en-US" dirty="0"/>
              <a:t>％です。</a:t>
            </a:r>
            <a:endParaRPr lang="en-US" altLang="ja-JP" dirty="0"/>
          </a:p>
          <a:p>
            <a:pPr marL="0"/>
            <a:r>
              <a:rPr lang="ja-JP" altLang="en-US" dirty="0"/>
              <a:t>超低金利時代ということもあり、管理費が利子収入を超えてしまうこともありますが、基本的には、利子収入で賄っていくよう努めています。</a:t>
            </a:r>
            <a:br>
              <a:rPr lang="en-US" altLang="ja-JP" dirty="0"/>
            </a:br>
            <a:endParaRPr lang="en-US" altLang="ja-JP" dirty="0"/>
          </a:p>
          <a:p>
            <a:pPr marL="0" lvl="1"/>
            <a:r>
              <a:rPr lang="ja-JP" altLang="en-US" dirty="0"/>
              <a:t>なお全体で見ると、</a:t>
            </a:r>
            <a:r>
              <a:rPr lang="en-US" altLang="ja-JP" dirty="0"/>
              <a:t>73,794</a:t>
            </a:r>
            <a:r>
              <a:rPr lang="ja-JP" altLang="en-US" dirty="0"/>
              <a:t>万円の黒字となっており、今後の奨学金事業のために積み立てつつ、計画的に払い出していきます。</a:t>
            </a:r>
            <a:endParaRPr lang="en-US" altLang="ja-JP" dirty="0"/>
          </a:p>
          <a:p>
            <a:pPr marL="0" lvl="1"/>
            <a:endParaRPr lang="en-US" altLang="ja-JP" dirty="0"/>
          </a:p>
          <a:p>
            <a:pPr marL="0"/>
            <a:r>
              <a:rPr lang="ja-JP" altLang="en-US" dirty="0"/>
              <a:t>（</a:t>
            </a:r>
            <a:r>
              <a:rPr lang="en-US" altLang="ja-JP" dirty="0"/>
              <a:t>※1</a:t>
            </a:r>
            <a:r>
              <a:rPr lang="ja-JP" altLang="en-US" dirty="0"/>
              <a:t>）</a:t>
            </a:r>
            <a:r>
              <a:rPr lang="en-US" altLang="ja-JP" dirty="0"/>
              <a:t>2016</a:t>
            </a:r>
            <a:r>
              <a:rPr lang="ja-JP" altLang="en-US" dirty="0"/>
              <a:t>年</a:t>
            </a:r>
            <a:r>
              <a:rPr lang="en-US" altLang="ja-JP" dirty="0"/>
              <a:t>9</a:t>
            </a:r>
            <a:r>
              <a:rPr lang="ja-JP" altLang="en-US" dirty="0"/>
              <a:t>月に坂本ドネイション・ファウンデイション株式会社</a:t>
            </a:r>
            <a:r>
              <a:rPr lang="en-US" altLang="ja-JP" dirty="0"/>
              <a:t>(SDF</a:t>
            </a:r>
            <a:r>
              <a:rPr lang="ja-JP" altLang="en-US" dirty="0"/>
              <a:t>社</a:t>
            </a:r>
            <a:r>
              <a:rPr lang="en-US" altLang="ja-JP" dirty="0"/>
              <a:t>)</a:t>
            </a:r>
            <a:r>
              <a:rPr lang="ja-JP" altLang="en-US" dirty="0"/>
              <a:t>から当財団に寄贈された株式の配当金となります。</a:t>
            </a:r>
          </a:p>
        </p:txBody>
      </p:sp>
      <p:sp>
        <p:nvSpPr>
          <p:cNvPr id="4" name="スライド番号プレースホルダー 3"/>
          <p:cNvSpPr>
            <a:spLocks noGrp="1"/>
          </p:cNvSpPr>
          <p:nvPr>
            <p:ph type="sldNum" sz="quarter" idx="5"/>
          </p:nvPr>
        </p:nvSpPr>
        <p:spPr/>
        <p:txBody>
          <a:bodyPr/>
          <a:lstStyle/>
          <a:p>
            <a:fld id="{0F22A95E-7637-466F-B65E-4D1BFE73B033}" type="slidenum">
              <a:rPr lang="ja-JP" altLang="en-US" smtClean="0"/>
              <a:pPr/>
              <a:t>11</a:t>
            </a:fld>
            <a:endParaRPr lang="ja-JP" altLang="en-US"/>
          </a:p>
        </p:txBody>
      </p:sp>
      <p:sp>
        <p:nvSpPr>
          <p:cNvPr id="7" name="スライド イメージ プレースホルダー 6">
            <a:extLst>
              <a:ext uri="{FF2B5EF4-FFF2-40B4-BE49-F238E27FC236}">
                <a16:creationId xmlns:a16="http://schemas.microsoft.com/office/drawing/2014/main" id="{96877C2A-3C4A-3095-F94D-565C9226434C}"/>
              </a:ext>
            </a:extLst>
          </p:cNvPr>
          <p:cNvSpPr>
            <a:spLocks noGrp="1" noRot="1" noChangeAspect="1"/>
          </p:cNvSpPr>
          <p:nvPr>
            <p:ph type="sldImg"/>
          </p:nvPr>
        </p:nvSpPr>
        <p:spPr>
          <a:xfrm>
            <a:off x="422275" y="577850"/>
            <a:ext cx="5962650" cy="3354388"/>
          </a:xfrm>
        </p:spPr>
      </p:sp>
      <p:sp>
        <p:nvSpPr>
          <p:cNvPr id="2" name="フッター プレースホルダー 1">
            <a:extLst>
              <a:ext uri="{FF2B5EF4-FFF2-40B4-BE49-F238E27FC236}">
                <a16:creationId xmlns:a16="http://schemas.microsoft.com/office/drawing/2014/main" id="{987D1A1B-B98F-8381-82AD-E7DAEBD775AB}"/>
              </a:ext>
            </a:extLst>
          </p:cNvPr>
          <p:cNvSpPr>
            <a:spLocks noGrp="1"/>
          </p:cNvSpPr>
          <p:nvPr>
            <p:ph type="ftr" sz="quarter" idx="4"/>
          </p:nvPr>
        </p:nvSpPr>
        <p:spPr/>
        <p:txBody>
          <a:bodyPr/>
          <a:lstStyle/>
          <a:p>
            <a:r>
              <a:rPr kumimoji="1" lang="ja-JP" altLang="en-US"/>
              <a:t>公益財団法人ロータリー米山記念奨学会</a:t>
            </a:r>
            <a:endParaRPr kumimoji="1" lang="ja-JP" altLang="en-US" dirty="0"/>
          </a:p>
        </p:txBody>
      </p:sp>
      <p:sp>
        <p:nvSpPr>
          <p:cNvPr id="5" name="ヘッダー プレースホルダー 4">
            <a:extLst>
              <a:ext uri="{FF2B5EF4-FFF2-40B4-BE49-F238E27FC236}">
                <a16:creationId xmlns:a16="http://schemas.microsoft.com/office/drawing/2014/main" id="{6424159B-824F-E67C-4279-F4C768ECBB44}"/>
              </a:ext>
            </a:extLst>
          </p:cNvPr>
          <p:cNvSpPr>
            <a:spLocks noGrp="1"/>
          </p:cNvSpPr>
          <p:nvPr>
            <p:ph type="hdr" sz="quarter"/>
          </p:nvPr>
        </p:nvSpPr>
        <p:spPr/>
        <p:txBody>
          <a:bodyPr/>
          <a:lstStyle/>
          <a:p>
            <a:r>
              <a:rPr kumimoji="1" lang="en-US" altLang="ja-JP"/>
              <a:t>2024</a:t>
            </a:r>
            <a:r>
              <a:rPr kumimoji="1" lang="ja-JP" altLang="en-US"/>
              <a:t>－</a:t>
            </a:r>
            <a:r>
              <a:rPr kumimoji="1" lang="en-US" altLang="ja-JP"/>
              <a:t>25</a:t>
            </a:r>
            <a:r>
              <a:rPr kumimoji="1" lang="ja-JP" altLang="en-US"/>
              <a:t>年度豆辞典</a:t>
            </a:r>
            <a:r>
              <a:rPr kumimoji="1" lang="en-US" altLang="ja-JP"/>
              <a:t>PPT</a:t>
            </a:r>
            <a:endParaRPr kumimoji="1" lang="ja-JP" altLang="en-US" dirty="0"/>
          </a:p>
        </p:txBody>
      </p:sp>
    </p:spTree>
    <p:extLst>
      <p:ext uri="{BB962C8B-B14F-4D97-AF65-F5344CB8AC3E}">
        <p14:creationId xmlns:p14="http://schemas.microsoft.com/office/powerpoint/2010/main" val="20506744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577850"/>
            <a:ext cx="5962650" cy="3354388"/>
          </a:xfrm>
        </p:spPr>
      </p:sp>
      <p:sp>
        <p:nvSpPr>
          <p:cNvPr id="3" name="ノート プレースホルダー 2"/>
          <p:cNvSpPr>
            <a:spLocks noGrp="1"/>
          </p:cNvSpPr>
          <p:nvPr>
            <p:ph type="body" idx="1"/>
          </p:nvPr>
        </p:nvSpPr>
        <p:spPr/>
        <p:txBody>
          <a:bodyPr/>
          <a:lstStyle/>
          <a:p>
            <a:pPr defTabSz="914321">
              <a:defRPr/>
            </a:pPr>
            <a:r>
              <a:rPr lang="ja-JP" altLang="en-US" dirty="0">
                <a:latin typeface="游ゴシック" panose="020B0400000000000000" pitchFamily="50" charset="-128"/>
                <a:ea typeface="游ゴシック" panose="020B0400000000000000" pitchFamily="50" charset="-128"/>
              </a:rPr>
              <a:t>★豆</a:t>
            </a:r>
            <a:r>
              <a:rPr lang="ja-JP" altLang="en-US" b="0" dirty="0">
                <a:latin typeface="游ゴシック" panose="020B0400000000000000" pitchFamily="50" charset="-128"/>
                <a:ea typeface="游ゴシック" panose="020B0400000000000000" pitchFamily="50" charset="-128"/>
              </a:rPr>
              <a:t>辞典</a:t>
            </a:r>
            <a:r>
              <a:rPr lang="en-US" altLang="ja-JP" b="0" dirty="0">
                <a:latin typeface="游ゴシック" panose="020B0400000000000000" pitchFamily="50" charset="-128"/>
                <a:ea typeface="游ゴシック" panose="020B0400000000000000" pitchFamily="50" charset="-128"/>
              </a:rPr>
              <a:t>p22</a:t>
            </a:r>
            <a:r>
              <a:rPr lang="ja-JP" altLang="en-US" b="0" dirty="0">
                <a:latin typeface="游ゴシック" panose="020B0400000000000000" pitchFamily="50" charset="-128"/>
                <a:ea typeface="游ゴシック" panose="020B0400000000000000" pitchFamily="50" charset="-128"/>
              </a:rPr>
              <a:t>に対応</a:t>
            </a:r>
            <a:endParaRPr lang="en-US" altLang="ja-JP" b="0" dirty="0">
              <a:latin typeface="游ゴシック" panose="020B0400000000000000" pitchFamily="50" charset="-128"/>
              <a:ea typeface="游ゴシック" panose="020B0400000000000000" pitchFamily="50" charset="-128"/>
            </a:endParaRPr>
          </a:p>
          <a:p>
            <a:endParaRPr kumimoji="1" lang="en-US" altLang="ja-JP" dirty="0">
              <a:latin typeface="游ゴシック" panose="020B0400000000000000" pitchFamily="50" charset="-128"/>
              <a:ea typeface="游ゴシック" panose="020B0400000000000000" pitchFamily="50" charset="-128"/>
            </a:endParaRPr>
          </a:p>
          <a:p>
            <a:r>
              <a:rPr kumimoji="1" lang="ja-JP" altLang="en-US" dirty="0">
                <a:latin typeface="游ゴシック" panose="020B0400000000000000" pitchFamily="50" charset="-128"/>
                <a:ea typeface="游ゴシック" panose="020B0400000000000000" pitchFamily="50" charset="-128"/>
              </a:rPr>
              <a:t>米山奨学会への寄付は大きく</a:t>
            </a:r>
            <a:r>
              <a:rPr kumimoji="1" lang="en-US" altLang="ja-JP" dirty="0">
                <a:latin typeface="游ゴシック" panose="020B0400000000000000" pitchFamily="50" charset="-128"/>
                <a:ea typeface="游ゴシック" panose="020B0400000000000000" pitchFamily="50" charset="-128"/>
              </a:rPr>
              <a:t>2</a:t>
            </a:r>
            <a:r>
              <a:rPr kumimoji="1" lang="ja-JP" altLang="en-US" dirty="0">
                <a:latin typeface="游ゴシック" panose="020B0400000000000000" pitchFamily="50" charset="-128"/>
                <a:ea typeface="游ゴシック" panose="020B0400000000000000" pitchFamily="50" charset="-128"/>
              </a:rPr>
              <a:t>種類です。</a:t>
            </a:r>
            <a:endParaRPr kumimoji="1" lang="en-US" altLang="ja-JP" dirty="0">
              <a:latin typeface="游ゴシック" panose="020B0400000000000000" pitchFamily="50" charset="-128"/>
              <a:ea typeface="游ゴシック" panose="020B0400000000000000" pitchFamily="50" charset="-128"/>
            </a:endParaRPr>
          </a:p>
          <a:p>
            <a:r>
              <a:rPr kumimoji="1" lang="ja-JP" altLang="en-US" dirty="0">
                <a:latin typeface="游ゴシック" panose="020B0400000000000000" pitchFamily="50" charset="-128"/>
                <a:ea typeface="游ゴシック" panose="020B0400000000000000" pitchFamily="50" charset="-128"/>
              </a:rPr>
              <a:t>クラブから会員数分を納める「普通寄付金」と、それ以外に、個人・法人・クラブから任意で出す「特別寄付金」です。</a:t>
            </a:r>
            <a:endParaRPr kumimoji="1" lang="en-US" altLang="ja-JP" dirty="0">
              <a:latin typeface="游ゴシック" panose="020B0400000000000000" pitchFamily="50" charset="-128"/>
              <a:ea typeface="游ゴシック" panose="020B0400000000000000" pitchFamily="50" charset="-128"/>
            </a:endParaRPr>
          </a:p>
          <a:p>
            <a:endParaRPr kumimoji="1" lang="en-US" altLang="ja-JP" dirty="0">
              <a:latin typeface="游ゴシック" panose="020B0400000000000000" pitchFamily="50" charset="-128"/>
              <a:ea typeface="游ゴシック" panose="020B0400000000000000" pitchFamily="50" charset="-128"/>
            </a:endParaRPr>
          </a:p>
          <a:p>
            <a:r>
              <a:rPr kumimoji="1" lang="ja-JP" altLang="en-US" dirty="0">
                <a:latin typeface="游ゴシック" panose="020B0400000000000000" pitchFamily="50" charset="-128"/>
                <a:ea typeface="游ゴシック" panose="020B0400000000000000" pitchFamily="50" charset="-128"/>
              </a:rPr>
              <a:t>「普通寄付金」は、かつて米山奨学会が財団法人を設立しようとした際、当時の文部省はなかなか首を縦にふってくれませんでした。そこで、普通寄付金の確約を国内全クラブからもらい、安定財源とすることを約束したことにより、ようやく財団法人の設立の認可が下りたという経緯があるもので、大切な役割を担っています。</a:t>
            </a:r>
            <a:endParaRPr kumimoji="1" lang="en-US" altLang="ja-JP" dirty="0">
              <a:latin typeface="游ゴシック" panose="020B0400000000000000" pitchFamily="50" charset="-128"/>
              <a:ea typeface="游ゴシック" panose="020B0400000000000000" pitchFamily="50" charset="-128"/>
            </a:endParaRPr>
          </a:p>
          <a:p>
            <a:endParaRPr kumimoji="1" lang="en-US" altLang="ja-JP" dirty="0">
              <a:latin typeface="游ゴシック" panose="020B0400000000000000" pitchFamily="50" charset="-128"/>
              <a:ea typeface="游ゴシック" panose="020B0400000000000000" pitchFamily="50" charset="-128"/>
            </a:endParaRPr>
          </a:p>
          <a:p>
            <a:r>
              <a:rPr kumimoji="1" lang="ja-JP" altLang="en-US" dirty="0">
                <a:latin typeface="游ゴシック" panose="020B0400000000000000" pitchFamily="50" charset="-128"/>
                <a:ea typeface="游ゴシック" panose="020B0400000000000000" pitchFamily="50" charset="-128"/>
              </a:rPr>
              <a:t>「特別寄付金」は、任意でしていただくものです。こちらは個人やクラブ、法人の実績となり、表彰の対象となります。</a:t>
            </a:r>
            <a:endParaRPr kumimoji="1" lang="en-US" altLang="ja-JP" dirty="0">
              <a:latin typeface="游ゴシック" panose="020B0400000000000000" pitchFamily="50" charset="-128"/>
              <a:ea typeface="游ゴシック" panose="020B0400000000000000" pitchFamily="50" charset="-128"/>
            </a:endParaRPr>
          </a:p>
          <a:p>
            <a:endParaRPr kumimoji="1" lang="en-US" altLang="ja-JP" dirty="0">
              <a:latin typeface="游ゴシック" panose="020B0400000000000000" pitchFamily="50" charset="-128"/>
              <a:ea typeface="游ゴシック" panose="020B0400000000000000" pitchFamily="50" charset="-128"/>
            </a:endParaRPr>
          </a:p>
          <a:p>
            <a:r>
              <a:rPr kumimoji="1" lang="ja-JP" altLang="en-US" dirty="0">
                <a:latin typeface="游ゴシック" panose="020B0400000000000000" pitchFamily="50" charset="-128"/>
                <a:ea typeface="游ゴシック" panose="020B0400000000000000" pitchFamily="50" charset="-128"/>
              </a:rPr>
              <a:t>米山奨学会への寄付は寄付金控除の対象となり、確定申告をすれば、所得税、法人税の税制優遇を受けることができます。</a:t>
            </a:r>
            <a:endParaRPr kumimoji="1" lang="en-US" altLang="ja-JP" dirty="0">
              <a:latin typeface="游ゴシック" panose="020B0400000000000000" pitchFamily="50" charset="-128"/>
              <a:ea typeface="游ゴシック" panose="020B0400000000000000" pitchFamily="50" charset="-128"/>
            </a:endParaRPr>
          </a:p>
          <a:p>
            <a:endParaRPr kumimoji="1" lang="en-US" altLang="ja-JP" dirty="0">
              <a:latin typeface="游ゴシック" panose="020B0400000000000000" pitchFamily="50" charset="-128"/>
              <a:ea typeface="游ゴシック" panose="020B0400000000000000" pitchFamily="50" charset="-128"/>
            </a:endParaRPr>
          </a:p>
          <a:p>
            <a:endParaRPr kumimoji="1" lang="en-US" altLang="ja-JP" dirty="0">
              <a:latin typeface="游ゴシック" panose="020B0400000000000000" pitchFamily="50" charset="-128"/>
              <a:ea typeface="游ゴシック" panose="020B0400000000000000" pitchFamily="50" charset="-128"/>
            </a:endParaRPr>
          </a:p>
          <a:p>
            <a:r>
              <a:rPr kumimoji="1" lang="en-US" altLang="ja-JP" dirty="0">
                <a:latin typeface="游ゴシック" panose="020B0400000000000000" pitchFamily="50" charset="-128"/>
                <a:ea typeface="游ゴシック" panose="020B0400000000000000" pitchFamily="50" charset="-128"/>
              </a:rPr>
              <a:t>※</a:t>
            </a:r>
            <a:r>
              <a:rPr kumimoji="1" lang="ja-JP" altLang="en-US" dirty="0">
                <a:latin typeface="游ゴシック" panose="020B0400000000000000" pitchFamily="50" charset="-128"/>
                <a:ea typeface="游ゴシック" panose="020B0400000000000000" pitchFamily="50" charset="-128"/>
              </a:rPr>
              <a:t>どの程度軽減されるかは豆辞典</a:t>
            </a:r>
            <a:r>
              <a:rPr kumimoji="1" lang="ja-JP" altLang="en-US" b="0" dirty="0">
                <a:latin typeface="游ゴシック" panose="020B0400000000000000" pitchFamily="50" charset="-128"/>
                <a:ea typeface="游ゴシック" panose="020B0400000000000000" pitchFamily="50" charset="-128"/>
              </a:rPr>
              <a:t>の</a:t>
            </a:r>
            <a:r>
              <a:rPr kumimoji="1" lang="en-US" altLang="ja-JP" b="0" dirty="0">
                <a:latin typeface="游ゴシック" panose="020B0400000000000000" pitchFamily="50" charset="-128"/>
                <a:ea typeface="游ゴシック" panose="020B0400000000000000" pitchFamily="50" charset="-128"/>
              </a:rPr>
              <a:t>p24</a:t>
            </a:r>
            <a:r>
              <a:rPr kumimoji="1" lang="ja-JP" altLang="en-US" b="0" dirty="0">
                <a:latin typeface="游ゴシック" panose="020B0400000000000000" pitchFamily="50" charset="-128"/>
                <a:ea typeface="游ゴシック" panose="020B0400000000000000" pitchFamily="50" charset="-128"/>
              </a:rPr>
              <a:t>をご参照</a:t>
            </a:r>
            <a:r>
              <a:rPr kumimoji="1" lang="ja-JP" altLang="en-US" dirty="0">
                <a:latin typeface="游ゴシック" panose="020B0400000000000000" pitchFamily="50" charset="-128"/>
                <a:ea typeface="游ゴシック" panose="020B0400000000000000" pitchFamily="50" charset="-128"/>
              </a:rPr>
              <a:t>ください</a:t>
            </a:r>
          </a:p>
          <a:p>
            <a:endParaRPr kumimoji="1" lang="ja-JP" altLang="en-US" dirty="0">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5"/>
          </p:nvPr>
        </p:nvSpPr>
        <p:spPr/>
        <p:txBody>
          <a:bodyPr/>
          <a:lstStyle/>
          <a:p>
            <a:fld id="{0F22A95E-7637-466F-B65E-4D1BFE73B033}" type="slidenum">
              <a:rPr kumimoji="1" lang="ja-JP" altLang="en-US" smtClean="0"/>
              <a:t>12</a:t>
            </a:fld>
            <a:endParaRPr kumimoji="1" lang="ja-JP" altLang="en-US"/>
          </a:p>
        </p:txBody>
      </p:sp>
      <p:sp>
        <p:nvSpPr>
          <p:cNvPr id="5" name="フッター プレースホルダー 4">
            <a:extLst>
              <a:ext uri="{FF2B5EF4-FFF2-40B4-BE49-F238E27FC236}">
                <a16:creationId xmlns:a16="http://schemas.microsoft.com/office/drawing/2014/main" id="{13F642B0-E961-2B85-63B5-27FF4BB80421}"/>
              </a:ext>
            </a:extLst>
          </p:cNvPr>
          <p:cNvSpPr>
            <a:spLocks noGrp="1"/>
          </p:cNvSpPr>
          <p:nvPr>
            <p:ph type="ftr" sz="quarter" idx="4"/>
          </p:nvPr>
        </p:nvSpPr>
        <p:spPr/>
        <p:txBody>
          <a:bodyPr/>
          <a:lstStyle/>
          <a:p>
            <a:r>
              <a:rPr kumimoji="1" lang="ja-JP" altLang="en-US"/>
              <a:t>公益財団法人ロータリー米山記念奨学会</a:t>
            </a:r>
            <a:endParaRPr kumimoji="1" lang="ja-JP" altLang="en-US" dirty="0"/>
          </a:p>
        </p:txBody>
      </p:sp>
      <p:sp>
        <p:nvSpPr>
          <p:cNvPr id="6" name="ヘッダー プレースホルダー 5">
            <a:extLst>
              <a:ext uri="{FF2B5EF4-FFF2-40B4-BE49-F238E27FC236}">
                <a16:creationId xmlns:a16="http://schemas.microsoft.com/office/drawing/2014/main" id="{EADA3B0C-21A5-94B9-A59E-3E0737D93EB2}"/>
              </a:ext>
            </a:extLst>
          </p:cNvPr>
          <p:cNvSpPr>
            <a:spLocks noGrp="1"/>
          </p:cNvSpPr>
          <p:nvPr>
            <p:ph type="hdr" sz="quarter"/>
          </p:nvPr>
        </p:nvSpPr>
        <p:spPr/>
        <p:txBody>
          <a:bodyPr/>
          <a:lstStyle/>
          <a:p>
            <a:r>
              <a:rPr kumimoji="1" lang="en-US" altLang="ja-JP"/>
              <a:t>2024</a:t>
            </a:r>
            <a:r>
              <a:rPr kumimoji="1" lang="ja-JP" altLang="en-US"/>
              <a:t>－</a:t>
            </a:r>
            <a:r>
              <a:rPr kumimoji="1" lang="en-US" altLang="ja-JP"/>
              <a:t>25</a:t>
            </a:r>
            <a:r>
              <a:rPr kumimoji="1" lang="ja-JP" altLang="en-US"/>
              <a:t>年度豆辞典</a:t>
            </a:r>
            <a:r>
              <a:rPr kumimoji="1" lang="en-US" altLang="ja-JP"/>
              <a:t>PPT</a:t>
            </a:r>
            <a:endParaRPr kumimoji="1" lang="ja-JP" altLang="en-US" dirty="0"/>
          </a:p>
        </p:txBody>
      </p:sp>
    </p:spTree>
    <p:extLst>
      <p:ext uri="{BB962C8B-B14F-4D97-AF65-F5344CB8AC3E}">
        <p14:creationId xmlns:p14="http://schemas.microsoft.com/office/powerpoint/2010/main" val="3514270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577850"/>
            <a:ext cx="5962650" cy="3354388"/>
          </a:xfrm>
        </p:spPr>
      </p:sp>
      <p:sp>
        <p:nvSpPr>
          <p:cNvPr id="3" name="ノート プレースホルダー 2"/>
          <p:cNvSpPr>
            <a:spLocks noGrp="1"/>
          </p:cNvSpPr>
          <p:nvPr>
            <p:ph type="body" idx="1"/>
          </p:nvPr>
        </p:nvSpPr>
        <p:spPr/>
        <p:txBody>
          <a:bodyPr/>
          <a:lstStyle/>
          <a:p>
            <a:pPr defTabSz="914321">
              <a:defRPr/>
            </a:pPr>
            <a:r>
              <a:rPr kumimoji="1" lang="ja-JP" altLang="en-US" dirty="0"/>
              <a:t>★豆辞典</a:t>
            </a:r>
            <a:r>
              <a:rPr kumimoji="1" lang="en-US" altLang="ja-JP" b="0" dirty="0"/>
              <a:t>p23</a:t>
            </a:r>
            <a:r>
              <a:rPr kumimoji="1" lang="ja-JP" altLang="en-US" b="0" dirty="0"/>
              <a:t>に</a:t>
            </a:r>
            <a:r>
              <a:rPr kumimoji="1" lang="ja-JP" altLang="en-US" dirty="0"/>
              <a:t>対応</a:t>
            </a:r>
            <a:endParaRPr kumimoji="1" lang="en-US" altLang="ja-JP" dirty="0"/>
          </a:p>
          <a:p>
            <a:endParaRPr kumimoji="1" lang="en-US" altLang="ja-JP" dirty="0"/>
          </a:p>
          <a:p>
            <a:r>
              <a:rPr kumimoji="1" lang="ja-JP" altLang="en-US" dirty="0"/>
              <a:t>米山へ特別寄付金は、表彰の対象となります。</a:t>
            </a:r>
            <a:endParaRPr kumimoji="1" lang="en-US" altLang="ja-JP" dirty="0"/>
          </a:p>
          <a:p>
            <a:r>
              <a:rPr kumimoji="1" lang="ja-JP" altLang="en-US" dirty="0"/>
              <a:t>個人として特別寄付をした場合、累計で</a:t>
            </a:r>
            <a:r>
              <a:rPr kumimoji="1" lang="en-US" altLang="ja-JP" dirty="0"/>
              <a:t>10</a:t>
            </a:r>
            <a:r>
              <a:rPr kumimoji="1" lang="ja-JP" altLang="en-US" dirty="0"/>
              <a:t>万円に達すると「米山功労者」となり、米山奨学会から感謝状が贈られます。</a:t>
            </a:r>
            <a:endParaRPr kumimoji="1" lang="en-US" altLang="ja-JP" dirty="0"/>
          </a:p>
          <a:p>
            <a:r>
              <a:rPr kumimoji="1" lang="ja-JP" altLang="en-US" dirty="0"/>
              <a:t>今年度（</a:t>
            </a:r>
            <a:r>
              <a:rPr kumimoji="1" lang="en-US" altLang="ja-JP" dirty="0"/>
              <a:t>2023</a:t>
            </a:r>
            <a:r>
              <a:rPr kumimoji="1" lang="ja-JP" altLang="en-US" dirty="0"/>
              <a:t>年度）から表彰制度が一部変わり、累計</a:t>
            </a:r>
            <a:r>
              <a:rPr kumimoji="1" lang="en-US" altLang="ja-JP" dirty="0"/>
              <a:t>50</a:t>
            </a:r>
            <a:r>
              <a:rPr kumimoji="1" lang="ja-JP" altLang="en-US" dirty="0"/>
              <a:t>万円になった方に、新たにピンバッジが贈られることになりました。</a:t>
            </a:r>
            <a:endParaRPr kumimoji="1" lang="en-US" altLang="ja-JP" dirty="0"/>
          </a:p>
          <a:p>
            <a:r>
              <a:rPr kumimoji="1" lang="ja-JP" altLang="en-US" dirty="0"/>
              <a:t>こうしたこともモチベーションの一つにしていただき、ぜひ、継続的に寄付をしていただけますよう、お願いいたします。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F22A95E-7637-466F-B65E-4D1BFE73B033}" type="slidenum">
              <a:rPr kumimoji="1" lang="ja-JP" altLang="en-US" smtClean="0"/>
              <a:t>13</a:t>
            </a:fld>
            <a:endParaRPr kumimoji="1" lang="ja-JP" altLang="en-US"/>
          </a:p>
        </p:txBody>
      </p:sp>
      <p:sp>
        <p:nvSpPr>
          <p:cNvPr id="5" name="フッター プレースホルダー 4">
            <a:extLst>
              <a:ext uri="{FF2B5EF4-FFF2-40B4-BE49-F238E27FC236}">
                <a16:creationId xmlns:a16="http://schemas.microsoft.com/office/drawing/2014/main" id="{8CD592B9-9702-AD1E-EEC1-4A78F4C312B3}"/>
              </a:ext>
            </a:extLst>
          </p:cNvPr>
          <p:cNvSpPr>
            <a:spLocks noGrp="1"/>
          </p:cNvSpPr>
          <p:nvPr>
            <p:ph type="ftr" sz="quarter" idx="4"/>
          </p:nvPr>
        </p:nvSpPr>
        <p:spPr/>
        <p:txBody>
          <a:bodyPr/>
          <a:lstStyle/>
          <a:p>
            <a:r>
              <a:rPr kumimoji="1" lang="ja-JP" altLang="en-US"/>
              <a:t>公益財団法人ロータリー米山記念奨学会</a:t>
            </a:r>
            <a:endParaRPr kumimoji="1" lang="ja-JP" altLang="en-US" dirty="0"/>
          </a:p>
        </p:txBody>
      </p:sp>
      <p:sp>
        <p:nvSpPr>
          <p:cNvPr id="6" name="ヘッダー プレースホルダー 5">
            <a:extLst>
              <a:ext uri="{FF2B5EF4-FFF2-40B4-BE49-F238E27FC236}">
                <a16:creationId xmlns:a16="http://schemas.microsoft.com/office/drawing/2014/main" id="{312E8AEA-5B29-6160-3BC0-CA64F800EB3D}"/>
              </a:ext>
            </a:extLst>
          </p:cNvPr>
          <p:cNvSpPr>
            <a:spLocks noGrp="1"/>
          </p:cNvSpPr>
          <p:nvPr>
            <p:ph type="hdr" sz="quarter"/>
          </p:nvPr>
        </p:nvSpPr>
        <p:spPr/>
        <p:txBody>
          <a:bodyPr/>
          <a:lstStyle/>
          <a:p>
            <a:r>
              <a:rPr kumimoji="1" lang="en-US" altLang="ja-JP"/>
              <a:t>2024</a:t>
            </a:r>
            <a:r>
              <a:rPr kumimoji="1" lang="ja-JP" altLang="en-US"/>
              <a:t>－</a:t>
            </a:r>
            <a:r>
              <a:rPr kumimoji="1" lang="en-US" altLang="ja-JP"/>
              <a:t>25</a:t>
            </a:r>
            <a:r>
              <a:rPr kumimoji="1" lang="ja-JP" altLang="en-US"/>
              <a:t>年度豆辞典</a:t>
            </a:r>
            <a:r>
              <a:rPr kumimoji="1" lang="en-US" altLang="ja-JP"/>
              <a:t>PPT</a:t>
            </a:r>
            <a:endParaRPr kumimoji="1" lang="ja-JP" altLang="en-US" dirty="0"/>
          </a:p>
        </p:txBody>
      </p:sp>
    </p:spTree>
    <p:extLst>
      <p:ext uri="{BB962C8B-B14F-4D97-AF65-F5344CB8AC3E}">
        <p14:creationId xmlns:p14="http://schemas.microsoft.com/office/powerpoint/2010/main" val="763069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dirty="0"/>
              <a:t>★豆辞典</a:t>
            </a:r>
            <a:r>
              <a:rPr lang="en-US" altLang="ja-JP" dirty="0"/>
              <a:t>p26</a:t>
            </a:r>
            <a:r>
              <a:rPr lang="ja-JP" altLang="en-US" dirty="0"/>
              <a:t>に対応</a:t>
            </a:r>
            <a:endParaRPr lang="en-US" altLang="ja-JP" dirty="0"/>
          </a:p>
          <a:p>
            <a:endParaRPr lang="en-US" altLang="ja-JP" dirty="0"/>
          </a:p>
          <a:p>
            <a:r>
              <a:rPr lang="en-US" altLang="ja-JP" dirty="0"/>
              <a:t>※</a:t>
            </a:r>
            <a:r>
              <a:rPr lang="ja-JP" altLang="en-US" dirty="0"/>
              <a:t>四角の枠内は、貴地区の数字を入れてください。また、ピンク色の矢印を貴地区の棒グラフの上へ移動してください</a:t>
            </a:r>
            <a:endParaRPr lang="en-US" altLang="ja-JP" dirty="0"/>
          </a:p>
          <a:p>
            <a:endParaRPr lang="en-US" altLang="ja-JP" dirty="0"/>
          </a:p>
          <a:p>
            <a:r>
              <a:rPr lang="ja-JP" altLang="en-US" dirty="0"/>
              <a:t>これは、地区別の個人平均寄付額です。</a:t>
            </a:r>
            <a:endParaRPr lang="en-US" altLang="ja-JP" dirty="0"/>
          </a:p>
          <a:p>
            <a:endParaRPr lang="en-US" altLang="ja-JP" dirty="0"/>
          </a:p>
          <a:p>
            <a:r>
              <a:rPr lang="ja-JP" altLang="en-US" dirty="0"/>
              <a:t>昨年度の全国平均は</a:t>
            </a:r>
            <a:r>
              <a:rPr lang="en-US" altLang="ja-JP" dirty="0"/>
              <a:t>17,293</a:t>
            </a:r>
            <a:r>
              <a:rPr lang="ja-JP" altLang="en-US" dirty="0"/>
              <a:t>円で、昨年よりも高い平均額となりました。</a:t>
            </a:r>
            <a:endParaRPr lang="en-US" altLang="ja-JP" dirty="0"/>
          </a:p>
          <a:p>
            <a:endParaRPr lang="en-US" altLang="ja-JP" dirty="0"/>
          </a:p>
          <a:p>
            <a:r>
              <a:rPr lang="ja-JP" altLang="en-US" dirty="0"/>
              <a:t>最も高かったのは、高額寄付のあった第</a:t>
            </a:r>
            <a:r>
              <a:rPr lang="en-US" altLang="ja-JP" dirty="0"/>
              <a:t>2760</a:t>
            </a:r>
            <a:r>
              <a:rPr lang="ja-JP" altLang="en-US" dirty="0"/>
              <a:t>地区（愛知県）で、</a:t>
            </a:r>
            <a:r>
              <a:rPr lang="en-US" altLang="ja-JP" dirty="0"/>
              <a:t>36,935</a:t>
            </a:r>
            <a:r>
              <a:rPr lang="ja-JP" altLang="en-US" dirty="0"/>
              <a:t>円でした。</a:t>
            </a:r>
            <a:endParaRPr lang="en-US" altLang="ja-JP" dirty="0"/>
          </a:p>
          <a:p>
            <a:endParaRPr lang="en-US" altLang="ja-JP" dirty="0"/>
          </a:p>
          <a:p>
            <a:r>
              <a:rPr lang="ja-JP" altLang="en-US" dirty="0"/>
              <a:t>当地区はピンク色の矢印のところで、一人あたりの平均は</a:t>
            </a:r>
            <a:r>
              <a:rPr lang="en-US" altLang="ja-JP" dirty="0"/>
              <a:t>16,923</a:t>
            </a:r>
            <a:r>
              <a:rPr lang="ja-JP" altLang="en-US" dirty="0"/>
              <a:t>円、全国で</a:t>
            </a:r>
            <a:r>
              <a:rPr lang="en-US" altLang="ja-JP" dirty="0"/>
              <a:t>11</a:t>
            </a:r>
            <a:r>
              <a:rPr lang="ja-JP" altLang="en-US" dirty="0"/>
              <a:t>番目のご寄付をいただきました。皆さまのご協力に心より感謝申し上げます。</a:t>
            </a:r>
            <a:endParaRPr lang="en-US" altLang="ja-JP" dirty="0"/>
          </a:p>
          <a:p>
            <a:endParaRPr lang="en-US" altLang="ja-JP" dirty="0"/>
          </a:p>
          <a:p>
            <a:r>
              <a:rPr lang="en-US" altLang="ja-JP" dirty="0"/>
              <a:t>※</a:t>
            </a:r>
            <a:r>
              <a:rPr lang="ja-JP" altLang="en-US" dirty="0"/>
              <a:t>地区番号の上にある印は、△＝前年度からアップ、▼＝前年度よりダウン を表しています。</a:t>
            </a:r>
          </a:p>
          <a:p>
            <a:endParaRPr lang="ja-JP" altLang="en-US" dirty="0"/>
          </a:p>
        </p:txBody>
      </p:sp>
      <p:sp>
        <p:nvSpPr>
          <p:cNvPr id="4" name="スライド番号プレースホルダー 3"/>
          <p:cNvSpPr>
            <a:spLocks noGrp="1"/>
          </p:cNvSpPr>
          <p:nvPr>
            <p:ph type="sldNum" sz="quarter" idx="5"/>
          </p:nvPr>
        </p:nvSpPr>
        <p:spPr/>
        <p:txBody>
          <a:bodyPr/>
          <a:lstStyle/>
          <a:p>
            <a:fld id="{0F22A95E-7637-466F-B65E-4D1BFE73B033}" type="slidenum">
              <a:rPr lang="ja-JP" altLang="en-US" smtClean="0"/>
              <a:pPr/>
              <a:t>14</a:t>
            </a:fld>
            <a:endParaRPr lang="ja-JP" altLang="en-US"/>
          </a:p>
        </p:txBody>
      </p:sp>
      <p:sp>
        <p:nvSpPr>
          <p:cNvPr id="7" name="スライド イメージ プレースホルダー 6">
            <a:extLst>
              <a:ext uri="{FF2B5EF4-FFF2-40B4-BE49-F238E27FC236}">
                <a16:creationId xmlns:a16="http://schemas.microsoft.com/office/drawing/2014/main" id="{48779124-4C75-2721-EEB5-E35E4FD69F5E}"/>
              </a:ext>
            </a:extLst>
          </p:cNvPr>
          <p:cNvSpPr>
            <a:spLocks noGrp="1" noRot="1" noChangeAspect="1"/>
          </p:cNvSpPr>
          <p:nvPr>
            <p:ph type="sldImg"/>
          </p:nvPr>
        </p:nvSpPr>
        <p:spPr>
          <a:xfrm>
            <a:off x="422275" y="577850"/>
            <a:ext cx="5962650" cy="3354388"/>
          </a:xfrm>
        </p:spPr>
      </p:sp>
      <p:sp>
        <p:nvSpPr>
          <p:cNvPr id="2" name="フッター プレースホルダー 1">
            <a:extLst>
              <a:ext uri="{FF2B5EF4-FFF2-40B4-BE49-F238E27FC236}">
                <a16:creationId xmlns:a16="http://schemas.microsoft.com/office/drawing/2014/main" id="{A072F9E4-A90B-90FF-868B-496CBF479ED7}"/>
              </a:ext>
            </a:extLst>
          </p:cNvPr>
          <p:cNvSpPr>
            <a:spLocks noGrp="1"/>
          </p:cNvSpPr>
          <p:nvPr>
            <p:ph type="ftr" sz="quarter" idx="4"/>
          </p:nvPr>
        </p:nvSpPr>
        <p:spPr/>
        <p:txBody>
          <a:bodyPr/>
          <a:lstStyle/>
          <a:p>
            <a:r>
              <a:rPr kumimoji="1" lang="ja-JP" altLang="en-US"/>
              <a:t>公益財団法人ロータリー米山記念奨学会</a:t>
            </a:r>
            <a:endParaRPr kumimoji="1" lang="ja-JP" altLang="en-US" dirty="0"/>
          </a:p>
        </p:txBody>
      </p:sp>
      <p:sp>
        <p:nvSpPr>
          <p:cNvPr id="5" name="ヘッダー プレースホルダー 4">
            <a:extLst>
              <a:ext uri="{FF2B5EF4-FFF2-40B4-BE49-F238E27FC236}">
                <a16:creationId xmlns:a16="http://schemas.microsoft.com/office/drawing/2014/main" id="{A886BEC4-A2C5-6356-9419-F080F325EF96}"/>
              </a:ext>
            </a:extLst>
          </p:cNvPr>
          <p:cNvSpPr>
            <a:spLocks noGrp="1"/>
          </p:cNvSpPr>
          <p:nvPr>
            <p:ph type="hdr" sz="quarter"/>
          </p:nvPr>
        </p:nvSpPr>
        <p:spPr/>
        <p:txBody>
          <a:bodyPr/>
          <a:lstStyle/>
          <a:p>
            <a:r>
              <a:rPr kumimoji="1" lang="en-US" altLang="ja-JP"/>
              <a:t>2024</a:t>
            </a:r>
            <a:r>
              <a:rPr kumimoji="1" lang="ja-JP" altLang="en-US"/>
              <a:t>－</a:t>
            </a:r>
            <a:r>
              <a:rPr kumimoji="1" lang="en-US" altLang="ja-JP"/>
              <a:t>25</a:t>
            </a:r>
            <a:r>
              <a:rPr kumimoji="1" lang="ja-JP" altLang="en-US"/>
              <a:t>年度豆辞典</a:t>
            </a:r>
            <a:r>
              <a:rPr kumimoji="1" lang="en-US" altLang="ja-JP"/>
              <a:t>PPT</a:t>
            </a:r>
            <a:endParaRPr kumimoji="1" lang="ja-JP" altLang="en-US" dirty="0"/>
          </a:p>
        </p:txBody>
      </p:sp>
    </p:spTree>
    <p:extLst>
      <p:ext uri="{BB962C8B-B14F-4D97-AF65-F5344CB8AC3E}">
        <p14:creationId xmlns:p14="http://schemas.microsoft.com/office/powerpoint/2010/main" val="2983595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dirty="0"/>
              <a:t>★豆辞典</a:t>
            </a:r>
            <a:r>
              <a:rPr lang="en-US" altLang="ja-JP" dirty="0"/>
              <a:t>p26</a:t>
            </a:r>
            <a:r>
              <a:rPr lang="ja-JP" altLang="en-US" dirty="0"/>
              <a:t>に対応</a:t>
            </a:r>
            <a:endParaRPr lang="en-US" altLang="ja-JP" dirty="0"/>
          </a:p>
          <a:p>
            <a:endParaRPr lang="en-US" altLang="ja-JP" dirty="0"/>
          </a:p>
          <a:p>
            <a:r>
              <a:rPr lang="en-US" altLang="ja-JP" dirty="0"/>
              <a:t>※</a:t>
            </a:r>
            <a:r>
              <a:rPr lang="ja-JP" altLang="en-US" dirty="0"/>
              <a:t>四角の枠内は、貴地区の数字を入れてください。また、ピンク色の矢印を貴地区の棒グラフの上へ移動してください</a:t>
            </a:r>
            <a:endParaRPr lang="en-US" altLang="ja-JP" dirty="0"/>
          </a:p>
          <a:p>
            <a:endParaRPr lang="en-US" altLang="ja-JP" dirty="0"/>
          </a:p>
          <a:p>
            <a:r>
              <a:rPr lang="ja-JP" altLang="en-US" dirty="0"/>
              <a:t>次は、特別寄付者の割合です。</a:t>
            </a:r>
            <a:endParaRPr lang="en-US" altLang="ja-JP" dirty="0"/>
          </a:p>
          <a:p>
            <a:r>
              <a:rPr lang="ja-JP" altLang="en-US" dirty="0"/>
              <a:t>棒の高さは会員数の多さを示しています。会員の中で、個人として特別寄付をした人の割合が黄色い部分です。</a:t>
            </a:r>
            <a:endParaRPr lang="en-US" altLang="ja-JP" dirty="0"/>
          </a:p>
          <a:p>
            <a:r>
              <a:rPr lang="ja-JP" altLang="en-US" dirty="0"/>
              <a:t>全国平均は前年度と同じく、</a:t>
            </a:r>
            <a:r>
              <a:rPr lang="en-US" altLang="ja-JP" dirty="0"/>
              <a:t>2006</a:t>
            </a:r>
            <a:r>
              <a:rPr lang="ja-JP" altLang="en-US" dirty="0"/>
              <a:t>年の統計開始以来、最高の</a:t>
            </a:r>
            <a:r>
              <a:rPr lang="en-US" altLang="ja-JP" dirty="0"/>
              <a:t>47.3</a:t>
            </a:r>
            <a:r>
              <a:rPr lang="ja-JP" altLang="en-US" dirty="0"/>
              <a:t>％、当地区は＊＊＊％でした。</a:t>
            </a:r>
            <a:endParaRPr lang="en-US" altLang="ja-JP" dirty="0"/>
          </a:p>
          <a:p>
            <a:endParaRPr lang="en-US" altLang="ja-JP" dirty="0"/>
          </a:p>
          <a:p>
            <a:r>
              <a:rPr lang="ja-JP" altLang="en-US" dirty="0"/>
              <a:t>全国トップは第</a:t>
            </a:r>
            <a:r>
              <a:rPr lang="en-US" altLang="ja-JP" dirty="0"/>
              <a:t>2840</a:t>
            </a:r>
            <a:r>
              <a:rPr lang="ja-JP" altLang="en-US" dirty="0"/>
              <a:t>地区（群馬県）で、</a:t>
            </a:r>
            <a:r>
              <a:rPr lang="en-US" altLang="ja-JP" dirty="0"/>
              <a:t>84.7</a:t>
            </a:r>
            <a:r>
              <a:rPr lang="ja-JP" altLang="en-US" dirty="0"/>
              <a:t>％もの会員が特別寄付をしています。</a:t>
            </a:r>
            <a:endParaRPr lang="en-US" altLang="ja-JP" dirty="0"/>
          </a:p>
          <a:p>
            <a:r>
              <a:rPr lang="ja-JP" altLang="en-US" dirty="0"/>
              <a:t>寄付の裾野を少しでも広げることが理解を広めることでもあり、地区奨学生採用数アップにもつながります。</a:t>
            </a:r>
            <a:endParaRPr lang="en-US" altLang="ja-JP" dirty="0"/>
          </a:p>
          <a:p>
            <a:r>
              <a:rPr lang="ja-JP" altLang="en-US" dirty="0"/>
              <a:t>皆さんのご協力をよろしくお願いします。</a:t>
            </a:r>
            <a:endParaRPr lang="en-US" altLang="ja-JP" dirty="0"/>
          </a:p>
          <a:p>
            <a:endParaRPr lang="ja-JP" altLang="en-US" dirty="0"/>
          </a:p>
        </p:txBody>
      </p:sp>
      <p:sp>
        <p:nvSpPr>
          <p:cNvPr id="4" name="スライド番号プレースホルダー 3"/>
          <p:cNvSpPr>
            <a:spLocks noGrp="1"/>
          </p:cNvSpPr>
          <p:nvPr>
            <p:ph type="sldNum" sz="quarter" idx="5"/>
          </p:nvPr>
        </p:nvSpPr>
        <p:spPr/>
        <p:txBody>
          <a:bodyPr/>
          <a:lstStyle/>
          <a:p>
            <a:fld id="{0F22A95E-7637-466F-B65E-4D1BFE73B033}" type="slidenum">
              <a:rPr lang="ja-JP" altLang="en-US" smtClean="0"/>
              <a:pPr/>
              <a:t>15</a:t>
            </a:fld>
            <a:endParaRPr lang="ja-JP" altLang="en-US"/>
          </a:p>
        </p:txBody>
      </p:sp>
      <p:sp>
        <p:nvSpPr>
          <p:cNvPr id="7" name="スライド イメージ プレースホルダー 6">
            <a:extLst>
              <a:ext uri="{FF2B5EF4-FFF2-40B4-BE49-F238E27FC236}">
                <a16:creationId xmlns:a16="http://schemas.microsoft.com/office/drawing/2014/main" id="{DB248F74-B6DA-E8D6-AAEC-152BB82D3A08}"/>
              </a:ext>
            </a:extLst>
          </p:cNvPr>
          <p:cNvSpPr>
            <a:spLocks noGrp="1" noRot="1" noChangeAspect="1"/>
          </p:cNvSpPr>
          <p:nvPr>
            <p:ph type="sldImg"/>
          </p:nvPr>
        </p:nvSpPr>
        <p:spPr>
          <a:xfrm>
            <a:off x="422275" y="577850"/>
            <a:ext cx="5962650" cy="3354388"/>
          </a:xfrm>
        </p:spPr>
      </p:sp>
      <p:sp>
        <p:nvSpPr>
          <p:cNvPr id="2" name="フッター プレースホルダー 1">
            <a:extLst>
              <a:ext uri="{FF2B5EF4-FFF2-40B4-BE49-F238E27FC236}">
                <a16:creationId xmlns:a16="http://schemas.microsoft.com/office/drawing/2014/main" id="{9C675A98-DF35-1252-70D3-7D226B48DE87}"/>
              </a:ext>
            </a:extLst>
          </p:cNvPr>
          <p:cNvSpPr>
            <a:spLocks noGrp="1"/>
          </p:cNvSpPr>
          <p:nvPr>
            <p:ph type="ftr" sz="quarter" idx="4"/>
          </p:nvPr>
        </p:nvSpPr>
        <p:spPr/>
        <p:txBody>
          <a:bodyPr/>
          <a:lstStyle/>
          <a:p>
            <a:r>
              <a:rPr kumimoji="1" lang="ja-JP" altLang="en-US"/>
              <a:t>公益財団法人ロータリー米山記念奨学会</a:t>
            </a:r>
            <a:endParaRPr kumimoji="1" lang="ja-JP" altLang="en-US" dirty="0"/>
          </a:p>
        </p:txBody>
      </p:sp>
      <p:sp>
        <p:nvSpPr>
          <p:cNvPr id="5" name="ヘッダー プレースホルダー 4">
            <a:extLst>
              <a:ext uri="{FF2B5EF4-FFF2-40B4-BE49-F238E27FC236}">
                <a16:creationId xmlns:a16="http://schemas.microsoft.com/office/drawing/2014/main" id="{CC48DD04-66E7-DDC2-5BA1-97DF06CB8AFB}"/>
              </a:ext>
            </a:extLst>
          </p:cNvPr>
          <p:cNvSpPr>
            <a:spLocks noGrp="1"/>
          </p:cNvSpPr>
          <p:nvPr>
            <p:ph type="hdr" sz="quarter"/>
          </p:nvPr>
        </p:nvSpPr>
        <p:spPr/>
        <p:txBody>
          <a:bodyPr/>
          <a:lstStyle/>
          <a:p>
            <a:r>
              <a:rPr kumimoji="1" lang="en-US" altLang="ja-JP"/>
              <a:t>2024</a:t>
            </a:r>
            <a:r>
              <a:rPr kumimoji="1" lang="ja-JP" altLang="en-US"/>
              <a:t>－</a:t>
            </a:r>
            <a:r>
              <a:rPr kumimoji="1" lang="en-US" altLang="ja-JP"/>
              <a:t>25</a:t>
            </a:r>
            <a:r>
              <a:rPr kumimoji="1" lang="ja-JP" altLang="en-US"/>
              <a:t>年度豆辞典</a:t>
            </a:r>
            <a:r>
              <a:rPr kumimoji="1" lang="en-US" altLang="ja-JP"/>
              <a:t>PPT</a:t>
            </a:r>
            <a:endParaRPr kumimoji="1" lang="ja-JP" altLang="en-US" dirty="0"/>
          </a:p>
        </p:txBody>
      </p:sp>
    </p:spTree>
    <p:extLst>
      <p:ext uri="{BB962C8B-B14F-4D97-AF65-F5344CB8AC3E}">
        <p14:creationId xmlns:p14="http://schemas.microsoft.com/office/powerpoint/2010/main" val="2033885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では、皆さんが支援した元奨学生たちは、どんな活躍をしているでしょうか。</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F22A95E-7637-466F-B65E-4D1BFE73B033}" type="slidenum">
              <a:rPr kumimoji="1" lang="ja-JP" altLang="en-US" smtClean="0"/>
              <a:t>16</a:t>
            </a:fld>
            <a:endParaRPr kumimoji="1" lang="ja-JP" altLang="en-US"/>
          </a:p>
        </p:txBody>
      </p:sp>
      <p:sp>
        <p:nvSpPr>
          <p:cNvPr id="5" name="フッター プレースホルダー 4">
            <a:extLst>
              <a:ext uri="{FF2B5EF4-FFF2-40B4-BE49-F238E27FC236}">
                <a16:creationId xmlns:a16="http://schemas.microsoft.com/office/drawing/2014/main" id="{89BF46F8-C345-66E2-EA85-F4008BA5B77E}"/>
              </a:ext>
            </a:extLst>
          </p:cNvPr>
          <p:cNvSpPr>
            <a:spLocks noGrp="1"/>
          </p:cNvSpPr>
          <p:nvPr>
            <p:ph type="ftr" sz="quarter" idx="4"/>
          </p:nvPr>
        </p:nvSpPr>
        <p:spPr/>
        <p:txBody>
          <a:bodyPr/>
          <a:lstStyle/>
          <a:p>
            <a:r>
              <a:rPr kumimoji="1" lang="ja-JP" altLang="en-US"/>
              <a:t>公益財団法人ロータリー米山記念奨学会</a:t>
            </a:r>
            <a:endParaRPr kumimoji="1" lang="ja-JP" altLang="en-US" dirty="0"/>
          </a:p>
        </p:txBody>
      </p:sp>
      <p:sp>
        <p:nvSpPr>
          <p:cNvPr id="6" name="ヘッダー プレースホルダー 5">
            <a:extLst>
              <a:ext uri="{FF2B5EF4-FFF2-40B4-BE49-F238E27FC236}">
                <a16:creationId xmlns:a16="http://schemas.microsoft.com/office/drawing/2014/main" id="{2DC464A3-F651-FF55-5577-EE2F1013BAB1}"/>
              </a:ext>
            </a:extLst>
          </p:cNvPr>
          <p:cNvSpPr>
            <a:spLocks noGrp="1"/>
          </p:cNvSpPr>
          <p:nvPr>
            <p:ph type="hdr" sz="quarter"/>
          </p:nvPr>
        </p:nvSpPr>
        <p:spPr/>
        <p:txBody>
          <a:bodyPr/>
          <a:lstStyle/>
          <a:p>
            <a:r>
              <a:rPr kumimoji="1" lang="en-US" altLang="ja-JP"/>
              <a:t>2024</a:t>
            </a:r>
            <a:r>
              <a:rPr kumimoji="1" lang="ja-JP" altLang="en-US"/>
              <a:t>－</a:t>
            </a:r>
            <a:r>
              <a:rPr kumimoji="1" lang="en-US" altLang="ja-JP"/>
              <a:t>25</a:t>
            </a:r>
            <a:r>
              <a:rPr kumimoji="1" lang="ja-JP" altLang="en-US"/>
              <a:t>年度豆辞典</a:t>
            </a:r>
            <a:r>
              <a:rPr kumimoji="1" lang="en-US" altLang="ja-JP"/>
              <a:t>PPT</a:t>
            </a:r>
            <a:endParaRPr kumimoji="1" lang="ja-JP" altLang="en-US" dirty="0"/>
          </a:p>
        </p:txBody>
      </p:sp>
    </p:spTree>
    <p:extLst>
      <p:ext uri="{BB962C8B-B14F-4D97-AF65-F5344CB8AC3E}">
        <p14:creationId xmlns:p14="http://schemas.microsoft.com/office/powerpoint/2010/main" val="6234873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612775"/>
            <a:ext cx="5962650" cy="3354388"/>
          </a:xfrm>
        </p:spPr>
      </p:sp>
      <p:sp>
        <p:nvSpPr>
          <p:cNvPr id="3" name="ノート プレースホルダー 2"/>
          <p:cNvSpPr>
            <a:spLocks noGrp="1"/>
          </p:cNvSpPr>
          <p:nvPr>
            <p:ph type="body" idx="1"/>
          </p:nvPr>
        </p:nvSpPr>
        <p:spPr/>
        <p:txBody>
          <a:bodyPr/>
          <a:lstStyle/>
          <a:p>
            <a:pPr marL="0" lvl="1" defTabSz="914173">
              <a:defRPr/>
            </a:pPr>
            <a:r>
              <a:rPr lang="ja-JP" altLang="en-US" dirty="0"/>
              <a:t>★豆辞</a:t>
            </a:r>
            <a:r>
              <a:rPr lang="ja-JP" altLang="en-US" b="0" dirty="0"/>
              <a:t>典</a:t>
            </a:r>
            <a:r>
              <a:rPr lang="en-US" altLang="ja-JP" b="0" dirty="0"/>
              <a:t>p19</a:t>
            </a:r>
            <a:r>
              <a:rPr lang="ja-JP" altLang="en-US" dirty="0"/>
              <a:t>に対応</a:t>
            </a:r>
            <a:endParaRPr lang="en-US" altLang="ja-JP" dirty="0"/>
          </a:p>
          <a:p>
            <a:pPr marL="0" lvl="1" defTabSz="914173">
              <a:defRPr/>
            </a:pPr>
            <a:endParaRPr lang="en-US" altLang="ja-JP" dirty="0"/>
          </a:p>
          <a:p>
            <a:pPr marL="0" lvl="1" defTabSz="914173">
              <a:defRPr/>
            </a:pPr>
            <a:r>
              <a:rPr lang="ja-JP" altLang="en-US" b="1" dirty="0"/>
              <a:t>クリック！</a:t>
            </a:r>
            <a:r>
              <a:rPr lang="ja-JP" altLang="en-US" dirty="0"/>
              <a:t>（</a:t>
            </a:r>
            <a:r>
              <a:rPr lang="en-US" altLang="ja-JP" dirty="0"/>
              <a:t>※</a:t>
            </a:r>
            <a:r>
              <a:rPr lang="ja-JP" altLang="en-US" dirty="0"/>
              <a:t>学友会のある国が自動的に表示されます）</a:t>
            </a:r>
            <a:endParaRPr lang="en-US" altLang="ja-JP" dirty="0"/>
          </a:p>
          <a:p>
            <a:pPr marL="0" lvl="1" defTabSz="914173">
              <a:defRPr/>
            </a:pPr>
            <a:endParaRPr lang="en-US" altLang="ja-JP" dirty="0"/>
          </a:p>
          <a:p>
            <a:pPr marL="0" lvl="1" defTabSz="914173">
              <a:defRPr/>
            </a:pPr>
            <a:r>
              <a:rPr lang="ja-JP" altLang="en-US" dirty="0"/>
              <a:t>巣立った奨学生のＯＢ組織、米山学友会は日本に</a:t>
            </a:r>
            <a:r>
              <a:rPr lang="en-US" altLang="ja-JP" dirty="0"/>
              <a:t>33</a:t>
            </a:r>
            <a:r>
              <a:rPr lang="ja-JP" altLang="en-US" dirty="0"/>
              <a:t>、海外に</a:t>
            </a:r>
            <a:r>
              <a:rPr lang="en-US" altLang="ja-JP" dirty="0"/>
              <a:t>10</a:t>
            </a:r>
            <a:r>
              <a:rPr lang="ja-JP" altLang="en-US" dirty="0"/>
              <a:t>あります。</a:t>
            </a:r>
            <a:endParaRPr lang="en-US" altLang="ja-JP" dirty="0"/>
          </a:p>
          <a:p>
            <a:pPr marL="0" lvl="1" defTabSz="914173">
              <a:defRPr/>
            </a:pPr>
            <a:r>
              <a:rPr lang="en-US" altLang="ja-JP" dirty="0"/>
              <a:t>2023</a:t>
            </a:r>
            <a:r>
              <a:rPr lang="ja-JP" altLang="en-US" dirty="0"/>
              <a:t>年</a:t>
            </a:r>
            <a:r>
              <a:rPr lang="en-US" altLang="ja-JP" dirty="0"/>
              <a:t>5</a:t>
            </a:r>
            <a:r>
              <a:rPr lang="ja-JP" altLang="en-US" dirty="0"/>
              <a:t>月に、新たにベトナム南部（ホーチミン）を拠点とする「ベトナム南米山学友会」が設立承認されました。</a:t>
            </a:r>
            <a:endParaRPr lang="en-US" altLang="ja-JP" dirty="0"/>
          </a:p>
          <a:p>
            <a:pPr marL="0" lvl="1" defTabSz="914173">
              <a:defRPr/>
            </a:pPr>
            <a:endParaRPr lang="en-US" altLang="ja-JP" dirty="0"/>
          </a:p>
          <a:p>
            <a:pPr marL="0" lvl="1" defTabSz="914173">
              <a:defRPr/>
            </a:pPr>
            <a:r>
              <a:rPr kumimoji="1" lang="ja-JP" altLang="en-US" dirty="0"/>
              <a:t>日本は全部で</a:t>
            </a:r>
            <a:r>
              <a:rPr kumimoji="1" lang="en-US" altLang="ja-JP" dirty="0"/>
              <a:t>34</a:t>
            </a:r>
            <a:r>
              <a:rPr kumimoji="1" lang="ja-JP" altLang="en-US" dirty="0"/>
              <a:t>地区</a:t>
            </a:r>
            <a:r>
              <a:rPr kumimoji="1" lang="ja-JP" altLang="en-US" b="0" dirty="0"/>
              <a:t>ですが、北海道は</a:t>
            </a:r>
            <a:r>
              <a:rPr kumimoji="1" lang="en-US" altLang="ja-JP" b="0" dirty="0"/>
              <a:t>2</a:t>
            </a:r>
            <a:r>
              <a:rPr kumimoji="1" lang="ja-JP" altLang="en-US" b="0" dirty="0"/>
              <a:t>つの地区で１つの学友会となっているため、日本の全地区に学友会があります。</a:t>
            </a:r>
            <a:endParaRPr kumimoji="1" lang="en-US" altLang="ja-JP" b="0" dirty="0"/>
          </a:p>
          <a:p>
            <a:pPr marL="0" lvl="1" defTabSz="914173">
              <a:defRPr/>
            </a:pPr>
            <a:endParaRPr kumimoji="1" lang="en-US" altLang="ja-JP" b="0" dirty="0"/>
          </a:p>
          <a:p>
            <a:pPr marL="0" lvl="1" defTabSz="914173">
              <a:defRPr/>
            </a:pPr>
            <a:endParaRPr kumimoji="1" lang="en-US" altLang="ja-JP" dirty="0"/>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0F22A95E-7637-466F-B65E-4D1BFE73B033}" type="slidenum">
              <a:rPr kumimoji="1" lang="ja-JP" altLang="en-US" smtClean="0"/>
              <a:t>17</a:t>
            </a:fld>
            <a:endParaRPr kumimoji="1" lang="ja-JP" altLang="en-US"/>
          </a:p>
        </p:txBody>
      </p:sp>
      <p:sp>
        <p:nvSpPr>
          <p:cNvPr id="5" name="フッター プレースホルダー 4">
            <a:extLst>
              <a:ext uri="{FF2B5EF4-FFF2-40B4-BE49-F238E27FC236}">
                <a16:creationId xmlns:a16="http://schemas.microsoft.com/office/drawing/2014/main" id="{080E64CF-E3BA-2453-1E7A-0E0091FC505E}"/>
              </a:ext>
            </a:extLst>
          </p:cNvPr>
          <p:cNvSpPr>
            <a:spLocks noGrp="1"/>
          </p:cNvSpPr>
          <p:nvPr>
            <p:ph type="ftr" sz="quarter" idx="4"/>
          </p:nvPr>
        </p:nvSpPr>
        <p:spPr/>
        <p:txBody>
          <a:bodyPr/>
          <a:lstStyle/>
          <a:p>
            <a:r>
              <a:rPr kumimoji="1" lang="ja-JP" altLang="en-US"/>
              <a:t>公益財団法人ロータリー米山記念奨学会</a:t>
            </a:r>
            <a:endParaRPr kumimoji="1" lang="ja-JP" altLang="en-US" dirty="0"/>
          </a:p>
        </p:txBody>
      </p:sp>
      <p:sp>
        <p:nvSpPr>
          <p:cNvPr id="6" name="ヘッダー プレースホルダー 5">
            <a:extLst>
              <a:ext uri="{FF2B5EF4-FFF2-40B4-BE49-F238E27FC236}">
                <a16:creationId xmlns:a16="http://schemas.microsoft.com/office/drawing/2014/main" id="{AEF4970C-C381-65A4-8846-D03E6C6B2138}"/>
              </a:ext>
            </a:extLst>
          </p:cNvPr>
          <p:cNvSpPr>
            <a:spLocks noGrp="1"/>
          </p:cNvSpPr>
          <p:nvPr>
            <p:ph type="hdr" sz="quarter"/>
          </p:nvPr>
        </p:nvSpPr>
        <p:spPr/>
        <p:txBody>
          <a:bodyPr/>
          <a:lstStyle/>
          <a:p>
            <a:r>
              <a:rPr kumimoji="1" lang="en-US" altLang="ja-JP"/>
              <a:t>2024</a:t>
            </a:r>
            <a:r>
              <a:rPr kumimoji="1" lang="ja-JP" altLang="en-US"/>
              <a:t>－</a:t>
            </a:r>
            <a:r>
              <a:rPr kumimoji="1" lang="en-US" altLang="ja-JP"/>
              <a:t>25</a:t>
            </a:r>
            <a:r>
              <a:rPr kumimoji="1" lang="ja-JP" altLang="en-US"/>
              <a:t>年度豆辞典</a:t>
            </a:r>
            <a:r>
              <a:rPr kumimoji="1" lang="en-US" altLang="ja-JP"/>
              <a:t>PPT</a:t>
            </a:r>
            <a:endParaRPr kumimoji="1" lang="ja-JP" altLang="en-US" dirty="0"/>
          </a:p>
        </p:txBody>
      </p:sp>
    </p:spTree>
    <p:extLst>
      <p:ext uri="{BB962C8B-B14F-4D97-AF65-F5344CB8AC3E}">
        <p14:creationId xmlns:p14="http://schemas.microsoft.com/office/powerpoint/2010/main" val="16104181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dirty="0"/>
              <a:t>★豆辞典</a:t>
            </a:r>
            <a:r>
              <a:rPr lang="en-US" altLang="ja-JP" dirty="0"/>
              <a:t>p20</a:t>
            </a:r>
            <a:r>
              <a:rPr lang="ja-JP" altLang="en-US" dirty="0"/>
              <a:t>に対応</a:t>
            </a:r>
            <a:endParaRPr lang="en-US" altLang="ja-JP" dirty="0"/>
          </a:p>
          <a:p>
            <a:pPr lvl="1"/>
            <a:endParaRPr lang="en-US" altLang="ja-JP" dirty="0"/>
          </a:p>
          <a:p>
            <a:pPr marL="0" lvl="1"/>
            <a:r>
              <a:rPr lang="ja-JP" altLang="en-US" dirty="0"/>
              <a:t>海外の米山学友会も頑張っています。</a:t>
            </a:r>
            <a:endParaRPr lang="en-US" altLang="ja-JP" dirty="0"/>
          </a:p>
          <a:p>
            <a:pPr marL="0"/>
            <a:r>
              <a:rPr lang="ja-JP" altLang="en-US" dirty="0"/>
              <a:t>今回は、台湾、韓国、モンゴル、そして、上海米山学友会の大連支部について、活動を紹介します。</a:t>
            </a:r>
            <a:endParaRPr lang="en-US" altLang="ja-JP" dirty="0"/>
          </a:p>
          <a:p>
            <a:pPr marL="0" lvl="1"/>
            <a:endParaRPr lang="en-US" altLang="ja-JP" dirty="0"/>
          </a:p>
          <a:p>
            <a:pPr marL="0" lvl="1"/>
            <a:r>
              <a:rPr lang="ja-JP" altLang="en-US" dirty="0"/>
              <a:t>台湾米山学友会では、台湾へ留学する日本人の若者に対し、奨学金を支給しています。今年で</a:t>
            </a:r>
            <a:r>
              <a:rPr lang="en-US" altLang="ja-JP" dirty="0"/>
              <a:t>16</a:t>
            </a:r>
            <a:r>
              <a:rPr lang="ja-JP" altLang="en-US" dirty="0"/>
              <a:t>年目となり、累計</a:t>
            </a:r>
            <a:r>
              <a:rPr lang="en-US" altLang="ja-JP" dirty="0"/>
              <a:t>61</a:t>
            </a:r>
            <a:r>
              <a:rPr lang="ja-JP" altLang="en-US" dirty="0"/>
              <a:t>人もの日本人を支援しています。</a:t>
            </a:r>
            <a:endParaRPr lang="en-US" altLang="ja-JP" dirty="0"/>
          </a:p>
          <a:p>
            <a:pPr marL="0" lvl="1"/>
            <a:r>
              <a:rPr lang="ja-JP" altLang="en-US" dirty="0"/>
              <a:t>また、海外留学を考えている台湾の学生に日本への留学をすすめたり、米山奨学金を紹介したりもしてくださっています。</a:t>
            </a:r>
            <a:endParaRPr lang="en-US" altLang="ja-JP" dirty="0"/>
          </a:p>
          <a:p>
            <a:endParaRPr lang="ja-JP" altLang="en-US" dirty="0"/>
          </a:p>
        </p:txBody>
      </p:sp>
      <p:sp>
        <p:nvSpPr>
          <p:cNvPr id="4" name="スライド番号プレースホルダー 3"/>
          <p:cNvSpPr>
            <a:spLocks noGrp="1"/>
          </p:cNvSpPr>
          <p:nvPr>
            <p:ph type="sldNum" sz="quarter" idx="5"/>
          </p:nvPr>
        </p:nvSpPr>
        <p:spPr/>
        <p:txBody>
          <a:bodyPr/>
          <a:lstStyle/>
          <a:p>
            <a:fld id="{0F22A95E-7637-466F-B65E-4D1BFE73B033}" type="slidenum">
              <a:rPr lang="ja-JP" altLang="en-US" smtClean="0"/>
              <a:pPr/>
              <a:t>18</a:t>
            </a:fld>
            <a:endParaRPr lang="ja-JP" altLang="en-US"/>
          </a:p>
        </p:txBody>
      </p:sp>
      <p:sp>
        <p:nvSpPr>
          <p:cNvPr id="7" name="スライド イメージ プレースホルダー 6">
            <a:extLst>
              <a:ext uri="{FF2B5EF4-FFF2-40B4-BE49-F238E27FC236}">
                <a16:creationId xmlns:a16="http://schemas.microsoft.com/office/drawing/2014/main" id="{E7D528E6-7CF6-9BFD-CB1B-F6A10EE7F106}"/>
              </a:ext>
            </a:extLst>
          </p:cNvPr>
          <p:cNvSpPr>
            <a:spLocks noGrp="1" noRot="1" noChangeAspect="1"/>
          </p:cNvSpPr>
          <p:nvPr>
            <p:ph type="sldImg"/>
          </p:nvPr>
        </p:nvSpPr>
        <p:spPr>
          <a:xfrm>
            <a:off x="422275" y="577850"/>
            <a:ext cx="5962650" cy="3354388"/>
          </a:xfrm>
        </p:spPr>
      </p:sp>
      <p:sp>
        <p:nvSpPr>
          <p:cNvPr id="2" name="フッター プレースホルダー 1">
            <a:extLst>
              <a:ext uri="{FF2B5EF4-FFF2-40B4-BE49-F238E27FC236}">
                <a16:creationId xmlns:a16="http://schemas.microsoft.com/office/drawing/2014/main" id="{451AD981-6154-DB2B-6A9F-D77BA62715D2}"/>
              </a:ext>
            </a:extLst>
          </p:cNvPr>
          <p:cNvSpPr>
            <a:spLocks noGrp="1"/>
          </p:cNvSpPr>
          <p:nvPr>
            <p:ph type="ftr" sz="quarter" idx="4"/>
          </p:nvPr>
        </p:nvSpPr>
        <p:spPr/>
        <p:txBody>
          <a:bodyPr/>
          <a:lstStyle/>
          <a:p>
            <a:r>
              <a:rPr kumimoji="1" lang="ja-JP" altLang="en-US"/>
              <a:t>公益財団法人ロータリー米山記念奨学会</a:t>
            </a:r>
            <a:endParaRPr kumimoji="1" lang="ja-JP" altLang="en-US" dirty="0"/>
          </a:p>
        </p:txBody>
      </p:sp>
      <p:sp>
        <p:nvSpPr>
          <p:cNvPr id="5" name="ヘッダー プレースホルダー 4">
            <a:extLst>
              <a:ext uri="{FF2B5EF4-FFF2-40B4-BE49-F238E27FC236}">
                <a16:creationId xmlns:a16="http://schemas.microsoft.com/office/drawing/2014/main" id="{1901262E-1B08-BB3A-C985-31898BDBD412}"/>
              </a:ext>
            </a:extLst>
          </p:cNvPr>
          <p:cNvSpPr>
            <a:spLocks noGrp="1"/>
          </p:cNvSpPr>
          <p:nvPr>
            <p:ph type="hdr" sz="quarter"/>
          </p:nvPr>
        </p:nvSpPr>
        <p:spPr/>
        <p:txBody>
          <a:bodyPr/>
          <a:lstStyle/>
          <a:p>
            <a:r>
              <a:rPr kumimoji="1" lang="en-US" altLang="ja-JP"/>
              <a:t>2024</a:t>
            </a:r>
            <a:r>
              <a:rPr kumimoji="1" lang="ja-JP" altLang="en-US"/>
              <a:t>－</a:t>
            </a:r>
            <a:r>
              <a:rPr kumimoji="1" lang="en-US" altLang="ja-JP"/>
              <a:t>25</a:t>
            </a:r>
            <a:r>
              <a:rPr kumimoji="1" lang="ja-JP" altLang="en-US"/>
              <a:t>年度豆辞典</a:t>
            </a:r>
            <a:r>
              <a:rPr kumimoji="1" lang="en-US" altLang="ja-JP"/>
              <a:t>PPT</a:t>
            </a:r>
            <a:endParaRPr kumimoji="1" lang="ja-JP" altLang="en-US" dirty="0"/>
          </a:p>
        </p:txBody>
      </p:sp>
    </p:spTree>
    <p:extLst>
      <p:ext uri="{BB962C8B-B14F-4D97-AF65-F5344CB8AC3E}">
        <p14:creationId xmlns:p14="http://schemas.microsoft.com/office/powerpoint/2010/main" val="2241010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dirty="0"/>
              <a:t>★豆辞典</a:t>
            </a:r>
            <a:r>
              <a:rPr lang="en-US" altLang="ja-JP" dirty="0"/>
              <a:t>p20</a:t>
            </a:r>
            <a:r>
              <a:rPr lang="ja-JP" altLang="en-US" dirty="0"/>
              <a:t>に対応</a:t>
            </a:r>
            <a:endParaRPr lang="en-US" altLang="ja-JP" dirty="0"/>
          </a:p>
          <a:p>
            <a:pPr marL="0" lvl="1"/>
            <a:endParaRPr lang="en-US" altLang="ja-JP" dirty="0"/>
          </a:p>
          <a:p>
            <a:pPr marL="0" lvl="1"/>
            <a:r>
              <a:rPr lang="ja-JP" altLang="en-US" dirty="0"/>
              <a:t>あまり知られていませんが、韓国米山学友会でも</a:t>
            </a:r>
            <a:r>
              <a:rPr lang="en-US" altLang="ja-JP" dirty="0"/>
              <a:t>2016</a:t>
            </a:r>
            <a:r>
              <a:rPr lang="ja-JP" altLang="en-US" dirty="0"/>
              <a:t>年から、韓国へ留学する日本人の若者への奨学金支援を行っています。今年は</a:t>
            </a:r>
            <a:r>
              <a:rPr lang="en-US" altLang="ja-JP" dirty="0"/>
              <a:t>8</a:t>
            </a:r>
            <a:r>
              <a:rPr lang="ja-JP" altLang="en-US" dirty="0"/>
              <a:t>人採用、すでに累計</a:t>
            </a:r>
            <a:r>
              <a:rPr lang="en-US" altLang="ja-JP" dirty="0"/>
              <a:t>50</a:t>
            </a:r>
            <a:r>
              <a:rPr lang="ja-JP" altLang="en-US" dirty="0"/>
              <a:t>人もの日本人を支援してくださっています。</a:t>
            </a:r>
            <a:endParaRPr lang="en-US" altLang="ja-JP" dirty="0"/>
          </a:p>
          <a:p>
            <a:endParaRPr lang="ja-JP" altLang="en-US" dirty="0"/>
          </a:p>
        </p:txBody>
      </p:sp>
      <p:sp>
        <p:nvSpPr>
          <p:cNvPr id="4" name="スライド番号プレースホルダー 3"/>
          <p:cNvSpPr>
            <a:spLocks noGrp="1"/>
          </p:cNvSpPr>
          <p:nvPr>
            <p:ph type="sldNum" sz="quarter" idx="5"/>
          </p:nvPr>
        </p:nvSpPr>
        <p:spPr/>
        <p:txBody>
          <a:bodyPr/>
          <a:lstStyle/>
          <a:p>
            <a:fld id="{0F22A95E-7637-466F-B65E-4D1BFE73B033}" type="slidenum">
              <a:rPr lang="ja-JP" altLang="en-US" smtClean="0"/>
              <a:pPr/>
              <a:t>19</a:t>
            </a:fld>
            <a:endParaRPr lang="ja-JP" altLang="en-US"/>
          </a:p>
        </p:txBody>
      </p:sp>
      <p:sp>
        <p:nvSpPr>
          <p:cNvPr id="7" name="スライド イメージ プレースホルダー 6">
            <a:extLst>
              <a:ext uri="{FF2B5EF4-FFF2-40B4-BE49-F238E27FC236}">
                <a16:creationId xmlns:a16="http://schemas.microsoft.com/office/drawing/2014/main" id="{AA450150-AE5C-C5BE-D073-E2B2EE39B04F}"/>
              </a:ext>
            </a:extLst>
          </p:cNvPr>
          <p:cNvSpPr>
            <a:spLocks noGrp="1" noRot="1" noChangeAspect="1"/>
          </p:cNvSpPr>
          <p:nvPr>
            <p:ph type="sldImg"/>
          </p:nvPr>
        </p:nvSpPr>
        <p:spPr>
          <a:xfrm>
            <a:off x="422275" y="577850"/>
            <a:ext cx="5962650" cy="3354388"/>
          </a:xfrm>
        </p:spPr>
      </p:sp>
      <p:sp>
        <p:nvSpPr>
          <p:cNvPr id="2" name="フッター プレースホルダー 1">
            <a:extLst>
              <a:ext uri="{FF2B5EF4-FFF2-40B4-BE49-F238E27FC236}">
                <a16:creationId xmlns:a16="http://schemas.microsoft.com/office/drawing/2014/main" id="{2C19FEA4-003B-77D7-6C76-2AD0A220BB2E}"/>
              </a:ext>
            </a:extLst>
          </p:cNvPr>
          <p:cNvSpPr>
            <a:spLocks noGrp="1"/>
          </p:cNvSpPr>
          <p:nvPr>
            <p:ph type="ftr" sz="quarter" idx="4"/>
          </p:nvPr>
        </p:nvSpPr>
        <p:spPr/>
        <p:txBody>
          <a:bodyPr/>
          <a:lstStyle/>
          <a:p>
            <a:r>
              <a:rPr kumimoji="1" lang="ja-JP" altLang="en-US"/>
              <a:t>公益財団法人ロータリー米山記念奨学会</a:t>
            </a:r>
            <a:endParaRPr kumimoji="1" lang="ja-JP" altLang="en-US" dirty="0"/>
          </a:p>
        </p:txBody>
      </p:sp>
      <p:sp>
        <p:nvSpPr>
          <p:cNvPr id="5" name="ヘッダー プレースホルダー 4">
            <a:extLst>
              <a:ext uri="{FF2B5EF4-FFF2-40B4-BE49-F238E27FC236}">
                <a16:creationId xmlns:a16="http://schemas.microsoft.com/office/drawing/2014/main" id="{2F7B137F-DDB7-6D95-B6A8-86351F67B1A4}"/>
              </a:ext>
            </a:extLst>
          </p:cNvPr>
          <p:cNvSpPr>
            <a:spLocks noGrp="1"/>
          </p:cNvSpPr>
          <p:nvPr>
            <p:ph type="hdr" sz="quarter"/>
          </p:nvPr>
        </p:nvSpPr>
        <p:spPr/>
        <p:txBody>
          <a:bodyPr/>
          <a:lstStyle/>
          <a:p>
            <a:r>
              <a:rPr kumimoji="1" lang="en-US" altLang="ja-JP"/>
              <a:t>2024</a:t>
            </a:r>
            <a:r>
              <a:rPr kumimoji="1" lang="ja-JP" altLang="en-US"/>
              <a:t>－</a:t>
            </a:r>
            <a:r>
              <a:rPr kumimoji="1" lang="en-US" altLang="ja-JP"/>
              <a:t>25</a:t>
            </a:r>
            <a:r>
              <a:rPr kumimoji="1" lang="ja-JP" altLang="en-US"/>
              <a:t>年度豆辞典</a:t>
            </a:r>
            <a:r>
              <a:rPr kumimoji="1" lang="en-US" altLang="ja-JP"/>
              <a:t>PPT</a:t>
            </a:r>
            <a:endParaRPr kumimoji="1" lang="ja-JP" altLang="en-US" dirty="0"/>
          </a:p>
        </p:txBody>
      </p:sp>
    </p:spTree>
    <p:extLst>
      <p:ext uri="{BB962C8B-B14F-4D97-AF65-F5344CB8AC3E}">
        <p14:creationId xmlns:p14="http://schemas.microsoft.com/office/powerpoint/2010/main" val="2684871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F22A95E-7637-466F-B65E-4D1BFE73B033}" type="slidenum">
              <a:rPr kumimoji="1" lang="ja-JP" altLang="en-US" smtClean="0"/>
              <a:t>2</a:t>
            </a:fld>
            <a:endParaRPr kumimoji="1" lang="ja-JP" altLang="en-US"/>
          </a:p>
        </p:txBody>
      </p:sp>
      <p:sp>
        <p:nvSpPr>
          <p:cNvPr id="5" name="フッター プレースホルダー 4">
            <a:extLst>
              <a:ext uri="{FF2B5EF4-FFF2-40B4-BE49-F238E27FC236}">
                <a16:creationId xmlns:a16="http://schemas.microsoft.com/office/drawing/2014/main" id="{187A2DE9-84F8-A173-F79C-8827BDB032AD}"/>
              </a:ext>
            </a:extLst>
          </p:cNvPr>
          <p:cNvSpPr>
            <a:spLocks noGrp="1"/>
          </p:cNvSpPr>
          <p:nvPr>
            <p:ph type="ftr" sz="quarter" idx="4"/>
          </p:nvPr>
        </p:nvSpPr>
        <p:spPr/>
        <p:txBody>
          <a:bodyPr/>
          <a:lstStyle/>
          <a:p>
            <a:r>
              <a:rPr kumimoji="1" lang="ja-JP" altLang="en-US"/>
              <a:t>公益財団法人ロータリー米山記念奨学会</a:t>
            </a:r>
            <a:endParaRPr kumimoji="1" lang="ja-JP" altLang="en-US" dirty="0"/>
          </a:p>
        </p:txBody>
      </p:sp>
      <p:sp>
        <p:nvSpPr>
          <p:cNvPr id="6" name="ヘッダー プレースホルダー 5">
            <a:extLst>
              <a:ext uri="{FF2B5EF4-FFF2-40B4-BE49-F238E27FC236}">
                <a16:creationId xmlns:a16="http://schemas.microsoft.com/office/drawing/2014/main" id="{C610F190-4428-C033-0AF3-333F85473C39}"/>
              </a:ext>
            </a:extLst>
          </p:cNvPr>
          <p:cNvSpPr>
            <a:spLocks noGrp="1"/>
          </p:cNvSpPr>
          <p:nvPr>
            <p:ph type="hdr" sz="quarter"/>
          </p:nvPr>
        </p:nvSpPr>
        <p:spPr/>
        <p:txBody>
          <a:bodyPr/>
          <a:lstStyle/>
          <a:p>
            <a:r>
              <a:rPr kumimoji="1" lang="en-US" altLang="ja-JP"/>
              <a:t>2024</a:t>
            </a:r>
            <a:r>
              <a:rPr kumimoji="1" lang="ja-JP" altLang="en-US"/>
              <a:t>－</a:t>
            </a:r>
            <a:r>
              <a:rPr kumimoji="1" lang="en-US" altLang="ja-JP"/>
              <a:t>25</a:t>
            </a:r>
            <a:r>
              <a:rPr kumimoji="1" lang="ja-JP" altLang="en-US"/>
              <a:t>年度豆辞典</a:t>
            </a:r>
            <a:r>
              <a:rPr kumimoji="1" lang="en-US" altLang="ja-JP"/>
              <a:t>PPT</a:t>
            </a:r>
            <a:endParaRPr kumimoji="1" lang="ja-JP" altLang="en-US" dirty="0"/>
          </a:p>
        </p:txBody>
      </p:sp>
    </p:spTree>
    <p:extLst>
      <p:ext uri="{BB962C8B-B14F-4D97-AF65-F5344CB8AC3E}">
        <p14:creationId xmlns:p14="http://schemas.microsoft.com/office/powerpoint/2010/main" val="825293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r>
              <a:rPr lang="ja-JP" altLang="en-US" dirty="0"/>
              <a:t>★豆辞典</a:t>
            </a:r>
            <a:r>
              <a:rPr lang="en-US" altLang="ja-JP" dirty="0"/>
              <a:t>p20</a:t>
            </a:r>
            <a:r>
              <a:rPr lang="ja-JP" altLang="en-US" dirty="0"/>
              <a:t>に対応</a:t>
            </a:r>
            <a:endParaRPr lang="en-US" altLang="ja-JP" dirty="0"/>
          </a:p>
          <a:p>
            <a:endParaRPr lang="en-US" altLang="ja-JP" dirty="0"/>
          </a:p>
          <a:p>
            <a:r>
              <a:rPr lang="ja-JP" altLang="en-US" dirty="0"/>
              <a:t>モンゴル米山学友会は、</a:t>
            </a:r>
            <a:r>
              <a:rPr lang="en-US" altLang="ja-JP" dirty="0"/>
              <a:t>2024</a:t>
            </a:r>
            <a:r>
              <a:rPr lang="ja-JP" altLang="en-US" dirty="0"/>
              <a:t>年に創立</a:t>
            </a:r>
            <a:r>
              <a:rPr lang="en-US" altLang="ja-JP" dirty="0"/>
              <a:t>10</a:t>
            </a:r>
            <a:r>
              <a:rPr lang="ja-JP" altLang="en-US" dirty="0"/>
              <a:t>周年を迎えました。</a:t>
            </a:r>
            <a:r>
              <a:rPr lang="en-US" altLang="ja-JP" dirty="0"/>
              <a:t>7</a:t>
            </a:r>
            <a:r>
              <a:rPr lang="ja-JP" altLang="en-US" dirty="0"/>
              <a:t>月に「学友からロータリアンへの親孝行」というテーマで記念式典が開催され、日本からの多くのロータリアンや学友など、合わせて約</a:t>
            </a:r>
            <a:r>
              <a:rPr lang="en-US" altLang="ja-JP" dirty="0"/>
              <a:t>140</a:t>
            </a:r>
            <a:r>
              <a:rPr lang="ja-JP" altLang="en-US" dirty="0"/>
              <a:t>人が集まりました。</a:t>
            </a:r>
            <a:endParaRPr lang="en-US" altLang="ja-JP" dirty="0"/>
          </a:p>
        </p:txBody>
      </p:sp>
      <p:sp>
        <p:nvSpPr>
          <p:cNvPr id="4" name="スライド番号プレースホルダー 3"/>
          <p:cNvSpPr>
            <a:spLocks noGrp="1"/>
          </p:cNvSpPr>
          <p:nvPr>
            <p:ph type="sldNum" sz="quarter" idx="5"/>
          </p:nvPr>
        </p:nvSpPr>
        <p:spPr/>
        <p:txBody>
          <a:bodyPr/>
          <a:lstStyle/>
          <a:p>
            <a:fld id="{0F22A95E-7637-466F-B65E-4D1BFE73B033}" type="slidenum">
              <a:rPr lang="ja-JP" altLang="en-US" smtClean="0"/>
              <a:pPr/>
              <a:t>20</a:t>
            </a:fld>
            <a:endParaRPr lang="ja-JP" altLang="en-US"/>
          </a:p>
        </p:txBody>
      </p:sp>
      <p:sp>
        <p:nvSpPr>
          <p:cNvPr id="7" name="スライド イメージ プレースホルダー 6">
            <a:extLst>
              <a:ext uri="{FF2B5EF4-FFF2-40B4-BE49-F238E27FC236}">
                <a16:creationId xmlns:a16="http://schemas.microsoft.com/office/drawing/2014/main" id="{81A2D6EF-8D23-299D-A2CC-040BEC4D052B}"/>
              </a:ext>
            </a:extLst>
          </p:cNvPr>
          <p:cNvSpPr>
            <a:spLocks noGrp="1" noRot="1" noChangeAspect="1"/>
          </p:cNvSpPr>
          <p:nvPr>
            <p:ph type="sldImg"/>
          </p:nvPr>
        </p:nvSpPr>
        <p:spPr/>
      </p:sp>
      <p:sp>
        <p:nvSpPr>
          <p:cNvPr id="2" name="フッター プレースホルダー 1">
            <a:extLst>
              <a:ext uri="{FF2B5EF4-FFF2-40B4-BE49-F238E27FC236}">
                <a16:creationId xmlns:a16="http://schemas.microsoft.com/office/drawing/2014/main" id="{B9CEF520-3C1F-3093-5978-E1AFF04F347E}"/>
              </a:ext>
            </a:extLst>
          </p:cNvPr>
          <p:cNvSpPr>
            <a:spLocks noGrp="1"/>
          </p:cNvSpPr>
          <p:nvPr>
            <p:ph type="ftr" sz="quarter" idx="4"/>
          </p:nvPr>
        </p:nvSpPr>
        <p:spPr/>
        <p:txBody>
          <a:bodyPr/>
          <a:lstStyle/>
          <a:p>
            <a:r>
              <a:rPr kumimoji="1" lang="ja-JP" altLang="en-US"/>
              <a:t>公益財団法人ロータリー米山記念奨学会</a:t>
            </a:r>
            <a:endParaRPr kumimoji="1" lang="ja-JP" altLang="en-US" dirty="0"/>
          </a:p>
        </p:txBody>
      </p:sp>
      <p:sp>
        <p:nvSpPr>
          <p:cNvPr id="5" name="ヘッダー プレースホルダー 4">
            <a:extLst>
              <a:ext uri="{FF2B5EF4-FFF2-40B4-BE49-F238E27FC236}">
                <a16:creationId xmlns:a16="http://schemas.microsoft.com/office/drawing/2014/main" id="{05CFDD4A-6B57-726D-0685-15600875B140}"/>
              </a:ext>
            </a:extLst>
          </p:cNvPr>
          <p:cNvSpPr>
            <a:spLocks noGrp="1"/>
          </p:cNvSpPr>
          <p:nvPr>
            <p:ph type="hdr" sz="quarter"/>
          </p:nvPr>
        </p:nvSpPr>
        <p:spPr/>
        <p:txBody>
          <a:bodyPr/>
          <a:lstStyle/>
          <a:p>
            <a:r>
              <a:rPr kumimoji="1" lang="en-US" altLang="ja-JP"/>
              <a:t>2024</a:t>
            </a:r>
            <a:r>
              <a:rPr kumimoji="1" lang="ja-JP" altLang="en-US"/>
              <a:t>－</a:t>
            </a:r>
            <a:r>
              <a:rPr kumimoji="1" lang="en-US" altLang="ja-JP"/>
              <a:t>25</a:t>
            </a:r>
            <a:r>
              <a:rPr kumimoji="1" lang="ja-JP" altLang="en-US"/>
              <a:t>年度豆辞典</a:t>
            </a:r>
            <a:r>
              <a:rPr kumimoji="1" lang="en-US" altLang="ja-JP"/>
              <a:t>PPT</a:t>
            </a:r>
            <a:endParaRPr kumimoji="1" lang="ja-JP" altLang="en-US" dirty="0"/>
          </a:p>
        </p:txBody>
      </p:sp>
    </p:spTree>
    <p:extLst>
      <p:ext uri="{BB962C8B-B14F-4D97-AF65-F5344CB8AC3E}">
        <p14:creationId xmlns:p14="http://schemas.microsoft.com/office/powerpoint/2010/main" val="10321579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r>
              <a:rPr lang="ja-JP" altLang="en-US" dirty="0"/>
              <a:t>★豆辞典</a:t>
            </a:r>
            <a:r>
              <a:rPr lang="en-US" altLang="ja-JP" dirty="0"/>
              <a:t>p20</a:t>
            </a:r>
            <a:r>
              <a:rPr lang="ja-JP" altLang="en-US" dirty="0"/>
              <a:t>に対応</a:t>
            </a:r>
            <a:endParaRPr lang="en-US" altLang="ja-JP" dirty="0"/>
          </a:p>
          <a:p>
            <a:pPr lvl="0"/>
            <a:endParaRPr lang="en-US" altLang="ja-JP" dirty="0"/>
          </a:p>
          <a:p>
            <a:r>
              <a:rPr lang="ja-JP" altLang="en-US" dirty="0"/>
              <a:t>中国にある上海米山学友会の大連支部では、</a:t>
            </a:r>
            <a:endParaRPr lang="en-US" altLang="ja-JP" dirty="0"/>
          </a:p>
          <a:p>
            <a:r>
              <a:rPr lang="ja-JP" altLang="en-US" dirty="0"/>
              <a:t>学友が自ら資金を出し合って農地を借り、野菜や花を育て、自閉症の子どもたちが自然に触れる機会を提供しています。</a:t>
            </a:r>
            <a:endParaRPr lang="en-US" altLang="ja-JP" dirty="0"/>
          </a:p>
          <a:p>
            <a:endParaRPr lang="en-US" altLang="ja-JP" dirty="0"/>
          </a:p>
          <a:p>
            <a:r>
              <a:rPr lang="en-US" altLang="ja-JP" dirty="0"/>
              <a:t>※</a:t>
            </a:r>
            <a:r>
              <a:rPr lang="ja-JP" altLang="en-US" dirty="0"/>
              <a:t>上海米山学友会は、広域で活動するために、大連（だいれん）・河南（かなん）・福建（ふっけん）に支部を置いています。</a:t>
            </a:r>
          </a:p>
        </p:txBody>
      </p:sp>
      <p:sp>
        <p:nvSpPr>
          <p:cNvPr id="4" name="スライド番号プレースホルダー 3"/>
          <p:cNvSpPr>
            <a:spLocks noGrp="1"/>
          </p:cNvSpPr>
          <p:nvPr>
            <p:ph type="sldNum" sz="quarter" idx="5"/>
          </p:nvPr>
        </p:nvSpPr>
        <p:spPr/>
        <p:txBody>
          <a:bodyPr/>
          <a:lstStyle/>
          <a:p>
            <a:fld id="{0F22A95E-7637-466F-B65E-4D1BFE73B033}" type="slidenum">
              <a:rPr lang="ja-JP" altLang="en-US" smtClean="0"/>
              <a:pPr/>
              <a:t>21</a:t>
            </a:fld>
            <a:endParaRPr lang="ja-JP" altLang="en-US"/>
          </a:p>
        </p:txBody>
      </p:sp>
      <p:sp>
        <p:nvSpPr>
          <p:cNvPr id="7" name="スライド イメージ プレースホルダー 6">
            <a:extLst>
              <a:ext uri="{FF2B5EF4-FFF2-40B4-BE49-F238E27FC236}">
                <a16:creationId xmlns:a16="http://schemas.microsoft.com/office/drawing/2014/main" id="{92635622-3028-2A1A-45FA-C1926113CB29}"/>
              </a:ext>
            </a:extLst>
          </p:cNvPr>
          <p:cNvSpPr>
            <a:spLocks noGrp="1" noRot="1" noChangeAspect="1"/>
          </p:cNvSpPr>
          <p:nvPr>
            <p:ph type="sldImg"/>
          </p:nvPr>
        </p:nvSpPr>
        <p:spPr/>
      </p:sp>
      <p:sp>
        <p:nvSpPr>
          <p:cNvPr id="2" name="フッター プレースホルダー 1">
            <a:extLst>
              <a:ext uri="{FF2B5EF4-FFF2-40B4-BE49-F238E27FC236}">
                <a16:creationId xmlns:a16="http://schemas.microsoft.com/office/drawing/2014/main" id="{06CAF77D-9634-C745-CE58-78758D3C2E11}"/>
              </a:ext>
            </a:extLst>
          </p:cNvPr>
          <p:cNvSpPr>
            <a:spLocks noGrp="1"/>
          </p:cNvSpPr>
          <p:nvPr>
            <p:ph type="ftr" sz="quarter" idx="4"/>
          </p:nvPr>
        </p:nvSpPr>
        <p:spPr/>
        <p:txBody>
          <a:bodyPr/>
          <a:lstStyle/>
          <a:p>
            <a:r>
              <a:rPr kumimoji="1" lang="ja-JP" altLang="en-US"/>
              <a:t>公益財団法人ロータリー米山記念奨学会</a:t>
            </a:r>
            <a:endParaRPr kumimoji="1" lang="ja-JP" altLang="en-US" dirty="0"/>
          </a:p>
        </p:txBody>
      </p:sp>
      <p:sp>
        <p:nvSpPr>
          <p:cNvPr id="5" name="ヘッダー プレースホルダー 4">
            <a:extLst>
              <a:ext uri="{FF2B5EF4-FFF2-40B4-BE49-F238E27FC236}">
                <a16:creationId xmlns:a16="http://schemas.microsoft.com/office/drawing/2014/main" id="{D979296F-ECF5-DC90-50A8-3B6E02634FD6}"/>
              </a:ext>
            </a:extLst>
          </p:cNvPr>
          <p:cNvSpPr>
            <a:spLocks noGrp="1"/>
          </p:cNvSpPr>
          <p:nvPr>
            <p:ph type="hdr" sz="quarter"/>
          </p:nvPr>
        </p:nvSpPr>
        <p:spPr/>
        <p:txBody>
          <a:bodyPr/>
          <a:lstStyle/>
          <a:p>
            <a:r>
              <a:rPr kumimoji="1" lang="en-US" altLang="ja-JP"/>
              <a:t>2024</a:t>
            </a:r>
            <a:r>
              <a:rPr kumimoji="1" lang="ja-JP" altLang="en-US"/>
              <a:t>－</a:t>
            </a:r>
            <a:r>
              <a:rPr kumimoji="1" lang="en-US" altLang="ja-JP"/>
              <a:t>25</a:t>
            </a:r>
            <a:r>
              <a:rPr kumimoji="1" lang="ja-JP" altLang="en-US"/>
              <a:t>年度豆辞典</a:t>
            </a:r>
            <a:r>
              <a:rPr kumimoji="1" lang="en-US" altLang="ja-JP"/>
              <a:t>PPT</a:t>
            </a:r>
            <a:endParaRPr kumimoji="1" lang="ja-JP" altLang="en-US" dirty="0"/>
          </a:p>
        </p:txBody>
      </p:sp>
    </p:spTree>
    <p:extLst>
      <p:ext uri="{BB962C8B-B14F-4D97-AF65-F5344CB8AC3E}">
        <p14:creationId xmlns:p14="http://schemas.microsoft.com/office/powerpoint/2010/main" val="23687030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marL="0" lvl="1"/>
            <a:r>
              <a:rPr lang="ja-JP" altLang="en-US" dirty="0"/>
              <a:t>★豆辞典</a:t>
            </a:r>
            <a:r>
              <a:rPr lang="en-US" altLang="ja-JP" dirty="0"/>
              <a:t>p14</a:t>
            </a:r>
          </a:p>
          <a:p>
            <a:endParaRPr lang="en-US" altLang="ja-JP" dirty="0"/>
          </a:p>
          <a:p>
            <a:r>
              <a:rPr lang="ja-JP" altLang="en-US" dirty="0"/>
              <a:t>巣立った奨学生たちは、個人としても世界中で活躍しています。</a:t>
            </a:r>
            <a:br>
              <a:rPr lang="en-US" altLang="ja-JP" dirty="0"/>
            </a:br>
            <a:r>
              <a:rPr lang="ja-JP" altLang="en-US" dirty="0"/>
              <a:t>「豆辞典」や「米山学友の群像」、「ロータリーの友」“よねやまだより”等で多くの学友を紹介しています。ぜひご覧ください。</a:t>
            </a:r>
            <a:endParaRPr lang="en-US" altLang="ja-JP" dirty="0"/>
          </a:p>
          <a:p>
            <a:endParaRPr lang="en-US" altLang="ja-JP" dirty="0"/>
          </a:p>
          <a:p>
            <a:r>
              <a:rPr lang="ja-JP" altLang="en-US" dirty="0"/>
              <a:t>ロータリーに親しんだ学友たちは、卒業後も、ロータリーとのつながりを持ち続けたいと願っています。</a:t>
            </a:r>
            <a:endParaRPr lang="en-US" altLang="ja-JP" dirty="0"/>
          </a:p>
          <a:p>
            <a:r>
              <a:rPr lang="ja-JP" altLang="en-US" dirty="0"/>
              <a:t>その</a:t>
            </a:r>
            <a:r>
              <a:rPr lang="en-US" altLang="ja-JP" dirty="0"/>
              <a:t>1</a:t>
            </a:r>
            <a:r>
              <a:rPr lang="ja-JP" altLang="en-US" dirty="0"/>
              <a:t>つとして、ロータリー会員としてわれわれの仲間となる学友がいます。</a:t>
            </a:r>
            <a:endParaRPr lang="en-US" altLang="ja-JP" dirty="0"/>
          </a:p>
          <a:p>
            <a:r>
              <a:rPr lang="ja-JP" altLang="en-US" dirty="0"/>
              <a:t>現在、ロータリー会員になった学友は</a:t>
            </a:r>
            <a:r>
              <a:rPr lang="en-US" altLang="ja-JP" dirty="0"/>
              <a:t>302</a:t>
            </a:r>
            <a:r>
              <a:rPr lang="ja-JP" altLang="en-US" dirty="0"/>
              <a:t>人です。</a:t>
            </a:r>
            <a:endParaRPr lang="en-US" altLang="ja-JP" dirty="0"/>
          </a:p>
          <a:p>
            <a:endParaRPr lang="en-US" altLang="ja-JP" dirty="0"/>
          </a:p>
          <a:p>
            <a:r>
              <a:rPr lang="ja-JP" altLang="en-US" dirty="0"/>
              <a:t>米山学友が中心となって設立したロータリークラブは台湾に</a:t>
            </a:r>
            <a:r>
              <a:rPr lang="en-US" altLang="ja-JP" dirty="0"/>
              <a:t>2</a:t>
            </a:r>
            <a:r>
              <a:rPr lang="ja-JP" altLang="en-US" dirty="0"/>
              <a:t>つ、日本国内に</a:t>
            </a:r>
            <a:r>
              <a:rPr lang="en-US" altLang="ja-JP" dirty="0"/>
              <a:t>4</a:t>
            </a:r>
            <a:r>
              <a:rPr lang="ja-JP" altLang="en-US" dirty="0"/>
              <a:t>つあるほか、衛星クラブも</a:t>
            </a:r>
            <a:r>
              <a:rPr lang="en-US" altLang="ja-JP" dirty="0"/>
              <a:t>2</a:t>
            </a:r>
            <a:r>
              <a:rPr lang="ja-JP" altLang="en-US" dirty="0"/>
              <a:t>つ設立されています。豆辞典</a:t>
            </a:r>
            <a:r>
              <a:rPr lang="en-US" altLang="ja-JP" dirty="0"/>
              <a:t>14</a:t>
            </a:r>
            <a:r>
              <a:rPr lang="ja-JP" altLang="en-US" dirty="0"/>
              <a:t>ページに一覧が載っていますので、ぜひご覧ください。</a:t>
            </a:r>
            <a:endParaRPr lang="en-US" altLang="ja-JP" dirty="0"/>
          </a:p>
          <a:p>
            <a:endParaRPr lang="en-US" altLang="ja-JP" dirty="0"/>
          </a:p>
          <a:p>
            <a:r>
              <a:rPr lang="en-US" altLang="ja-JP" dirty="0"/>
              <a:t>※</a:t>
            </a:r>
            <a:r>
              <a:rPr lang="ja-JP" altLang="en-US" dirty="0"/>
              <a:t>参考</a:t>
            </a:r>
            <a:endParaRPr lang="en-US" altLang="ja-JP" dirty="0"/>
          </a:p>
          <a:p>
            <a:r>
              <a:rPr lang="en-US" altLang="ja-JP" dirty="0"/>
              <a:t>&lt;</a:t>
            </a:r>
            <a:r>
              <a:rPr lang="ja-JP" altLang="en-US" dirty="0"/>
              <a:t>海外</a:t>
            </a:r>
            <a:r>
              <a:rPr lang="en-US" altLang="ja-JP" dirty="0"/>
              <a:t>&gt;</a:t>
            </a:r>
          </a:p>
          <a:p>
            <a:r>
              <a:rPr lang="ja-JP" altLang="en-US" dirty="0"/>
              <a:t>・台北東海</a:t>
            </a:r>
            <a:r>
              <a:rPr lang="en-US" altLang="ja-JP" dirty="0"/>
              <a:t>RC</a:t>
            </a:r>
            <a:r>
              <a:rPr lang="ja-JP" altLang="en-US" dirty="0"/>
              <a:t>（たいぺいとうかい</a:t>
            </a:r>
            <a:r>
              <a:rPr lang="en-US" altLang="ja-JP" dirty="0"/>
              <a:t>/</a:t>
            </a:r>
            <a:r>
              <a:rPr lang="ja-JP" altLang="en-US" dirty="0"/>
              <a:t>第</a:t>
            </a:r>
            <a:r>
              <a:rPr lang="en-US" altLang="ja-JP" dirty="0"/>
              <a:t>3482</a:t>
            </a:r>
            <a:r>
              <a:rPr lang="ja-JP" altLang="en-US" dirty="0"/>
              <a:t>地区）</a:t>
            </a:r>
            <a:endParaRPr lang="en-US" altLang="ja-JP" dirty="0"/>
          </a:p>
          <a:p>
            <a:r>
              <a:rPr lang="ja-JP" altLang="en-US" dirty="0"/>
              <a:t>・台中文心</a:t>
            </a:r>
            <a:r>
              <a:rPr lang="en-US" altLang="ja-JP" dirty="0"/>
              <a:t>RC</a:t>
            </a:r>
            <a:r>
              <a:rPr lang="ja-JP" altLang="en-US" dirty="0"/>
              <a:t>（たいちゅうぶんしん</a:t>
            </a:r>
            <a:r>
              <a:rPr lang="en-US" altLang="ja-JP" dirty="0"/>
              <a:t>/</a:t>
            </a:r>
            <a:r>
              <a:rPr lang="ja-JP" altLang="en-US" dirty="0"/>
              <a:t>第</a:t>
            </a:r>
            <a:r>
              <a:rPr lang="en-US" altLang="ja-JP" dirty="0"/>
              <a:t>3461</a:t>
            </a:r>
            <a:r>
              <a:rPr lang="ja-JP" altLang="en-US" dirty="0"/>
              <a:t>地区）</a:t>
            </a:r>
            <a:endParaRPr lang="en-US" altLang="ja-JP" dirty="0"/>
          </a:p>
          <a:p>
            <a:r>
              <a:rPr lang="en-US" altLang="ja-JP" dirty="0"/>
              <a:t>&lt;</a:t>
            </a:r>
            <a:r>
              <a:rPr lang="ja-JP" altLang="en-US" dirty="0"/>
              <a:t>国内</a:t>
            </a:r>
            <a:r>
              <a:rPr lang="en-US" altLang="ja-JP" dirty="0"/>
              <a:t>&gt;</a:t>
            </a:r>
          </a:p>
          <a:p>
            <a:r>
              <a:rPr lang="ja-JP" altLang="en-US" dirty="0"/>
              <a:t>・東京米山友愛</a:t>
            </a:r>
            <a:r>
              <a:rPr lang="en-US" altLang="ja-JP" dirty="0"/>
              <a:t>RC</a:t>
            </a:r>
            <a:r>
              <a:rPr lang="ja-JP" altLang="en-US" dirty="0"/>
              <a:t>（第</a:t>
            </a:r>
            <a:r>
              <a:rPr lang="en-US" altLang="ja-JP" dirty="0"/>
              <a:t>2750</a:t>
            </a:r>
            <a:r>
              <a:rPr lang="ja-JP" altLang="en-US" dirty="0"/>
              <a:t>地区）</a:t>
            </a:r>
            <a:endParaRPr lang="en-US" altLang="ja-JP" dirty="0"/>
          </a:p>
          <a:p>
            <a:r>
              <a:rPr lang="ja-JP" altLang="en-US" dirty="0"/>
              <a:t>・東京米山ロータリー</a:t>
            </a:r>
            <a:r>
              <a:rPr lang="en-US" altLang="ja-JP" dirty="0"/>
              <a:t>E</a:t>
            </a:r>
            <a:r>
              <a:rPr lang="ja-JP" altLang="en-US" dirty="0"/>
              <a:t>クラブ</a:t>
            </a:r>
            <a:r>
              <a:rPr lang="en-US" altLang="ja-JP" dirty="0"/>
              <a:t>2750</a:t>
            </a:r>
            <a:r>
              <a:rPr lang="ja-JP" altLang="en-US" dirty="0"/>
              <a:t>（第</a:t>
            </a:r>
            <a:r>
              <a:rPr lang="en-US" altLang="ja-JP" dirty="0"/>
              <a:t>2750</a:t>
            </a:r>
            <a:r>
              <a:rPr lang="ja-JP" altLang="en-US" dirty="0"/>
              <a:t>地区）</a:t>
            </a:r>
            <a:endParaRPr lang="en-US" altLang="ja-JP" dirty="0"/>
          </a:p>
          <a:p>
            <a:r>
              <a:rPr lang="ja-JP" altLang="en-US" dirty="0"/>
              <a:t>・さいたま大空</a:t>
            </a:r>
            <a:r>
              <a:rPr lang="en-US" altLang="ja-JP" dirty="0"/>
              <a:t>RC</a:t>
            </a:r>
            <a:r>
              <a:rPr lang="ja-JP" altLang="en-US" dirty="0"/>
              <a:t>（第</a:t>
            </a:r>
            <a:r>
              <a:rPr lang="en-US" altLang="ja-JP" dirty="0"/>
              <a:t>2770</a:t>
            </a:r>
            <a:r>
              <a:rPr lang="ja-JP" altLang="en-US" dirty="0"/>
              <a:t>地区）</a:t>
            </a:r>
            <a:endParaRPr lang="en-US" altLang="ja-JP" dirty="0"/>
          </a:p>
          <a:p>
            <a:r>
              <a:rPr lang="ja-JP" altLang="en-US" dirty="0"/>
              <a:t>・茨城ロータリー</a:t>
            </a:r>
            <a:r>
              <a:rPr lang="en-US" altLang="ja-JP" dirty="0"/>
              <a:t>E</a:t>
            </a:r>
            <a:r>
              <a:rPr lang="ja-JP" altLang="en-US" dirty="0"/>
              <a:t>クラブ（第</a:t>
            </a:r>
            <a:r>
              <a:rPr lang="en-US" altLang="ja-JP" dirty="0"/>
              <a:t>2820</a:t>
            </a:r>
            <a:r>
              <a:rPr lang="ja-JP" altLang="en-US" dirty="0"/>
              <a:t>地区）</a:t>
            </a:r>
            <a:endParaRPr lang="en-US" altLang="ja-JP" dirty="0"/>
          </a:p>
          <a:p>
            <a:endParaRPr lang="en-US" altLang="ja-JP" dirty="0"/>
          </a:p>
          <a:p>
            <a:r>
              <a:rPr lang="en-US" altLang="ja-JP" dirty="0"/>
              <a:t>※2021</a:t>
            </a:r>
            <a:r>
              <a:rPr lang="ja-JP" altLang="en-US" dirty="0"/>
              <a:t>年に「和光</a:t>
            </a:r>
            <a:r>
              <a:rPr lang="en-US" altLang="ja-JP" dirty="0"/>
              <a:t>21</a:t>
            </a:r>
            <a:r>
              <a:rPr lang="ja-JP" altLang="en-US" dirty="0"/>
              <a:t>幸魂ロータリー衛星クラブ」が設立されましたが、</a:t>
            </a:r>
            <a:r>
              <a:rPr lang="en-US" altLang="ja-JP" dirty="0"/>
              <a:t>2024</a:t>
            </a:r>
            <a:r>
              <a:rPr lang="ja-JP" altLang="en-US" dirty="0"/>
              <a:t>年</a:t>
            </a:r>
            <a:r>
              <a:rPr lang="en-US" altLang="ja-JP" dirty="0"/>
              <a:t>6</a:t>
            </a:r>
            <a:r>
              <a:rPr lang="ja-JP" altLang="en-US" dirty="0"/>
              <a:t>月に終結しました</a:t>
            </a:r>
            <a:endParaRPr lang="en-US" altLang="ja-JP" dirty="0"/>
          </a:p>
          <a:p>
            <a:r>
              <a:rPr lang="en-US" altLang="ja-JP" dirty="0"/>
              <a:t>※</a:t>
            </a:r>
            <a:r>
              <a:rPr lang="ja-JP" altLang="en-US" dirty="0"/>
              <a:t>韓国では</a:t>
            </a:r>
            <a:r>
              <a:rPr lang="en-US" altLang="ja-JP" dirty="0"/>
              <a:t>2016</a:t>
            </a:r>
            <a:r>
              <a:rPr lang="ja-JP" altLang="en-US" dirty="0"/>
              <a:t>年に米山学友による衛星クラブ、「韓国米山セソウル・ロータリー衛星クラブ」が設立されましたが、現在は解散しています</a:t>
            </a:r>
          </a:p>
          <a:p>
            <a:endParaRPr lang="ja-JP" altLang="en-US" dirty="0"/>
          </a:p>
          <a:p>
            <a:endParaRPr lang="ja-JP" altLang="en-US" dirty="0"/>
          </a:p>
        </p:txBody>
      </p:sp>
      <p:sp>
        <p:nvSpPr>
          <p:cNvPr id="4" name="スライド番号プレースホルダー 3"/>
          <p:cNvSpPr>
            <a:spLocks noGrp="1"/>
          </p:cNvSpPr>
          <p:nvPr>
            <p:ph type="sldNum" sz="quarter" idx="5"/>
          </p:nvPr>
        </p:nvSpPr>
        <p:spPr/>
        <p:txBody>
          <a:bodyPr/>
          <a:lstStyle/>
          <a:p>
            <a:fld id="{0F22A95E-7637-466F-B65E-4D1BFE73B033}" type="slidenum">
              <a:rPr lang="ja-JP" altLang="en-US" smtClean="0"/>
              <a:pPr/>
              <a:t>22</a:t>
            </a:fld>
            <a:endParaRPr lang="ja-JP" altLang="en-US"/>
          </a:p>
        </p:txBody>
      </p:sp>
      <p:sp>
        <p:nvSpPr>
          <p:cNvPr id="7" name="スライド イメージ プレースホルダー 6">
            <a:extLst>
              <a:ext uri="{FF2B5EF4-FFF2-40B4-BE49-F238E27FC236}">
                <a16:creationId xmlns:a16="http://schemas.microsoft.com/office/drawing/2014/main" id="{F522653C-BA80-0D65-6D9F-7C67049C5132}"/>
              </a:ext>
            </a:extLst>
          </p:cNvPr>
          <p:cNvSpPr>
            <a:spLocks noGrp="1" noRot="1" noChangeAspect="1"/>
          </p:cNvSpPr>
          <p:nvPr>
            <p:ph type="sldImg"/>
          </p:nvPr>
        </p:nvSpPr>
        <p:spPr>
          <a:xfrm>
            <a:off x="422275" y="577850"/>
            <a:ext cx="5962650" cy="3354388"/>
          </a:xfrm>
        </p:spPr>
      </p:sp>
      <p:sp>
        <p:nvSpPr>
          <p:cNvPr id="2" name="フッター プレースホルダー 1">
            <a:extLst>
              <a:ext uri="{FF2B5EF4-FFF2-40B4-BE49-F238E27FC236}">
                <a16:creationId xmlns:a16="http://schemas.microsoft.com/office/drawing/2014/main" id="{6E5BD6A7-5BEA-A54F-0112-4CB294D403A8}"/>
              </a:ext>
            </a:extLst>
          </p:cNvPr>
          <p:cNvSpPr>
            <a:spLocks noGrp="1"/>
          </p:cNvSpPr>
          <p:nvPr>
            <p:ph type="ftr" sz="quarter" idx="4"/>
          </p:nvPr>
        </p:nvSpPr>
        <p:spPr/>
        <p:txBody>
          <a:bodyPr/>
          <a:lstStyle/>
          <a:p>
            <a:r>
              <a:rPr kumimoji="1" lang="ja-JP" altLang="en-US"/>
              <a:t>公益財団法人ロータリー米山記念奨学会</a:t>
            </a:r>
            <a:endParaRPr kumimoji="1" lang="ja-JP" altLang="en-US" dirty="0"/>
          </a:p>
        </p:txBody>
      </p:sp>
      <p:sp>
        <p:nvSpPr>
          <p:cNvPr id="5" name="ヘッダー プレースホルダー 4">
            <a:extLst>
              <a:ext uri="{FF2B5EF4-FFF2-40B4-BE49-F238E27FC236}">
                <a16:creationId xmlns:a16="http://schemas.microsoft.com/office/drawing/2014/main" id="{886F207D-108D-DD72-F9E3-2C43CB1CB58B}"/>
              </a:ext>
            </a:extLst>
          </p:cNvPr>
          <p:cNvSpPr>
            <a:spLocks noGrp="1"/>
          </p:cNvSpPr>
          <p:nvPr>
            <p:ph type="hdr" sz="quarter"/>
          </p:nvPr>
        </p:nvSpPr>
        <p:spPr/>
        <p:txBody>
          <a:bodyPr/>
          <a:lstStyle/>
          <a:p>
            <a:r>
              <a:rPr kumimoji="1" lang="en-US" altLang="ja-JP"/>
              <a:t>2024</a:t>
            </a:r>
            <a:r>
              <a:rPr kumimoji="1" lang="ja-JP" altLang="en-US"/>
              <a:t>－</a:t>
            </a:r>
            <a:r>
              <a:rPr kumimoji="1" lang="en-US" altLang="ja-JP"/>
              <a:t>25</a:t>
            </a:r>
            <a:r>
              <a:rPr kumimoji="1" lang="ja-JP" altLang="en-US"/>
              <a:t>年度豆辞典</a:t>
            </a:r>
            <a:r>
              <a:rPr kumimoji="1" lang="en-US" altLang="ja-JP"/>
              <a:t>PPT</a:t>
            </a:r>
            <a:endParaRPr kumimoji="1" lang="ja-JP" altLang="en-US" dirty="0"/>
          </a:p>
        </p:txBody>
      </p:sp>
    </p:spTree>
    <p:extLst>
      <p:ext uri="{BB962C8B-B14F-4D97-AF65-F5344CB8AC3E}">
        <p14:creationId xmlns:p14="http://schemas.microsoft.com/office/powerpoint/2010/main" val="36694245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577850"/>
            <a:ext cx="5962650" cy="3354388"/>
          </a:xfrm>
        </p:spPr>
      </p:sp>
      <p:sp>
        <p:nvSpPr>
          <p:cNvPr id="3" name="ノート プレースホルダー 2"/>
          <p:cNvSpPr>
            <a:spLocks noGrp="1"/>
          </p:cNvSpPr>
          <p:nvPr>
            <p:ph type="body" idx="1"/>
          </p:nvPr>
        </p:nvSpPr>
        <p:spPr/>
        <p:txBody>
          <a:bodyPr/>
          <a:lstStyle/>
          <a:p>
            <a:pPr marL="0" lvl="1" defTabSz="922196">
              <a:defRPr/>
            </a:pPr>
            <a:r>
              <a:rPr lang="ja-JP" altLang="en-US" dirty="0"/>
              <a:t>★豆辞典</a:t>
            </a:r>
            <a:r>
              <a:rPr lang="en-US" altLang="ja-JP" b="0" dirty="0"/>
              <a:t>p14</a:t>
            </a:r>
          </a:p>
          <a:p>
            <a:pPr marL="0" lvl="1" defTabSz="922196">
              <a:defRPr/>
            </a:pPr>
            <a:endParaRPr lang="en-US" altLang="ja-JP" b="1" dirty="0"/>
          </a:p>
          <a:p>
            <a:r>
              <a:rPr kumimoji="1" lang="ja-JP" altLang="en-US" dirty="0"/>
              <a:t>また、ガバナーになった学友も</a:t>
            </a:r>
            <a:r>
              <a:rPr kumimoji="1" lang="en-US" altLang="ja-JP" dirty="0"/>
              <a:t>3</a:t>
            </a:r>
            <a:r>
              <a:rPr kumimoji="1" lang="ja-JP" altLang="en-US" dirty="0"/>
              <a:t>人おり、左から林　隆義（リム ユンウィー）さん、許　國文（キョ コクブン）さん、林　華明（リン カミン）さんです。</a:t>
            </a:r>
            <a:endParaRPr kumimoji="1" lang="en-US" altLang="ja-JP" dirty="0"/>
          </a:p>
          <a:p>
            <a:r>
              <a:rPr kumimoji="1" lang="ja-JP" altLang="en-US" b="0" dirty="0"/>
              <a:t>さらに、なんと</a:t>
            </a:r>
            <a:r>
              <a:rPr kumimoji="1" lang="en-US" altLang="ja-JP" b="0" dirty="0"/>
              <a:t>2026-27</a:t>
            </a:r>
            <a:r>
              <a:rPr kumimoji="1" lang="ja-JP" altLang="en-US" b="0" dirty="0"/>
              <a:t>年度にはインドネシアのラスマナ センダリウスさんが、米山学友として</a:t>
            </a:r>
            <a:r>
              <a:rPr kumimoji="1" lang="en-US" altLang="ja-JP" b="0" dirty="0"/>
              <a:t>4</a:t>
            </a:r>
            <a:r>
              <a:rPr kumimoji="1" lang="ja-JP" altLang="en-US" b="0" dirty="0"/>
              <a:t>人目のガバナーとなる予定です。　</a:t>
            </a:r>
            <a:endParaRPr kumimoji="1" lang="en-US" altLang="ja-JP" b="0" dirty="0"/>
          </a:p>
          <a:p>
            <a:endParaRPr kumimoji="1" lang="en-US" altLang="ja-JP" dirty="0"/>
          </a:p>
          <a:p>
            <a:r>
              <a:rPr lang="ja-JP" altLang="en-US" sz="1200" dirty="0"/>
              <a:t>＜参考＞</a:t>
            </a:r>
            <a:endParaRPr lang="en-US" altLang="ja-JP" sz="1200" dirty="0"/>
          </a:p>
          <a:p>
            <a:r>
              <a:rPr lang="en-US" altLang="ja-JP" sz="1200" dirty="0"/>
              <a:t>※</a:t>
            </a:r>
            <a:r>
              <a:rPr lang="ja-JP" altLang="en-US" sz="1200" dirty="0"/>
              <a:t>ガバナーになった米山学友</a:t>
            </a:r>
            <a:endParaRPr lang="en-US" altLang="ja-JP" sz="1200" dirty="0"/>
          </a:p>
          <a:p>
            <a:r>
              <a:rPr lang="en-US" altLang="ja-JP" sz="1200" dirty="0"/>
              <a:t>1</a:t>
            </a:r>
            <a:r>
              <a:rPr lang="ja-JP" altLang="en-US" sz="1200" dirty="0"/>
              <a:t>人目：韓国の林　隆義さん（リムユンウィ</a:t>
            </a:r>
            <a:r>
              <a:rPr lang="en-US" altLang="ja-JP" sz="1200" dirty="0"/>
              <a:t>/</a:t>
            </a:r>
            <a:r>
              <a:rPr lang="en-US" altLang="zh-CN" sz="1200" dirty="0"/>
              <a:t>1997-98</a:t>
            </a:r>
            <a:r>
              <a:rPr lang="zh-CN" altLang="en-US" sz="1200" dirty="0"/>
              <a:t>年度 第</a:t>
            </a:r>
            <a:r>
              <a:rPr lang="en-US" altLang="zh-CN" sz="1200" dirty="0"/>
              <a:t>3650</a:t>
            </a:r>
            <a:r>
              <a:rPr lang="zh-CN" altLang="en-US" sz="1200" dirty="0"/>
              <a:t>地区</a:t>
            </a:r>
            <a:r>
              <a:rPr lang="ja-JP" altLang="en-US" sz="1200" dirty="0"/>
              <a:t>ガバナー）</a:t>
            </a:r>
            <a:r>
              <a:rPr lang="ja-JP" altLang="en-US" sz="1200" b="0" dirty="0"/>
              <a:t>（</a:t>
            </a:r>
            <a:r>
              <a:rPr lang="en-US" altLang="ja-JP" sz="1200" b="0" dirty="0"/>
              <a:t>1977-78/</a:t>
            </a:r>
            <a:r>
              <a:rPr lang="ja-JP" altLang="en-US" sz="1200" b="0" dirty="0"/>
              <a:t>京都西南</a:t>
            </a:r>
            <a:r>
              <a:rPr lang="en-US" altLang="ja-JP" sz="1200" b="0" dirty="0"/>
              <a:t>RC</a:t>
            </a:r>
            <a:r>
              <a:rPr lang="ja-JP" altLang="en-US" sz="1200" b="0" dirty="0"/>
              <a:t>）</a:t>
            </a:r>
            <a:endParaRPr lang="en-US" altLang="ja-JP" sz="1200" b="0" dirty="0"/>
          </a:p>
          <a:p>
            <a:r>
              <a:rPr lang="en-US" altLang="ja-JP" sz="1200" b="0" dirty="0"/>
              <a:t>2</a:t>
            </a:r>
            <a:r>
              <a:rPr lang="ja-JP" altLang="en-US" sz="1200" b="0" dirty="0"/>
              <a:t>人目：台湾の許　国文さん（きょこくぶん</a:t>
            </a:r>
            <a:r>
              <a:rPr lang="en-US" altLang="ja-JP" sz="1200" b="0" dirty="0"/>
              <a:t>/2005-06</a:t>
            </a:r>
            <a:r>
              <a:rPr lang="ja-JP" altLang="en-US" sz="1200" b="0" dirty="0"/>
              <a:t>年度 第</a:t>
            </a:r>
            <a:r>
              <a:rPr lang="en-US" altLang="ja-JP" sz="1200" b="0" dirty="0"/>
              <a:t>3490</a:t>
            </a:r>
            <a:r>
              <a:rPr lang="ja-JP" altLang="en-US" sz="1200" b="0" dirty="0"/>
              <a:t>地区ガバナー）（</a:t>
            </a:r>
            <a:r>
              <a:rPr lang="en-US" altLang="ja-JP" sz="1200" b="0" dirty="0"/>
              <a:t>1975-77/</a:t>
            </a:r>
            <a:r>
              <a:rPr lang="ja-JP" altLang="en-US" sz="1200" b="0" dirty="0"/>
              <a:t>徳島</a:t>
            </a:r>
            <a:r>
              <a:rPr lang="en-US" altLang="ja-JP" sz="1200" b="0" dirty="0"/>
              <a:t>RC</a:t>
            </a:r>
            <a:r>
              <a:rPr lang="ja-JP" altLang="en-US" sz="1200" b="0" dirty="0"/>
              <a:t>）</a:t>
            </a:r>
            <a:endParaRPr lang="en-US" altLang="ja-JP" sz="1200" b="0" dirty="0"/>
          </a:p>
          <a:p>
            <a:r>
              <a:rPr lang="en-US" altLang="ja-JP" sz="1200" b="0" dirty="0"/>
              <a:t>3</a:t>
            </a:r>
            <a:r>
              <a:rPr lang="ja-JP" altLang="en-US" sz="1200" b="0" dirty="0"/>
              <a:t>人目：台湾の林　華明さん（りんかみん</a:t>
            </a:r>
            <a:r>
              <a:rPr lang="en-US" altLang="ja-JP" sz="1200" b="0" dirty="0"/>
              <a:t>/2015-16</a:t>
            </a:r>
            <a:r>
              <a:rPr lang="ja-JP" altLang="en-US" sz="1200" b="0" dirty="0"/>
              <a:t>年度 第</a:t>
            </a:r>
            <a:r>
              <a:rPr lang="en-US" altLang="ja-JP" sz="1200" b="0" dirty="0"/>
              <a:t>3522</a:t>
            </a:r>
            <a:r>
              <a:rPr lang="ja-JP" altLang="en-US" sz="1200" b="0" dirty="0"/>
              <a:t>地区ガバナー）（</a:t>
            </a:r>
            <a:r>
              <a:rPr lang="en-US" altLang="ja-JP" sz="1200" b="0" dirty="0"/>
              <a:t>1984-86/</a:t>
            </a:r>
            <a:r>
              <a:rPr lang="ja-JP" altLang="en-US" sz="1200" b="0" dirty="0"/>
              <a:t>東京世田谷</a:t>
            </a:r>
            <a:r>
              <a:rPr lang="en-US" altLang="ja-JP" sz="1200" b="0" dirty="0"/>
              <a:t>RC</a:t>
            </a:r>
            <a:r>
              <a:rPr lang="ja-JP" altLang="en-US" sz="1200" b="0" dirty="0"/>
              <a:t>）</a:t>
            </a:r>
            <a:br>
              <a:rPr lang="en-US" altLang="ja-JP" sz="1200" b="0" dirty="0"/>
            </a:br>
            <a:r>
              <a:rPr lang="en-US" altLang="ja-JP" sz="1200" b="0" dirty="0"/>
              <a:t>4</a:t>
            </a:r>
            <a:r>
              <a:rPr lang="ja-JP" altLang="en-US" sz="1200" b="0" dirty="0"/>
              <a:t>人目：インドネシアのラスマナ センダリウスさん（</a:t>
            </a:r>
            <a:r>
              <a:rPr lang="en-US" altLang="ja-JP" sz="1200" b="0" dirty="0"/>
              <a:t>2026-27</a:t>
            </a:r>
            <a:r>
              <a:rPr lang="ja-JP" altLang="en-US" sz="1200" b="0" dirty="0"/>
              <a:t>年度　第</a:t>
            </a:r>
            <a:r>
              <a:rPr lang="en-US" altLang="ja-JP" sz="1200" b="0" dirty="0"/>
              <a:t>3410</a:t>
            </a:r>
            <a:r>
              <a:rPr lang="ja-JP" altLang="en-US" sz="1200" b="0" dirty="0"/>
              <a:t>地区ガバナー）（</a:t>
            </a:r>
            <a:r>
              <a:rPr lang="en-US" altLang="ja-JP" sz="1200" b="0" dirty="0"/>
              <a:t>1992-94/</a:t>
            </a:r>
            <a:r>
              <a:rPr lang="ja-JP" altLang="en-US" sz="1200" b="0" dirty="0"/>
              <a:t>長岡西</a:t>
            </a:r>
            <a:r>
              <a:rPr lang="en-US" altLang="ja-JP" sz="1200" b="0" dirty="0"/>
              <a:t>RC</a:t>
            </a:r>
            <a:r>
              <a:rPr lang="ja-JP" altLang="en-US" sz="1200" b="0" dirty="0"/>
              <a:t>）</a:t>
            </a:r>
            <a:endParaRPr lang="en-US" altLang="ja-JP" sz="1200" b="0" dirty="0"/>
          </a:p>
          <a:p>
            <a:pPr marL="0" lvl="1" defTabSz="922196">
              <a:defRPr/>
            </a:pPr>
            <a:endParaRPr lang="en-US" altLang="ja-JP" b="1"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F22A95E-7637-466F-B65E-4D1BFE73B033}" type="slidenum">
              <a:rPr kumimoji="1" lang="ja-JP" altLang="en-US" smtClean="0"/>
              <a:t>23</a:t>
            </a:fld>
            <a:endParaRPr kumimoji="1" lang="ja-JP" altLang="en-US"/>
          </a:p>
        </p:txBody>
      </p:sp>
      <p:sp>
        <p:nvSpPr>
          <p:cNvPr id="5" name="フッター プレースホルダー 4">
            <a:extLst>
              <a:ext uri="{FF2B5EF4-FFF2-40B4-BE49-F238E27FC236}">
                <a16:creationId xmlns:a16="http://schemas.microsoft.com/office/drawing/2014/main" id="{6DF57BB6-511C-F080-CA33-9FDDFBF2EB5B}"/>
              </a:ext>
            </a:extLst>
          </p:cNvPr>
          <p:cNvSpPr>
            <a:spLocks noGrp="1"/>
          </p:cNvSpPr>
          <p:nvPr>
            <p:ph type="ftr" sz="quarter" idx="4"/>
          </p:nvPr>
        </p:nvSpPr>
        <p:spPr/>
        <p:txBody>
          <a:bodyPr/>
          <a:lstStyle/>
          <a:p>
            <a:r>
              <a:rPr kumimoji="1" lang="ja-JP" altLang="en-US"/>
              <a:t>公益財団法人ロータリー米山記念奨学会</a:t>
            </a:r>
            <a:endParaRPr kumimoji="1" lang="ja-JP" altLang="en-US" dirty="0"/>
          </a:p>
        </p:txBody>
      </p:sp>
      <p:sp>
        <p:nvSpPr>
          <p:cNvPr id="6" name="ヘッダー プレースホルダー 5">
            <a:extLst>
              <a:ext uri="{FF2B5EF4-FFF2-40B4-BE49-F238E27FC236}">
                <a16:creationId xmlns:a16="http://schemas.microsoft.com/office/drawing/2014/main" id="{4C05886F-106A-CF8F-C63D-EE1839E7C7B0}"/>
              </a:ext>
            </a:extLst>
          </p:cNvPr>
          <p:cNvSpPr>
            <a:spLocks noGrp="1"/>
          </p:cNvSpPr>
          <p:nvPr>
            <p:ph type="hdr" sz="quarter"/>
          </p:nvPr>
        </p:nvSpPr>
        <p:spPr/>
        <p:txBody>
          <a:bodyPr/>
          <a:lstStyle/>
          <a:p>
            <a:r>
              <a:rPr kumimoji="1" lang="en-US" altLang="ja-JP"/>
              <a:t>2024</a:t>
            </a:r>
            <a:r>
              <a:rPr kumimoji="1" lang="ja-JP" altLang="en-US"/>
              <a:t>－</a:t>
            </a:r>
            <a:r>
              <a:rPr kumimoji="1" lang="en-US" altLang="ja-JP"/>
              <a:t>25</a:t>
            </a:r>
            <a:r>
              <a:rPr kumimoji="1" lang="ja-JP" altLang="en-US"/>
              <a:t>年度豆辞典</a:t>
            </a:r>
            <a:r>
              <a:rPr kumimoji="1" lang="en-US" altLang="ja-JP"/>
              <a:t>PPT</a:t>
            </a:r>
            <a:endParaRPr kumimoji="1" lang="ja-JP" altLang="en-US" dirty="0"/>
          </a:p>
        </p:txBody>
      </p:sp>
    </p:spTree>
    <p:extLst>
      <p:ext uri="{BB962C8B-B14F-4D97-AF65-F5344CB8AC3E}">
        <p14:creationId xmlns:p14="http://schemas.microsoft.com/office/powerpoint/2010/main" val="27082610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marL="0" lvl="1" algn="l"/>
            <a:r>
              <a:rPr lang="ja-JP" altLang="en-US" dirty="0"/>
              <a:t>★豆辞典</a:t>
            </a:r>
            <a:r>
              <a:rPr lang="en-US" altLang="ja-JP" dirty="0"/>
              <a:t>p15</a:t>
            </a:r>
          </a:p>
          <a:p>
            <a:endParaRPr lang="en-US" altLang="ja-JP" dirty="0"/>
          </a:p>
          <a:p>
            <a:r>
              <a:rPr lang="ja-JP" altLang="en-US" dirty="0"/>
              <a:t>米山へのご寄付のほとんどはロータリー会員からのものですが、実は学友も、この事業を支えてくれています。</a:t>
            </a:r>
            <a:endParaRPr lang="en-US" altLang="ja-JP" dirty="0"/>
          </a:p>
          <a:p>
            <a:r>
              <a:rPr lang="ja-JP" altLang="en-US" dirty="0"/>
              <a:t>米山学友からの寄付金は、累計</a:t>
            </a:r>
            <a:r>
              <a:rPr lang="en-US" altLang="ja-JP" dirty="0"/>
              <a:t>1</a:t>
            </a:r>
            <a:r>
              <a:rPr lang="ja-JP" altLang="en-US" dirty="0"/>
              <a:t>億</a:t>
            </a:r>
            <a:r>
              <a:rPr lang="en-US" altLang="ja-JP" dirty="0"/>
              <a:t>3,305</a:t>
            </a:r>
            <a:r>
              <a:rPr lang="ja-JP" altLang="en-US" dirty="0"/>
              <a:t>万円にのぼります。</a:t>
            </a:r>
            <a:endParaRPr lang="en-US" altLang="ja-JP" dirty="0"/>
          </a:p>
          <a:p>
            <a:endParaRPr lang="en-US" altLang="ja-JP" dirty="0"/>
          </a:p>
          <a:p>
            <a:r>
              <a:rPr lang="ja-JP" altLang="en-US" dirty="0"/>
              <a:t>この</a:t>
            </a:r>
            <a:r>
              <a:rPr lang="en-US" altLang="ja-JP" dirty="0"/>
              <a:t>1</a:t>
            </a:r>
            <a:r>
              <a:rPr lang="ja-JP" altLang="en-US" dirty="0"/>
              <a:t>億</a:t>
            </a:r>
            <a:r>
              <a:rPr lang="en-US" altLang="ja-JP" dirty="0"/>
              <a:t>3,305</a:t>
            </a:r>
            <a:r>
              <a:rPr lang="ja-JP" altLang="en-US" dirty="0"/>
              <a:t>万円以外にも、日本で大きな災害が起きるたびに、国内外の学友から義援金が寄せられています。</a:t>
            </a:r>
            <a:endParaRPr lang="en-US" altLang="ja-JP" dirty="0"/>
          </a:p>
          <a:p>
            <a:endParaRPr lang="en-US" altLang="ja-JP" dirty="0"/>
          </a:p>
          <a:p>
            <a:r>
              <a:rPr lang="en-US" altLang="ja-JP" dirty="0"/>
              <a:t>2011</a:t>
            </a:r>
            <a:r>
              <a:rPr lang="ja-JP" altLang="en-US" dirty="0"/>
              <a:t>年、東日本大震災の時には、発生直後から日本の無事を願うメッセージが相次いで寄せられ、国内外の学友から</a:t>
            </a:r>
            <a:r>
              <a:rPr lang="en-US" altLang="ja-JP" dirty="0"/>
              <a:t>760</a:t>
            </a:r>
            <a:r>
              <a:rPr lang="ja-JP" altLang="en-US" dirty="0"/>
              <a:t>万円が集まりました。このお金は、奨学会を通じて被災地区へと送金されています。</a:t>
            </a:r>
            <a:endParaRPr lang="en-US" altLang="ja-JP" dirty="0"/>
          </a:p>
          <a:p>
            <a:r>
              <a:rPr lang="ja-JP" altLang="en-US" dirty="0"/>
              <a:t>熊本大地震の時には、上海米山学友会から</a:t>
            </a:r>
            <a:r>
              <a:rPr lang="en-US" altLang="ja-JP" dirty="0"/>
              <a:t>20</a:t>
            </a:r>
            <a:r>
              <a:rPr lang="ja-JP" altLang="en-US" dirty="0"/>
              <a:t>万円。熱海土砂災害の時には、台湾米山学友会から</a:t>
            </a:r>
            <a:r>
              <a:rPr lang="en-US" altLang="ja-JP" dirty="0"/>
              <a:t>150</a:t>
            </a:r>
            <a:r>
              <a:rPr lang="ja-JP" altLang="en-US" dirty="0"/>
              <a:t>万円。</a:t>
            </a:r>
            <a:endParaRPr lang="en-US" altLang="ja-JP" dirty="0"/>
          </a:p>
          <a:p>
            <a:endParaRPr lang="en-US" altLang="ja-JP" dirty="0"/>
          </a:p>
          <a:p>
            <a:r>
              <a:rPr lang="en-US" altLang="ja-JP" dirty="0"/>
              <a:t>2024</a:t>
            </a:r>
            <a:r>
              <a:rPr lang="ja-JP" altLang="en-US" dirty="0"/>
              <a:t>年元旦に発生した能登半島地震に対しては、義援金として、ベトナム出身の学友たちや台湾・スリランカ米山学友会から、合わせて</a:t>
            </a:r>
            <a:r>
              <a:rPr lang="en-US" altLang="ja-JP" dirty="0"/>
              <a:t>300</a:t>
            </a:r>
            <a:r>
              <a:rPr lang="ja-JP" altLang="en-US" dirty="0"/>
              <a:t>万円が寄付されました。</a:t>
            </a:r>
            <a:endParaRPr lang="en-US" altLang="ja-JP" dirty="0"/>
          </a:p>
          <a:p>
            <a:endParaRPr lang="en-US" altLang="ja-JP" dirty="0"/>
          </a:p>
          <a:p>
            <a:r>
              <a:rPr lang="ja-JP" altLang="en-US" dirty="0"/>
              <a:t>このように、「寄付」や「義援金」という形でのロータリーへの恩返しは、他のプログラムではあまりみられないものです。</a:t>
            </a:r>
            <a:endParaRPr lang="en-US" altLang="ja-JP" dirty="0"/>
          </a:p>
          <a:p>
            <a:endParaRPr lang="ja-JP" altLang="en-US" dirty="0"/>
          </a:p>
        </p:txBody>
      </p:sp>
      <p:sp>
        <p:nvSpPr>
          <p:cNvPr id="4" name="スライド番号プレースホルダー 3"/>
          <p:cNvSpPr>
            <a:spLocks noGrp="1"/>
          </p:cNvSpPr>
          <p:nvPr>
            <p:ph type="sldNum" sz="quarter" idx="5"/>
          </p:nvPr>
        </p:nvSpPr>
        <p:spPr/>
        <p:txBody>
          <a:bodyPr/>
          <a:lstStyle/>
          <a:p>
            <a:fld id="{0F22A95E-7637-466F-B65E-4D1BFE73B033}" type="slidenum">
              <a:rPr lang="ja-JP" altLang="en-US" smtClean="0"/>
              <a:pPr/>
              <a:t>24</a:t>
            </a:fld>
            <a:endParaRPr lang="ja-JP" altLang="en-US"/>
          </a:p>
        </p:txBody>
      </p:sp>
      <p:sp>
        <p:nvSpPr>
          <p:cNvPr id="7" name="スライド イメージ プレースホルダー 6">
            <a:extLst>
              <a:ext uri="{FF2B5EF4-FFF2-40B4-BE49-F238E27FC236}">
                <a16:creationId xmlns:a16="http://schemas.microsoft.com/office/drawing/2014/main" id="{CEDDF5B5-935A-8467-5790-AC051A3252E9}"/>
              </a:ext>
            </a:extLst>
          </p:cNvPr>
          <p:cNvSpPr>
            <a:spLocks noGrp="1" noRot="1" noChangeAspect="1"/>
          </p:cNvSpPr>
          <p:nvPr>
            <p:ph type="sldImg"/>
          </p:nvPr>
        </p:nvSpPr>
        <p:spPr>
          <a:xfrm>
            <a:off x="422275" y="577850"/>
            <a:ext cx="5962650" cy="3354388"/>
          </a:xfrm>
        </p:spPr>
      </p:sp>
      <p:sp>
        <p:nvSpPr>
          <p:cNvPr id="2" name="フッター プレースホルダー 1">
            <a:extLst>
              <a:ext uri="{FF2B5EF4-FFF2-40B4-BE49-F238E27FC236}">
                <a16:creationId xmlns:a16="http://schemas.microsoft.com/office/drawing/2014/main" id="{0D9515AC-B565-11AA-301E-9EFC35070B11}"/>
              </a:ext>
            </a:extLst>
          </p:cNvPr>
          <p:cNvSpPr>
            <a:spLocks noGrp="1"/>
          </p:cNvSpPr>
          <p:nvPr>
            <p:ph type="ftr" sz="quarter" idx="4"/>
          </p:nvPr>
        </p:nvSpPr>
        <p:spPr/>
        <p:txBody>
          <a:bodyPr/>
          <a:lstStyle/>
          <a:p>
            <a:r>
              <a:rPr kumimoji="1" lang="ja-JP" altLang="en-US"/>
              <a:t>公益財団法人ロータリー米山記念奨学会</a:t>
            </a:r>
            <a:endParaRPr kumimoji="1" lang="ja-JP" altLang="en-US" dirty="0"/>
          </a:p>
        </p:txBody>
      </p:sp>
      <p:sp>
        <p:nvSpPr>
          <p:cNvPr id="5" name="ヘッダー プレースホルダー 4">
            <a:extLst>
              <a:ext uri="{FF2B5EF4-FFF2-40B4-BE49-F238E27FC236}">
                <a16:creationId xmlns:a16="http://schemas.microsoft.com/office/drawing/2014/main" id="{45CB72EB-7E8C-ECB5-AFB0-1269E3346432}"/>
              </a:ext>
            </a:extLst>
          </p:cNvPr>
          <p:cNvSpPr>
            <a:spLocks noGrp="1"/>
          </p:cNvSpPr>
          <p:nvPr>
            <p:ph type="hdr" sz="quarter"/>
          </p:nvPr>
        </p:nvSpPr>
        <p:spPr/>
        <p:txBody>
          <a:bodyPr/>
          <a:lstStyle/>
          <a:p>
            <a:r>
              <a:rPr kumimoji="1" lang="en-US" altLang="ja-JP"/>
              <a:t>2024</a:t>
            </a:r>
            <a:r>
              <a:rPr kumimoji="1" lang="ja-JP" altLang="en-US"/>
              <a:t>－</a:t>
            </a:r>
            <a:r>
              <a:rPr kumimoji="1" lang="en-US" altLang="ja-JP"/>
              <a:t>25</a:t>
            </a:r>
            <a:r>
              <a:rPr kumimoji="1" lang="ja-JP" altLang="en-US"/>
              <a:t>年度豆辞典</a:t>
            </a:r>
            <a:r>
              <a:rPr kumimoji="1" lang="en-US" altLang="ja-JP"/>
              <a:t>PPT</a:t>
            </a:r>
            <a:endParaRPr kumimoji="1" lang="ja-JP" altLang="en-US" dirty="0"/>
          </a:p>
        </p:txBody>
      </p:sp>
    </p:spTree>
    <p:extLst>
      <p:ext uri="{BB962C8B-B14F-4D97-AF65-F5344CB8AC3E}">
        <p14:creationId xmlns:p14="http://schemas.microsoft.com/office/powerpoint/2010/main" val="25631596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dirty="0"/>
              <a:t>ロータリーを退会しようとしていた会員が、米山に関わったことで「もう一度頑張ってみようと思えた。」そんな声もあります。</a:t>
            </a:r>
            <a:br>
              <a:rPr lang="en-US" altLang="ja-JP" dirty="0"/>
            </a:br>
            <a:r>
              <a:rPr lang="ja-JP" altLang="en-US" dirty="0"/>
              <a:t>米山は、実は奉仕の実感を体感することができる日本のロータリーのプロジェクトなのです。</a:t>
            </a:r>
            <a:endParaRPr lang="en-US" altLang="ja-JP" dirty="0"/>
          </a:p>
          <a:p>
            <a:r>
              <a:rPr lang="ja-JP" altLang="en-US" dirty="0"/>
              <a:t>この事業を今後も大切にするために、危機管理やその他知っておいていただきたい点についてお話しします</a:t>
            </a:r>
          </a:p>
        </p:txBody>
      </p:sp>
      <p:sp>
        <p:nvSpPr>
          <p:cNvPr id="4" name="スライド番号プレースホルダー 3"/>
          <p:cNvSpPr>
            <a:spLocks noGrp="1"/>
          </p:cNvSpPr>
          <p:nvPr>
            <p:ph type="sldNum" sz="quarter" idx="5"/>
          </p:nvPr>
        </p:nvSpPr>
        <p:spPr/>
        <p:txBody>
          <a:bodyPr/>
          <a:lstStyle/>
          <a:p>
            <a:fld id="{0F22A95E-7637-466F-B65E-4D1BFE73B033}" type="slidenum">
              <a:rPr lang="ja-JP" altLang="en-US" smtClean="0"/>
              <a:pPr/>
              <a:t>25</a:t>
            </a:fld>
            <a:endParaRPr lang="ja-JP" altLang="en-US"/>
          </a:p>
        </p:txBody>
      </p:sp>
      <p:sp>
        <p:nvSpPr>
          <p:cNvPr id="7" name="スライド イメージ プレースホルダー 6">
            <a:extLst>
              <a:ext uri="{FF2B5EF4-FFF2-40B4-BE49-F238E27FC236}">
                <a16:creationId xmlns:a16="http://schemas.microsoft.com/office/drawing/2014/main" id="{A62FD9DB-4BF5-D0B0-102C-69135BCD3D2D}"/>
              </a:ext>
            </a:extLst>
          </p:cNvPr>
          <p:cNvSpPr>
            <a:spLocks noGrp="1" noRot="1" noChangeAspect="1"/>
          </p:cNvSpPr>
          <p:nvPr>
            <p:ph type="sldImg"/>
          </p:nvPr>
        </p:nvSpPr>
        <p:spPr/>
      </p:sp>
      <p:sp>
        <p:nvSpPr>
          <p:cNvPr id="2" name="フッター プレースホルダー 1">
            <a:extLst>
              <a:ext uri="{FF2B5EF4-FFF2-40B4-BE49-F238E27FC236}">
                <a16:creationId xmlns:a16="http://schemas.microsoft.com/office/drawing/2014/main" id="{642793D1-1F8A-392A-D2B5-0B718BB8CD64}"/>
              </a:ext>
            </a:extLst>
          </p:cNvPr>
          <p:cNvSpPr>
            <a:spLocks noGrp="1"/>
          </p:cNvSpPr>
          <p:nvPr>
            <p:ph type="ftr" sz="quarter" idx="4"/>
          </p:nvPr>
        </p:nvSpPr>
        <p:spPr/>
        <p:txBody>
          <a:bodyPr/>
          <a:lstStyle/>
          <a:p>
            <a:r>
              <a:rPr kumimoji="1" lang="ja-JP" altLang="en-US"/>
              <a:t>公益財団法人ロータリー米山記念奨学会</a:t>
            </a:r>
            <a:endParaRPr kumimoji="1" lang="ja-JP" altLang="en-US" dirty="0"/>
          </a:p>
        </p:txBody>
      </p:sp>
      <p:sp>
        <p:nvSpPr>
          <p:cNvPr id="5" name="ヘッダー プレースホルダー 4">
            <a:extLst>
              <a:ext uri="{FF2B5EF4-FFF2-40B4-BE49-F238E27FC236}">
                <a16:creationId xmlns:a16="http://schemas.microsoft.com/office/drawing/2014/main" id="{00BD004E-964E-FF5B-A529-926180D934AC}"/>
              </a:ext>
            </a:extLst>
          </p:cNvPr>
          <p:cNvSpPr>
            <a:spLocks noGrp="1"/>
          </p:cNvSpPr>
          <p:nvPr>
            <p:ph type="hdr" sz="quarter"/>
          </p:nvPr>
        </p:nvSpPr>
        <p:spPr/>
        <p:txBody>
          <a:bodyPr/>
          <a:lstStyle/>
          <a:p>
            <a:r>
              <a:rPr kumimoji="1" lang="en-US" altLang="ja-JP"/>
              <a:t>2024</a:t>
            </a:r>
            <a:r>
              <a:rPr kumimoji="1" lang="ja-JP" altLang="en-US"/>
              <a:t>－</a:t>
            </a:r>
            <a:r>
              <a:rPr kumimoji="1" lang="en-US" altLang="ja-JP"/>
              <a:t>25</a:t>
            </a:r>
            <a:r>
              <a:rPr kumimoji="1" lang="ja-JP" altLang="en-US"/>
              <a:t>年度豆辞典</a:t>
            </a:r>
            <a:r>
              <a:rPr kumimoji="1" lang="en-US" altLang="ja-JP"/>
              <a:t>PPT</a:t>
            </a:r>
            <a:endParaRPr kumimoji="1" lang="ja-JP" altLang="en-US" dirty="0"/>
          </a:p>
        </p:txBody>
      </p:sp>
    </p:spTree>
    <p:extLst>
      <p:ext uri="{BB962C8B-B14F-4D97-AF65-F5344CB8AC3E}">
        <p14:creationId xmlns:p14="http://schemas.microsoft.com/office/powerpoint/2010/main" val="14721599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577850"/>
            <a:ext cx="5962650" cy="3354388"/>
          </a:xfrm>
        </p:spPr>
      </p:sp>
      <p:sp>
        <p:nvSpPr>
          <p:cNvPr id="3" name="ノート プレースホルダー 2"/>
          <p:cNvSpPr>
            <a:spLocks noGrp="1"/>
          </p:cNvSpPr>
          <p:nvPr>
            <p:ph type="body" idx="1"/>
          </p:nvPr>
        </p:nvSpPr>
        <p:spPr>
          <a:xfrm>
            <a:off x="422275" y="4141577"/>
            <a:ext cx="5962649" cy="5244089"/>
          </a:xfrm>
        </p:spPr>
        <p:txBody>
          <a:bodyPr/>
          <a:lstStyle/>
          <a:p>
            <a:r>
              <a:rPr kumimoji="1" lang="ja-JP" altLang="en-US" dirty="0"/>
              <a:t>★豆辞典</a:t>
            </a:r>
            <a:r>
              <a:rPr kumimoji="1" lang="en-US" altLang="ja-JP" dirty="0"/>
              <a:t>p10</a:t>
            </a:r>
            <a:br>
              <a:rPr kumimoji="1" lang="en-US" altLang="ja-JP" dirty="0"/>
            </a:br>
            <a:br>
              <a:rPr kumimoji="1" lang="en-US" altLang="ja-JP" dirty="0"/>
            </a:br>
            <a:r>
              <a:rPr kumimoji="1" lang="ja-JP" altLang="en-US" dirty="0"/>
              <a:t>米山奨学生は、ほとんどが成人しているとはいえ、外国から来て勉学に励む学生です。彼ら</a:t>
            </a:r>
            <a:r>
              <a:rPr kumimoji="1" lang="en-US" altLang="ja-JP" dirty="0"/>
              <a:t>/</a:t>
            </a:r>
            <a:r>
              <a:rPr kumimoji="1" lang="ja-JP" altLang="en-US" dirty="0"/>
              <a:t>彼女らの安全について、常に気にかけてくださいますようお願いします。</a:t>
            </a:r>
            <a:endParaRPr kumimoji="1" lang="en-US" altLang="ja-JP" dirty="0"/>
          </a:p>
          <a:p>
            <a:endParaRPr kumimoji="1" lang="en-US" altLang="ja-JP" dirty="0"/>
          </a:p>
          <a:p>
            <a:r>
              <a:rPr kumimoji="1" lang="ja-JP" altLang="en-US" dirty="0"/>
              <a:t>①自然災害の場合。</a:t>
            </a:r>
            <a:endParaRPr kumimoji="1" lang="en-US" altLang="ja-JP" dirty="0"/>
          </a:p>
          <a:p>
            <a:r>
              <a:rPr kumimoji="1" lang="ja-JP" altLang="en-US" dirty="0"/>
              <a:t>有事の際、奨学生と世話クラブ役員、または、奨学生と地区米山委員会、あるいは学友も含めた</a:t>
            </a:r>
            <a:r>
              <a:rPr kumimoji="1" lang="en-US" altLang="ja-JP" dirty="0"/>
              <a:t>SNS</a:t>
            </a:r>
            <a:r>
              <a:rPr kumimoji="1" lang="ja-JP" altLang="en-US" dirty="0"/>
              <a:t>グループを作っておくと、いざというときに迅速に確認を取ることができます。</a:t>
            </a:r>
            <a:endParaRPr kumimoji="1" lang="en-US" altLang="ja-JP" dirty="0"/>
          </a:p>
          <a:p>
            <a:endParaRPr kumimoji="1" lang="en-US" altLang="ja-JP" dirty="0"/>
          </a:p>
          <a:p>
            <a:r>
              <a:rPr kumimoji="1" lang="ja-JP" altLang="en-US" dirty="0"/>
              <a:t>②病気や事故の場合。</a:t>
            </a:r>
            <a:endParaRPr kumimoji="1" lang="en-US" altLang="ja-JP" dirty="0"/>
          </a:p>
          <a:p>
            <a:r>
              <a:rPr kumimoji="1" lang="ja-JP" altLang="en-US" dirty="0"/>
              <a:t>留学生は国民健康保険に加入しているので、医療費は</a:t>
            </a:r>
            <a:r>
              <a:rPr kumimoji="1" lang="en-US" altLang="ja-JP" dirty="0"/>
              <a:t>3</a:t>
            </a:r>
            <a:r>
              <a:rPr kumimoji="1" lang="ja-JP" altLang="en-US" dirty="0"/>
              <a:t>割負担ですが、入院・手術の際に必要な高額医療費の申請手続きは、外国人にとって非常に難しいものです。</a:t>
            </a:r>
            <a:endParaRPr kumimoji="1" lang="en-US" altLang="ja-JP" dirty="0"/>
          </a:p>
          <a:p>
            <a:r>
              <a:rPr kumimoji="1" lang="ja-JP" altLang="en-US" dirty="0"/>
              <a:t>また、海外でのケガや病気は不安が大きいので、できる限りケアをお願いします。米山記念奨学会では、</a:t>
            </a:r>
            <a:r>
              <a:rPr kumimoji="1" lang="en-US" altLang="ja-JP" dirty="0"/>
              <a:t>2020</a:t>
            </a:r>
            <a:r>
              <a:rPr kumimoji="1" lang="ja-JP" altLang="en-US" dirty="0"/>
              <a:t>年</a:t>
            </a:r>
            <a:r>
              <a:rPr kumimoji="1" lang="en-US" altLang="ja-JP" dirty="0"/>
              <a:t>4</a:t>
            </a:r>
            <a:r>
              <a:rPr kumimoji="1" lang="ja-JP" altLang="en-US" dirty="0"/>
              <a:t>月から、現役奨学生が例会出席の道中に起きた事故や病気に対する保険に加入しています。何かあれば相談してください。</a:t>
            </a:r>
            <a:endParaRPr kumimoji="1" lang="en-US" altLang="ja-JP" dirty="0"/>
          </a:p>
          <a:p>
            <a:r>
              <a:rPr kumimoji="1" lang="ja-JP" altLang="en-US" b="0" dirty="0"/>
              <a:t>また、</a:t>
            </a:r>
            <a:r>
              <a:rPr kumimoji="1" lang="ja-JP" altLang="en-US" dirty="0"/>
              <a:t>奨学生が例会に参加するためにバイクや車を使用する場合、免許があるかどうか、任意保険に加入しているかどうか、必ず確認するようにしてください。</a:t>
            </a:r>
            <a:endParaRPr kumimoji="1" lang="en-US" altLang="ja-JP" dirty="0"/>
          </a:p>
          <a:p>
            <a:endParaRPr kumimoji="1" lang="en-US" altLang="ja-JP" dirty="0"/>
          </a:p>
          <a:p>
            <a:r>
              <a:rPr kumimoji="1" lang="ja-JP" altLang="en-US" dirty="0"/>
              <a:t>③ハラスメント。</a:t>
            </a:r>
            <a:endParaRPr kumimoji="1" lang="en-US" altLang="ja-JP" dirty="0"/>
          </a:p>
          <a:p>
            <a:r>
              <a:rPr kumimoji="1" lang="ja-JP" altLang="en-US" dirty="0"/>
              <a:t>セクハラ・パワハラに巻き込まれないために、できるだけ奨学生と接しないようにしたい</a:t>
            </a:r>
            <a:r>
              <a:rPr kumimoji="1" lang="en-US" altLang="ja-JP" dirty="0"/>
              <a:t>…</a:t>
            </a:r>
            <a:r>
              <a:rPr kumimoji="1" lang="ja-JP" altLang="en-US" dirty="0"/>
              <a:t>と思う方もいらっしゃるかもしれませんが、米山奨学金の最大の価値は「交流」にあります。奨学生はロータリー会員との交流を通じて、日本社会を学び、国を超えた信頼関係を築いていくからです。</a:t>
            </a:r>
          </a:p>
          <a:p>
            <a:r>
              <a:rPr kumimoji="1" lang="ja-JP" altLang="en-US" dirty="0"/>
              <a:t>実際に奨学生との交流は非常に楽しく、学びのある体験です。しかし一方、外国人である米山奨学生とは、文化や習慣、年代の違いもあります。相手の気持ちを考え、尊重する気持ちを持って接するようにお願いします。</a:t>
            </a:r>
          </a:p>
          <a:p>
            <a:r>
              <a:rPr kumimoji="1" lang="ja-JP" altLang="en-US" dirty="0"/>
              <a:t>何か問題が発生した場合は、まずは地区米山奨学委員会へ報告・相談をしてください。</a:t>
            </a:r>
          </a:p>
          <a:p>
            <a:pPr algn="l"/>
            <a:endParaRPr lang="en-US" altLang="ja-JP" sz="1100" dirty="0"/>
          </a:p>
          <a:p>
            <a:pPr algn="l"/>
            <a:r>
              <a:rPr lang="ja-JP" altLang="en-US" sz="1100" dirty="0"/>
              <a:t>参考：</a:t>
            </a:r>
            <a:r>
              <a:rPr lang="en-US" altLang="ja-JP" sz="1100" dirty="0"/>
              <a:t>『</a:t>
            </a:r>
            <a:r>
              <a:rPr lang="ja-JP" altLang="en-US" sz="1100" dirty="0"/>
              <a:t>カウンセラー・</a:t>
            </a:r>
            <a:r>
              <a:rPr lang="ja-JP" altLang="en-US" sz="1100" b="0" dirty="0"/>
              <a:t>ハンドブック </a:t>
            </a:r>
            <a:r>
              <a:rPr lang="en-US" altLang="ja-JP" sz="1100" b="0" dirty="0"/>
              <a:t>2024</a:t>
            </a:r>
            <a:r>
              <a:rPr lang="ja-JP" altLang="en-US" sz="1100" b="0" dirty="0"/>
              <a:t>学年度</a:t>
            </a:r>
            <a:r>
              <a:rPr lang="en-US" altLang="ja-JP" sz="1100" dirty="0"/>
              <a:t>』 p20-21</a:t>
            </a:r>
          </a:p>
        </p:txBody>
      </p:sp>
      <p:sp>
        <p:nvSpPr>
          <p:cNvPr id="4" name="スライド番号プレースホルダー 3"/>
          <p:cNvSpPr>
            <a:spLocks noGrp="1"/>
          </p:cNvSpPr>
          <p:nvPr>
            <p:ph type="sldNum" sz="quarter" idx="5"/>
          </p:nvPr>
        </p:nvSpPr>
        <p:spPr/>
        <p:txBody>
          <a:bodyPr/>
          <a:lstStyle/>
          <a:p>
            <a:fld id="{0F22A95E-7637-466F-B65E-4D1BFE73B033}" type="slidenum">
              <a:rPr kumimoji="1" lang="ja-JP" altLang="en-US" smtClean="0"/>
              <a:t>26</a:t>
            </a:fld>
            <a:endParaRPr kumimoji="1" lang="ja-JP" altLang="en-US"/>
          </a:p>
        </p:txBody>
      </p:sp>
      <p:sp>
        <p:nvSpPr>
          <p:cNvPr id="5" name="フッター プレースホルダー 4">
            <a:extLst>
              <a:ext uri="{FF2B5EF4-FFF2-40B4-BE49-F238E27FC236}">
                <a16:creationId xmlns:a16="http://schemas.microsoft.com/office/drawing/2014/main" id="{B88AD173-5E69-ADB8-8250-906CD44696BD}"/>
              </a:ext>
            </a:extLst>
          </p:cNvPr>
          <p:cNvSpPr>
            <a:spLocks noGrp="1"/>
          </p:cNvSpPr>
          <p:nvPr>
            <p:ph type="ftr" sz="quarter" idx="4"/>
          </p:nvPr>
        </p:nvSpPr>
        <p:spPr/>
        <p:txBody>
          <a:bodyPr/>
          <a:lstStyle/>
          <a:p>
            <a:r>
              <a:rPr kumimoji="1" lang="ja-JP" altLang="en-US"/>
              <a:t>公益財団法人ロータリー米山記念奨学会</a:t>
            </a:r>
            <a:endParaRPr kumimoji="1" lang="ja-JP" altLang="en-US" dirty="0"/>
          </a:p>
        </p:txBody>
      </p:sp>
      <p:sp>
        <p:nvSpPr>
          <p:cNvPr id="6" name="ヘッダー プレースホルダー 5">
            <a:extLst>
              <a:ext uri="{FF2B5EF4-FFF2-40B4-BE49-F238E27FC236}">
                <a16:creationId xmlns:a16="http://schemas.microsoft.com/office/drawing/2014/main" id="{71154FAB-AB86-96D2-C4A7-C102066AB371}"/>
              </a:ext>
            </a:extLst>
          </p:cNvPr>
          <p:cNvSpPr>
            <a:spLocks noGrp="1"/>
          </p:cNvSpPr>
          <p:nvPr>
            <p:ph type="hdr" sz="quarter"/>
          </p:nvPr>
        </p:nvSpPr>
        <p:spPr/>
        <p:txBody>
          <a:bodyPr/>
          <a:lstStyle/>
          <a:p>
            <a:r>
              <a:rPr kumimoji="1" lang="en-US" altLang="ja-JP" dirty="0"/>
              <a:t>2024</a:t>
            </a:r>
            <a:r>
              <a:rPr kumimoji="1" lang="ja-JP" altLang="en-US" dirty="0"/>
              <a:t>－</a:t>
            </a:r>
            <a:r>
              <a:rPr kumimoji="1" lang="en-US" altLang="ja-JP" dirty="0"/>
              <a:t>25</a:t>
            </a:r>
            <a:r>
              <a:rPr kumimoji="1" lang="ja-JP" altLang="en-US" dirty="0"/>
              <a:t>年度豆辞典</a:t>
            </a:r>
            <a:r>
              <a:rPr kumimoji="1" lang="en-US" altLang="ja-JP" dirty="0"/>
              <a:t>PPT</a:t>
            </a:r>
            <a:endParaRPr kumimoji="1" lang="ja-JP" altLang="en-US" dirty="0"/>
          </a:p>
        </p:txBody>
      </p:sp>
    </p:spTree>
    <p:extLst>
      <p:ext uri="{BB962C8B-B14F-4D97-AF65-F5344CB8AC3E}">
        <p14:creationId xmlns:p14="http://schemas.microsoft.com/office/powerpoint/2010/main" val="8555342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dirty="0"/>
              <a:t>★豆辞典に対応記載なし</a:t>
            </a:r>
            <a:endParaRPr lang="en-US" altLang="ja-JP" dirty="0"/>
          </a:p>
          <a:p>
            <a:endParaRPr lang="en-US" altLang="ja-JP" dirty="0"/>
          </a:p>
          <a:p>
            <a:r>
              <a:rPr lang="ja-JP" altLang="en-US" dirty="0"/>
              <a:t>公益財団法人ロータリー米山記念奨学会は、実際の奨学生の選考、お世話などの業務を、地区・ガバナー・世話クラブへ「委託」する形となっています。これまではその点を明文化することなく運営してきましたが、内閣府からの指摘により、「業務委託に関する規程」を整備しました。</a:t>
            </a:r>
            <a:endParaRPr lang="en-US" altLang="ja-JP" dirty="0"/>
          </a:p>
          <a:p>
            <a:endParaRPr lang="en-US" altLang="ja-JP" dirty="0"/>
          </a:p>
          <a:p>
            <a:r>
              <a:rPr lang="ja-JP" altLang="en-US" b="1" dirty="0"/>
              <a:t>クリック！</a:t>
            </a:r>
            <a:r>
              <a:rPr lang="ja-JP" altLang="en-US" dirty="0"/>
              <a:t>（左図がまず表示され、自動的に右図が表示されます）</a:t>
            </a:r>
            <a:endParaRPr lang="en-US" altLang="ja-JP" dirty="0"/>
          </a:p>
          <a:p>
            <a:endParaRPr lang="en-US" altLang="ja-JP" dirty="0"/>
          </a:p>
          <a:p>
            <a:r>
              <a:rPr lang="ja-JP" altLang="en-US" dirty="0"/>
              <a:t>まず、「米山奨学会」と「地区」との間で覚書を交わし、続いて「地区」と「世話クラブ」との間で覚書を締結していただいています。これは、</a:t>
            </a:r>
            <a:r>
              <a:rPr lang="en-US" altLang="ja-JP" dirty="0"/>
              <a:t>1</a:t>
            </a:r>
            <a:r>
              <a:rPr lang="ja-JP" altLang="en-US" dirty="0"/>
              <a:t>回限りではなく、毎年実施するものです。</a:t>
            </a:r>
            <a:endParaRPr lang="en-US" altLang="ja-JP" dirty="0"/>
          </a:p>
          <a:p>
            <a:r>
              <a:rPr lang="ja-JP" altLang="en-US" dirty="0"/>
              <a:t>奨学生に関してやっていただく内容は、これまでと変わりありません。</a:t>
            </a:r>
            <a:endParaRPr lang="en-US" altLang="ja-JP" dirty="0"/>
          </a:p>
          <a:p>
            <a:r>
              <a:rPr lang="ja-JP" altLang="en-US" dirty="0"/>
              <a:t>今年も</a:t>
            </a:r>
            <a:r>
              <a:rPr lang="en-US" altLang="ja-JP" dirty="0"/>
              <a:t>1</a:t>
            </a:r>
            <a:r>
              <a:rPr lang="ja-JP" altLang="en-US" dirty="0"/>
              <a:t>月頃から奨学会とガバナー・ガバナーエレクトとの間で覚書を交わし、来年</a:t>
            </a:r>
            <a:r>
              <a:rPr lang="en-US" altLang="ja-JP" dirty="0"/>
              <a:t>2</a:t>
            </a:r>
            <a:r>
              <a:rPr lang="ja-JP" altLang="en-US" dirty="0"/>
              <a:t>月頃から、地区と、世話クラブ会長・会長エレクトとの間で覚書を交わしていただきます。</a:t>
            </a:r>
            <a:endParaRPr lang="en-US" altLang="ja-JP" dirty="0"/>
          </a:p>
          <a:p>
            <a:r>
              <a:rPr lang="ja-JP" altLang="en-US" dirty="0"/>
              <a:t>どうぞよろしくお願いいたします。</a:t>
            </a:r>
            <a:endParaRPr lang="en-US" altLang="ja-JP" dirty="0"/>
          </a:p>
          <a:p>
            <a:endParaRPr lang="en-US" altLang="ja-JP" dirty="0"/>
          </a:p>
          <a:p>
            <a:endParaRPr lang="en-US" altLang="ja-JP" dirty="0"/>
          </a:p>
          <a:p>
            <a:r>
              <a:rPr lang="ja-JP" altLang="en-US" dirty="0"/>
              <a:t>＜参考＞</a:t>
            </a:r>
            <a:endParaRPr lang="en-US" altLang="ja-JP" dirty="0"/>
          </a:p>
          <a:p>
            <a:r>
              <a:rPr lang="ja-JP" altLang="en-US" dirty="0"/>
              <a:t>ロータリー年度（</a:t>
            </a:r>
            <a:r>
              <a:rPr lang="en-US" altLang="ja-JP" dirty="0"/>
              <a:t>7~6</a:t>
            </a:r>
            <a:r>
              <a:rPr lang="ja-JP" altLang="en-US" dirty="0"/>
              <a:t>月）と奨学生の学年度（</a:t>
            </a:r>
            <a:r>
              <a:rPr lang="en-US" altLang="ja-JP" dirty="0"/>
              <a:t>4~3</a:t>
            </a:r>
            <a:r>
              <a:rPr lang="ja-JP" altLang="en-US" dirty="0"/>
              <a:t>月）が異なるため、地区においてはガバナーとガバナーエレクトの連名、世話クラブにおいては会長と会長エレクトの連名による署名が必要です</a:t>
            </a:r>
            <a:endParaRPr lang="en-US" altLang="ja-JP" dirty="0"/>
          </a:p>
          <a:p>
            <a:r>
              <a:rPr lang="ja-JP" altLang="en-US" dirty="0"/>
              <a:t>地区では</a:t>
            </a:r>
            <a:r>
              <a:rPr lang="en-US" altLang="ja-JP" dirty="0"/>
              <a:t>2024</a:t>
            </a:r>
            <a:r>
              <a:rPr lang="ja-JP" altLang="en-US" dirty="0"/>
              <a:t>学年度奨学生の世話クラブが決定次第、正式採用までの間に、世話クラブとの覚書締結を行っていただくことになります</a:t>
            </a:r>
            <a:endParaRPr lang="en-US" altLang="ja-JP" dirty="0"/>
          </a:p>
        </p:txBody>
      </p:sp>
      <p:sp>
        <p:nvSpPr>
          <p:cNvPr id="4" name="スライド番号プレースホルダー 3"/>
          <p:cNvSpPr>
            <a:spLocks noGrp="1"/>
          </p:cNvSpPr>
          <p:nvPr>
            <p:ph type="sldNum" sz="quarter" idx="10"/>
          </p:nvPr>
        </p:nvSpPr>
        <p:spPr/>
        <p:txBody>
          <a:bodyPr/>
          <a:lstStyle/>
          <a:p>
            <a:fld id="{445D418A-BF7D-4048-A3D1-F06ABC480ED5}" type="slidenum">
              <a:rPr lang="ja-JP" altLang="en-US" smtClean="0"/>
              <a:pPr/>
              <a:t>27</a:t>
            </a:fld>
            <a:endParaRPr lang="ja-JP" altLang="en-US" dirty="0"/>
          </a:p>
        </p:txBody>
      </p:sp>
      <p:sp>
        <p:nvSpPr>
          <p:cNvPr id="7" name="スライド イメージ プレースホルダー 6">
            <a:extLst>
              <a:ext uri="{FF2B5EF4-FFF2-40B4-BE49-F238E27FC236}">
                <a16:creationId xmlns:a16="http://schemas.microsoft.com/office/drawing/2014/main" id="{A63ADD1C-DE0B-3AD1-2D93-5F37C2E21771}"/>
              </a:ext>
            </a:extLst>
          </p:cNvPr>
          <p:cNvSpPr>
            <a:spLocks noGrp="1" noRot="1" noChangeAspect="1"/>
          </p:cNvSpPr>
          <p:nvPr>
            <p:ph type="sldImg"/>
          </p:nvPr>
        </p:nvSpPr>
        <p:spPr>
          <a:xfrm>
            <a:off x="422275" y="577850"/>
            <a:ext cx="5962650" cy="3354388"/>
          </a:xfrm>
        </p:spPr>
      </p:sp>
      <p:sp>
        <p:nvSpPr>
          <p:cNvPr id="2" name="フッター プレースホルダー 1">
            <a:extLst>
              <a:ext uri="{FF2B5EF4-FFF2-40B4-BE49-F238E27FC236}">
                <a16:creationId xmlns:a16="http://schemas.microsoft.com/office/drawing/2014/main" id="{6B5716F0-A2C2-55D7-98D0-895CA793D6E3}"/>
              </a:ext>
            </a:extLst>
          </p:cNvPr>
          <p:cNvSpPr>
            <a:spLocks noGrp="1"/>
          </p:cNvSpPr>
          <p:nvPr>
            <p:ph type="ftr" sz="quarter" idx="4"/>
          </p:nvPr>
        </p:nvSpPr>
        <p:spPr/>
        <p:txBody>
          <a:bodyPr/>
          <a:lstStyle/>
          <a:p>
            <a:r>
              <a:rPr kumimoji="1" lang="ja-JP" altLang="en-US"/>
              <a:t>公益財団法人ロータリー米山記念奨学会</a:t>
            </a:r>
            <a:endParaRPr kumimoji="1" lang="ja-JP" altLang="en-US" dirty="0"/>
          </a:p>
        </p:txBody>
      </p:sp>
      <p:sp>
        <p:nvSpPr>
          <p:cNvPr id="5" name="ヘッダー プレースホルダー 4">
            <a:extLst>
              <a:ext uri="{FF2B5EF4-FFF2-40B4-BE49-F238E27FC236}">
                <a16:creationId xmlns:a16="http://schemas.microsoft.com/office/drawing/2014/main" id="{D3B0FA2A-0220-69A0-1F9E-667EDE56EC11}"/>
              </a:ext>
            </a:extLst>
          </p:cNvPr>
          <p:cNvSpPr>
            <a:spLocks noGrp="1"/>
          </p:cNvSpPr>
          <p:nvPr>
            <p:ph type="hdr" sz="quarter"/>
          </p:nvPr>
        </p:nvSpPr>
        <p:spPr/>
        <p:txBody>
          <a:bodyPr/>
          <a:lstStyle/>
          <a:p>
            <a:r>
              <a:rPr kumimoji="1" lang="en-US" altLang="ja-JP"/>
              <a:t>2024</a:t>
            </a:r>
            <a:r>
              <a:rPr kumimoji="1" lang="ja-JP" altLang="en-US"/>
              <a:t>－</a:t>
            </a:r>
            <a:r>
              <a:rPr kumimoji="1" lang="en-US" altLang="ja-JP"/>
              <a:t>25</a:t>
            </a:r>
            <a:r>
              <a:rPr kumimoji="1" lang="ja-JP" altLang="en-US"/>
              <a:t>年度豆辞典</a:t>
            </a:r>
            <a:r>
              <a:rPr kumimoji="1" lang="en-US" altLang="ja-JP"/>
              <a:t>PPT</a:t>
            </a:r>
            <a:endParaRPr kumimoji="1" lang="ja-JP" altLang="en-US" dirty="0"/>
          </a:p>
        </p:txBody>
      </p:sp>
    </p:spTree>
    <p:extLst>
      <p:ext uri="{BB962C8B-B14F-4D97-AF65-F5344CB8AC3E}">
        <p14:creationId xmlns:p14="http://schemas.microsoft.com/office/powerpoint/2010/main" val="1218836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577850"/>
            <a:ext cx="5962650" cy="3354388"/>
          </a:xfrm>
        </p:spPr>
      </p:sp>
      <p:sp>
        <p:nvSpPr>
          <p:cNvPr id="3" name="ノート プレースホルダー 2"/>
          <p:cNvSpPr>
            <a:spLocks noGrp="1"/>
          </p:cNvSpPr>
          <p:nvPr>
            <p:ph type="body" idx="1"/>
          </p:nvPr>
        </p:nvSpPr>
        <p:spPr/>
        <p:txBody>
          <a:bodyPr/>
          <a:lstStyle/>
          <a:p>
            <a:pPr marL="0" lvl="1" defTabSz="922196">
              <a:defRPr/>
            </a:pPr>
            <a:r>
              <a:rPr lang="ja-JP" altLang="en-US" dirty="0">
                <a:latin typeface="游ゴシック" panose="020B0400000000000000" pitchFamily="50" charset="-128"/>
                <a:ea typeface="游ゴシック" panose="020B0400000000000000" pitchFamily="50" charset="-128"/>
              </a:rPr>
              <a:t>★豆辞典</a:t>
            </a:r>
            <a:r>
              <a:rPr lang="en-US" altLang="ja-JP" b="0" dirty="0">
                <a:solidFill>
                  <a:schemeClr val="tx1"/>
                </a:solidFill>
                <a:latin typeface="游ゴシック" panose="020B0400000000000000" pitchFamily="50" charset="-128"/>
                <a:ea typeface="游ゴシック" panose="020B0400000000000000" pitchFamily="50" charset="-128"/>
              </a:rPr>
              <a:t>p4-6</a:t>
            </a:r>
            <a:r>
              <a:rPr lang="ja-JP" altLang="en-US" b="0" dirty="0">
                <a:latin typeface="游ゴシック" panose="020B0400000000000000" pitchFamily="50" charset="-128"/>
                <a:ea typeface="游ゴシック" panose="020B0400000000000000" pitchFamily="50" charset="-128"/>
              </a:rPr>
              <a:t>に対応</a:t>
            </a:r>
            <a:endParaRPr lang="en-US" altLang="ja-JP" b="0" dirty="0">
              <a:latin typeface="游ゴシック" panose="020B0400000000000000" pitchFamily="50" charset="-128"/>
              <a:ea typeface="游ゴシック" panose="020B0400000000000000" pitchFamily="50" charset="-128"/>
            </a:endParaRPr>
          </a:p>
          <a:p>
            <a:endParaRPr lang="en-US" altLang="ja-JP" dirty="0">
              <a:latin typeface="游ゴシック" panose="020B0400000000000000" pitchFamily="50" charset="-128"/>
              <a:ea typeface="游ゴシック" panose="020B0400000000000000" pitchFamily="50" charset="-128"/>
            </a:endParaRPr>
          </a:p>
          <a:p>
            <a:r>
              <a:rPr lang="ja-JP" altLang="en-US" dirty="0">
                <a:latin typeface="游ゴシック" panose="020B0400000000000000" pitchFamily="50" charset="-128"/>
                <a:ea typeface="游ゴシック" panose="020B0400000000000000" pitchFamily="50" charset="-128"/>
              </a:rPr>
              <a:t>まずは概要を説明します。</a:t>
            </a:r>
            <a:endParaRPr lang="en-US" altLang="ja-JP" dirty="0">
              <a:latin typeface="游ゴシック" panose="020B0400000000000000" pitchFamily="50" charset="-128"/>
              <a:ea typeface="游ゴシック" panose="020B0400000000000000" pitchFamily="50" charset="-128"/>
            </a:endParaRPr>
          </a:p>
          <a:p>
            <a:r>
              <a:rPr lang="ja-JP" altLang="en-US" dirty="0">
                <a:latin typeface="游ゴシック" panose="020B0400000000000000" pitchFamily="50" charset="-128"/>
                <a:ea typeface="游ゴシック" panose="020B0400000000000000" pitchFamily="50" charset="-128"/>
              </a:rPr>
              <a:t>ロータリー米山記念奨学事業は、</a:t>
            </a:r>
            <a:r>
              <a:rPr kumimoji="1" lang="ja-JP" altLang="en-US" dirty="0">
                <a:latin typeface="游ゴシック" panose="020B0400000000000000" pitchFamily="50" charset="-128"/>
                <a:ea typeface="游ゴシック" panose="020B0400000000000000" pitchFamily="50" charset="-128"/>
              </a:rPr>
              <a:t>日本のロータリーが作り育てた独自の事業で、</a:t>
            </a:r>
            <a:r>
              <a:rPr kumimoji="1" lang="en-US" altLang="ja-JP" dirty="0">
                <a:latin typeface="游ゴシック" panose="020B0400000000000000" pitchFamily="50" charset="-128"/>
                <a:ea typeface="游ゴシック" panose="020B0400000000000000" pitchFamily="50" charset="-128"/>
              </a:rPr>
              <a:t>34</a:t>
            </a:r>
            <a:r>
              <a:rPr kumimoji="1" lang="ja-JP" altLang="en-US" dirty="0">
                <a:latin typeface="游ゴシック" panose="020B0400000000000000" pitchFamily="50" charset="-128"/>
                <a:ea typeface="游ゴシック" panose="020B0400000000000000" pitchFamily="50" charset="-128"/>
              </a:rPr>
              <a:t>地区、全地区が参加する多地区合同活動です。</a:t>
            </a:r>
            <a:endParaRPr kumimoji="1" lang="en-US" altLang="ja-JP" dirty="0">
              <a:latin typeface="游ゴシック" panose="020B0400000000000000" pitchFamily="50" charset="-128"/>
              <a:ea typeface="游ゴシック" panose="020B0400000000000000" pitchFamily="50" charset="-128"/>
            </a:endParaRPr>
          </a:p>
          <a:p>
            <a:endParaRPr lang="en-US" altLang="ja-JP" dirty="0">
              <a:latin typeface="游ゴシック" panose="020B0400000000000000" pitchFamily="50" charset="-128"/>
              <a:ea typeface="游ゴシック" panose="020B0400000000000000" pitchFamily="50" charset="-128"/>
            </a:endParaRPr>
          </a:p>
          <a:p>
            <a:r>
              <a:rPr lang="en-US" altLang="ja-JP" dirty="0">
                <a:latin typeface="游ゴシック" panose="020B0400000000000000" pitchFamily="50" charset="-128"/>
                <a:ea typeface="游ゴシック" panose="020B0400000000000000" pitchFamily="50" charset="-128"/>
              </a:rPr>
              <a:t>1952</a:t>
            </a:r>
            <a:r>
              <a:rPr lang="ja-JP" altLang="en-US" dirty="0">
                <a:latin typeface="游ゴシック" panose="020B0400000000000000" pitchFamily="50" charset="-128"/>
                <a:ea typeface="游ゴシック" panose="020B0400000000000000" pitchFamily="50" charset="-128"/>
              </a:rPr>
              <a:t>年に事業が始まって以来、一貫して、日本で学ぶ外国人留学生を支援しています。</a:t>
            </a:r>
            <a:endParaRPr lang="en-US" altLang="ja-JP" dirty="0">
              <a:latin typeface="游ゴシック" panose="020B0400000000000000" pitchFamily="50" charset="-128"/>
              <a:ea typeface="游ゴシック" panose="020B0400000000000000" pitchFamily="50" charset="-128"/>
            </a:endParaRPr>
          </a:p>
          <a:p>
            <a:r>
              <a:rPr kumimoji="1" lang="ja-JP" altLang="en-US" b="0" dirty="0">
                <a:latin typeface="游ゴシック" panose="020B0400000000000000" pitchFamily="50" charset="-128"/>
                <a:ea typeface="游ゴシック" panose="020B0400000000000000" pitchFamily="50" charset="-128"/>
              </a:rPr>
              <a:t>「公益財団法人ロータリー米山記念奨学会」というのは、この事業をおこなうために、日本のロータリーが協同して運営する奨学</a:t>
            </a:r>
            <a:r>
              <a:rPr lang="ja-JP" altLang="en-US" dirty="0">
                <a:latin typeface="游ゴシック" panose="020B0400000000000000" pitchFamily="50" charset="-128"/>
                <a:ea typeface="游ゴシック" panose="020B0400000000000000" pitchFamily="50" charset="-128"/>
              </a:rPr>
              <a:t>財団</a:t>
            </a:r>
            <a:r>
              <a:rPr kumimoji="1" lang="ja-JP" altLang="en-US" b="0" dirty="0">
                <a:latin typeface="游ゴシック" panose="020B0400000000000000" pitchFamily="50" charset="-128"/>
                <a:ea typeface="游ゴシック" panose="020B0400000000000000" pitchFamily="50" charset="-128"/>
              </a:rPr>
              <a:t>で、財源はすべてみなさんからのご寄付で成り立っています。</a:t>
            </a:r>
            <a:endParaRPr kumimoji="1" lang="en-US" altLang="ja-JP" b="0" dirty="0">
              <a:latin typeface="游ゴシック" panose="020B0400000000000000" pitchFamily="50" charset="-128"/>
              <a:ea typeface="游ゴシック" panose="020B0400000000000000" pitchFamily="50" charset="-128"/>
            </a:endParaRPr>
          </a:p>
          <a:p>
            <a:endParaRPr kumimoji="1" lang="en-US" altLang="ja-JP" b="1" dirty="0">
              <a:latin typeface="游ゴシック" panose="020B0400000000000000" pitchFamily="50" charset="-128"/>
              <a:ea typeface="游ゴシック" panose="020B0400000000000000" pitchFamily="50" charset="-128"/>
            </a:endParaRPr>
          </a:p>
          <a:p>
            <a:r>
              <a:rPr kumimoji="1" lang="ja-JP" altLang="en-US" b="0" dirty="0">
                <a:latin typeface="游ゴシック" panose="020B0400000000000000" pitchFamily="50" charset="-128"/>
                <a:ea typeface="游ゴシック" panose="020B0400000000000000" pitchFamily="50" charset="-128"/>
              </a:rPr>
              <a:t>この奨学金の最大の特長は「世話クラブ・カウンセラー制度」です。米山奨学生には世話クラブの例会や活動に参加してもらい、交流することを大切にしています。</a:t>
            </a:r>
            <a:endParaRPr kumimoji="1" lang="en-US" altLang="ja-JP" b="0" dirty="0">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dirty="0">
                <a:latin typeface="游ゴシック" panose="020B0400000000000000" pitchFamily="50" charset="-128"/>
                <a:ea typeface="游ゴシック" panose="020B0400000000000000" pitchFamily="50" charset="-128"/>
              </a:rPr>
              <a:t>カウンセラーを経験した方からは、「</a:t>
            </a:r>
            <a:r>
              <a:rPr lang="ja-JP" altLang="en-US" b="0" dirty="0"/>
              <a:t>クラブ全員でお世話する事で、クラブの結束力がアップした</a:t>
            </a:r>
            <a:r>
              <a:rPr lang="ja-JP" altLang="en-US" b="0" dirty="0">
                <a:latin typeface="游ゴシック" panose="020B0400000000000000" pitchFamily="50" charset="-128"/>
                <a:ea typeface="游ゴシック" panose="020B0400000000000000" pitchFamily="50" charset="-128"/>
              </a:rPr>
              <a:t>」「</a:t>
            </a:r>
            <a:r>
              <a:rPr lang="ja-JP" altLang="en-US" sz="1200" b="0" dirty="0">
                <a:latin typeface="游ゴシック" panose="020B0400000000000000" pitchFamily="50" charset="-128"/>
                <a:ea typeface="游ゴシック" panose="020B0400000000000000" pitchFamily="50" charset="-128"/>
              </a:rPr>
              <a:t>家族が増えたような気持ちになり、国際交流の理解が深まった</a:t>
            </a:r>
            <a:r>
              <a:rPr lang="ja-JP" altLang="en-US" b="0" dirty="0">
                <a:latin typeface="游ゴシック" panose="020B0400000000000000" pitchFamily="50" charset="-128"/>
                <a:ea typeface="游ゴシック" panose="020B0400000000000000" pitchFamily="50" charset="-128"/>
              </a:rPr>
              <a:t>」など、肯定的意見が多く寄せられました。（</a:t>
            </a:r>
            <a:r>
              <a:rPr lang="en-US" altLang="ja-JP" b="0" dirty="0">
                <a:latin typeface="游ゴシック" panose="020B0400000000000000" pitchFamily="50" charset="-128"/>
                <a:ea typeface="游ゴシック" panose="020B0400000000000000" pitchFamily="50" charset="-128"/>
              </a:rPr>
              <a:t>2022</a:t>
            </a:r>
            <a:r>
              <a:rPr lang="ja-JP" altLang="en-US" b="0" dirty="0">
                <a:latin typeface="游ゴシック" panose="020B0400000000000000" pitchFamily="50" charset="-128"/>
                <a:ea typeface="游ゴシック" panose="020B0400000000000000" pitchFamily="50" charset="-128"/>
              </a:rPr>
              <a:t>、</a:t>
            </a:r>
            <a:r>
              <a:rPr lang="en-US" altLang="ja-JP" b="0" dirty="0">
                <a:latin typeface="游ゴシック" panose="020B0400000000000000" pitchFamily="50" charset="-128"/>
                <a:ea typeface="游ゴシック" panose="020B0400000000000000" pitchFamily="50" charset="-128"/>
              </a:rPr>
              <a:t>23</a:t>
            </a:r>
            <a:r>
              <a:rPr lang="ja-JP" altLang="en-US" b="0" dirty="0">
                <a:latin typeface="游ゴシック" panose="020B0400000000000000" pitchFamily="50" charset="-128"/>
                <a:ea typeface="游ゴシック" panose="020B0400000000000000" pitchFamily="50" charset="-128"/>
              </a:rPr>
              <a:t>学年度カウンセラーアンケートより）</a:t>
            </a:r>
            <a:endParaRPr lang="en-US" altLang="ja-JP" b="0" dirty="0">
              <a:latin typeface="游ゴシック" panose="020B0400000000000000" pitchFamily="50" charset="-128"/>
              <a:ea typeface="游ゴシック" panose="020B0400000000000000" pitchFamily="50" charset="-128"/>
            </a:endParaRPr>
          </a:p>
          <a:p>
            <a:endParaRPr kumimoji="1" lang="ja-JP" altLang="en-US" dirty="0">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5"/>
          </p:nvPr>
        </p:nvSpPr>
        <p:spPr/>
        <p:txBody>
          <a:bodyPr/>
          <a:lstStyle/>
          <a:p>
            <a:fld id="{0F22A95E-7637-466F-B65E-4D1BFE73B033}" type="slidenum">
              <a:rPr kumimoji="1" lang="ja-JP" altLang="en-US" smtClean="0"/>
              <a:t>3</a:t>
            </a:fld>
            <a:endParaRPr kumimoji="1" lang="ja-JP" altLang="en-US"/>
          </a:p>
        </p:txBody>
      </p:sp>
      <p:sp>
        <p:nvSpPr>
          <p:cNvPr id="5" name="フッター プレースホルダー 4">
            <a:extLst>
              <a:ext uri="{FF2B5EF4-FFF2-40B4-BE49-F238E27FC236}">
                <a16:creationId xmlns:a16="http://schemas.microsoft.com/office/drawing/2014/main" id="{8D80D2B3-386E-A0F5-913D-E955A28509B3}"/>
              </a:ext>
            </a:extLst>
          </p:cNvPr>
          <p:cNvSpPr>
            <a:spLocks noGrp="1"/>
          </p:cNvSpPr>
          <p:nvPr>
            <p:ph type="ftr" sz="quarter" idx="4"/>
          </p:nvPr>
        </p:nvSpPr>
        <p:spPr/>
        <p:txBody>
          <a:bodyPr/>
          <a:lstStyle/>
          <a:p>
            <a:r>
              <a:rPr kumimoji="1" lang="ja-JP" altLang="en-US"/>
              <a:t>公益財団法人ロータリー米山記念奨学会</a:t>
            </a:r>
            <a:endParaRPr kumimoji="1" lang="ja-JP" altLang="en-US" dirty="0"/>
          </a:p>
        </p:txBody>
      </p:sp>
      <p:sp>
        <p:nvSpPr>
          <p:cNvPr id="6" name="ヘッダー プレースホルダー 5">
            <a:extLst>
              <a:ext uri="{FF2B5EF4-FFF2-40B4-BE49-F238E27FC236}">
                <a16:creationId xmlns:a16="http://schemas.microsoft.com/office/drawing/2014/main" id="{14939FBD-3545-EEE5-E515-A940D472401D}"/>
              </a:ext>
            </a:extLst>
          </p:cNvPr>
          <p:cNvSpPr>
            <a:spLocks noGrp="1"/>
          </p:cNvSpPr>
          <p:nvPr>
            <p:ph type="hdr" sz="quarter"/>
          </p:nvPr>
        </p:nvSpPr>
        <p:spPr/>
        <p:txBody>
          <a:bodyPr/>
          <a:lstStyle/>
          <a:p>
            <a:r>
              <a:rPr kumimoji="1" lang="en-US" altLang="ja-JP"/>
              <a:t>2024</a:t>
            </a:r>
            <a:r>
              <a:rPr kumimoji="1" lang="ja-JP" altLang="en-US"/>
              <a:t>－</a:t>
            </a:r>
            <a:r>
              <a:rPr kumimoji="1" lang="en-US" altLang="ja-JP"/>
              <a:t>25</a:t>
            </a:r>
            <a:r>
              <a:rPr kumimoji="1" lang="ja-JP" altLang="en-US"/>
              <a:t>年度豆辞典</a:t>
            </a:r>
            <a:r>
              <a:rPr kumimoji="1" lang="en-US" altLang="ja-JP"/>
              <a:t>PPT</a:t>
            </a:r>
            <a:endParaRPr kumimoji="1" lang="ja-JP" altLang="en-US" dirty="0"/>
          </a:p>
        </p:txBody>
      </p:sp>
    </p:spTree>
    <p:extLst>
      <p:ext uri="{BB962C8B-B14F-4D97-AF65-F5344CB8AC3E}">
        <p14:creationId xmlns:p14="http://schemas.microsoft.com/office/powerpoint/2010/main" val="1749098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577850"/>
            <a:ext cx="5962650" cy="3354388"/>
          </a:xfrm>
        </p:spPr>
      </p:sp>
      <p:sp>
        <p:nvSpPr>
          <p:cNvPr id="3" name="ノート プレースホルダー 2"/>
          <p:cNvSpPr>
            <a:spLocks noGrp="1"/>
          </p:cNvSpPr>
          <p:nvPr>
            <p:ph type="body" idx="1"/>
          </p:nvPr>
        </p:nvSpPr>
        <p:spPr/>
        <p:txBody>
          <a:bodyPr/>
          <a:lstStyle/>
          <a:p>
            <a:pPr marL="0" lvl="1" defTabSz="922196">
              <a:defRPr/>
            </a:pPr>
            <a:r>
              <a:rPr lang="ja-JP" altLang="en-US" dirty="0">
                <a:latin typeface="游ゴシック" panose="020B0400000000000000" pitchFamily="50" charset="-128"/>
                <a:ea typeface="游ゴシック" panose="020B0400000000000000" pitchFamily="50" charset="-128"/>
              </a:rPr>
              <a:t>★豆辞典</a:t>
            </a:r>
            <a:r>
              <a:rPr lang="en-US" altLang="ja-JP" b="0" dirty="0">
                <a:solidFill>
                  <a:schemeClr val="tx1"/>
                </a:solidFill>
                <a:latin typeface="游ゴシック" panose="020B0400000000000000" pitchFamily="50" charset="-128"/>
                <a:ea typeface="游ゴシック" panose="020B0400000000000000" pitchFamily="50" charset="-128"/>
              </a:rPr>
              <a:t>p4-6</a:t>
            </a:r>
            <a:r>
              <a:rPr lang="ja-JP" altLang="en-US" dirty="0">
                <a:latin typeface="游ゴシック" panose="020B0400000000000000" pitchFamily="50" charset="-128"/>
                <a:ea typeface="游ゴシック" panose="020B0400000000000000" pitchFamily="50" charset="-128"/>
              </a:rPr>
              <a:t>に対応</a:t>
            </a:r>
            <a:endParaRPr lang="en-US" altLang="ja-JP" dirty="0">
              <a:latin typeface="游ゴシック" panose="020B0400000000000000" pitchFamily="50" charset="-128"/>
              <a:ea typeface="游ゴシック" panose="020B0400000000000000" pitchFamily="50" charset="-128"/>
            </a:endParaRPr>
          </a:p>
          <a:p>
            <a:endParaRPr kumimoji="1" lang="en-US" altLang="ja-JP" dirty="0">
              <a:latin typeface="游ゴシック" panose="020B0400000000000000" pitchFamily="50" charset="-128"/>
              <a:ea typeface="游ゴシック" panose="020B0400000000000000" pitchFamily="50" charset="-128"/>
            </a:endParaRPr>
          </a:p>
          <a:p>
            <a:r>
              <a:rPr kumimoji="1" lang="ja-JP" altLang="en-US" dirty="0">
                <a:latin typeface="游ゴシック" panose="020B0400000000000000" pitchFamily="50" charset="-128"/>
                <a:ea typeface="游ゴシック" panose="020B0400000000000000" pitchFamily="50" charset="-128"/>
              </a:rPr>
              <a:t>ロータリー米山記念奨学金は、日本のロータリーの父、米山梅吉翁の名前を冠した事業です。</a:t>
            </a:r>
            <a:endParaRPr kumimoji="1" lang="en-US" altLang="ja-JP" dirty="0">
              <a:latin typeface="游ゴシック" panose="020B0400000000000000" pitchFamily="50" charset="-128"/>
              <a:ea typeface="游ゴシック" panose="020B0400000000000000" pitchFamily="50" charset="-128"/>
            </a:endParaRPr>
          </a:p>
          <a:p>
            <a:r>
              <a:rPr kumimoji="1" lang="ja-JP" altLang="en-US" dirty="0">
                <a:latin typeface="游ゴシック" panose="020B0400000000000000" pitchFamily="50" charset="-128"/>
                <a:ea typeface="游ゴシック" panose="020B0400000000000000" pitchFamily="50" charset="-128"/>
              </a:rPr>
              <a:t>と言いましても、梅吉さんの財産で作られたものではありません。</a:t>
            </a:r>
            <a:endParaRPr kumimoji="1" lang="en-US" altLang="ja-JP" dirty="0">
              <a:latin typeface="游ゴシック" panose="020B0400000000000000" pitchFamily="50" charset="-128"/>
              <a:ea typeface="游ゴシック" panose="020B0400000000000000" pitchFamily="50" charset="-128"/>
            </a:endParaRPr>
          </a:p>
          <a:p>
            <a:endParaRPr kumimoji="1" lang="en-US" altLang="ja-JP" dirty="0">
              <a:latin typeface="游ゴシック" panose="020B0400000000000000" pitchFamily="50" charset="-128"/>
              <a:ea typeface="游ゴシック" panose="020B0400000000000000" pitchFamily="50" charset="-128"/>
            </a:endParaRPr>
          </a:p>
          <a:p>
            <a:r>
              <a:rPr kumimoji="1" lang="ja-JP" altLang="en-US" dirty="0">
                <a:latin typeface="游ゴシック" panose="020B0400000000000000" pitchFamily="50" charset="-128"/>
                <a:ea typeface="游ゴシック" panose="020B0400000000000000" pitchFamily="50" charset="-128"/>
              </a:rPr>
              <a:t>米山梅吉翁は</a:t>
            </a:r>
            <a:r>
              <a:rPr kumimoji="1" lang="en-US" altLang="ja-JP" dirty="0">
                <a:latin typeface="游ゴシック" panose="020B0400000000000000" pitchFamily="50" charset="-128"/>
                <a:ea typeface="游ゴシック" panose="020B0400000000000000" pitchFamily="50" charset="-128"/>
              </a:rPr>
              <a:t>1868</a:t>
            </a:r>
            <a:r>
              <a:rPr kumimoji="1" lang="ja-JP" altLang="en-US" dirty="0">
                <a:latin typeface="游ゴシック" panose="020B0400000000000000" pitchFamily="50" charset="-128"/>
                <a:ea typeface="游ゴシック" panose="020B0400000000000000" pitchFamily="50" charset="-128"/>
              </a:rPr>
              <a:t>年、ロータリーの創設者、ポール・ハリス氏と同じ年に生まれました。</a:t>
            </a:r>
            <a:endParaRPr kumimoji="1" lang="en-US" altLang="ja-JP" dirty="0">
              <a:latin typeface="游ゴシック" panose="020B0400000000000000" pitchFamily="50" charset="-128"/>
              <a:ea typeface="游ゴシック" panose="020B0400000000000000" pitchFamily="50" charset="-128"/>
            </a:endParaRPr>
          </a:p>
          <a:p>
            <a:r>
              <a:rPr kumimoji="1" lang="ja-JP" altLang="en-US" dirty="0">
                <a:latin typeface="游ゴシック" panose="020B0400000000000000" pitchFamily="50" charset="-128"/>
                <a:ea typeface="游ゴシック" panose="020B0400000000000000" pitchFamily="50" charset="-128"/>
              </a:rPr>
              <a:t>遣米使節団の一員としてアメリカ滞在中、ダラスロータリークラブの会員となっていた日本人の福島喜三次（ふくしま きさじ）氏と出会い、</a:t>
            </a:r>
            <a:r>
              <a:rPr kumimoji="1" lang="en-US" altLang="ja-JP" dirty="0">
                <a:latin typeface="游ゴシック" panose="020B0400000000000000" pitchFamily="50" charset="-128"/>
                <a:ea typeface="游ゴシック" panose="020B0400000000000000" pitchFamily="50" charset="-128"/>
              </a:rPr>
              <a:t>1920</a:t>
            </a:r>
            <a:r>
              <a:rPr kumimoji="1" lang="ja-JP" altLang="en-US" dirty="0">
                <a:latin typeface="游ゴシック" panose="020B0400000000000000" pitchFamily="50" charset="-128"/>
                <a:ea typeface="游ゴシック" panose="020B0400000000000000" pitchFamily="50" charset="-128"/>
              </a:rPr>
              <a:t>年に日本で最初のロータリークラブ、東京ロータリークラブを設立しました。そのため、日本のロータリーの父と呼ばれています。</a:t>
            </a:r>
            <a:endParaRPr kumimoji="1" lang="en-US" altLang="ja-JP" dirty="0">
              <a:latin typeface="游ゴシック" panose="020B0400000000000000" pitchFamily="50" charset="-128"/>
              <a:ea typeface="游ゴシック" panose="020B0400000000000000" pitchFamily="50" charset="-128"/>
            </a:endParaRPr>
          </a:p>
          <a:p>
            <a:endParaRPr kumimoji="1" lang="en-US" altLang="ja-JP" dirty="0">
              <a:latin typeface="游ゴシック" panose="020B0400000000000000" pitchFamily="50" charset="-128"/>
              <a:ea typeface="游ゴシック" panose="020B0400000000000000" pitchFamily="50" charset="-128"/>
            </a:endParaRPr>
          </a:p>
          <a:p>
            <a:r>
              <a:rPr kumimoji="1" lang="ja-JP" altLang="en-US" dirty="0">
                <a:latin typeface="游ゴシック" panose="020B0400000000000000" pitchFamily="50" charset="-128"/>
                <a:ea typeface="游ゴシック" panose="020B0400000000000000" pitchFamily="50" charset="-128"/>
              </a:rPr>
              <a:t>梅吉さんは、日本で初めての信託会社、三井信託株式会社を設立したことで知られています。晩年は、三井報恩会を通じて、ハンセン病や結核の患者を救う助成事業を行い、</a:t>
            </a:r>
            <a:r>
              <a:rPr kumimoji="1" lang="ja-JP" altLang="en-US" dirty="0">
                <a:solidFill>
                  <a:schemeClr val="tx1"/>
                </a:solidFill>
                <a:latin typeface="游ゴシック" panose="020B0400000000000000" pitchFamily="50" charset="-128"/>
                <a:ea typeface="游ゴシック" panose="020B0400000000000000" pitchFamily="50" charset="-128"/>
              </a:rPr>
              <a:t>私財を投じて小学校を設立するなど、人生を通じて</a:t>
            </a:r>
            <a:r>
              <a:rPr lang="ja-JP" altLang="en-US" b="0" i="0" dirty="0">
                <a:solidFill>
                  <a:schemeClr val="tx1"/>
                </a:solidFill>
                <a:effectLst/>
                <a:latin typeface="游ゴシック" panose="020B0400000000000000" pitchFamily="50" charset="-128"/>
                <a:ea typeface="游ゴシック" panose="020B0400000000000000" pitchFamily="50" charset="-128"/>
              </a:rPr>
              <a:t>常に、奉仕に情熱を傾ける人物でありました。</a:t>
            </a:r>
            <a:endParaRPr lang="en-US" altLang="ja-JP" b="0" i="0" dirty="0">
              <a:solidFill>
                <a:schemeClr val="tx1"/>
              </a:solidFill>
              <a:effectLst/>
              <a:latin typeface="游ゴシック" panose="020B0400000000000000" pitchFamily="50" charset="-128"/>
              <a:ea typeface="游ゴシック" panose="020B0400000000000000" pitchFamily="50" charset="-128"/>
            </a:endParaRPr>
          </a:p>
          <a:p>
            <a:endParaRPr kumimoji="1" lang="ja-JP" altLang="en-US" dirty="0">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5"/>
          </p:nvPr>
        </p:nvSpPr>
        <p:spPr/>
        <p:txBody>
          <a:bodyPr/>
          <a:lstStyle/>
          <a:p>
            <a:fld id="{0F22A95E-7637-466F-B65E-4D1BFE73B033}" type="slidenum">
              <a:rPr kumimoji="1" lang="ja-JP" altLang="en-US" smtClean="0"/>
              <a:t>4</a:t>
            </a:fld>
            <a:endParaRPr kumimoji="1" lang="ja-JP" altLang="en-US"/>
          </a:p>
        </p:txBody>
      </p:sp>
      <p:sp>
        <p:nvSpPr>
          <p:cNvPr id="5" name="フッター プレースホルダー 4">
            <a:extLst>
              <a:ext uri="{FF2B5EF4-FFF2-40B4-BE49-F238E27FC236}">
                <a16:creationId xmlns:a16="http://schemas.microsoft.com/office/drawing/2014/main" id="{2E011B5D-0983-AE34-C496-9ED0F9DDC0A6}"/>
              </a:ext>
            </a:extLst>
          </p:cNvPr>
          <p:cNvSpPr>
            <a:spLocks noGrp="1"/>
          </p:cNvSpPr>
          <p:nvPr>
            <p:ph type="ftr" sz="quarter" idx="4"/>
          </p:nvPr>
        </p:nvSpPr>
        <p:spPr/>
        <p:txBody>
          <a:bodyPr/>
          <a:lstStyle/>
          <a:p>
            <a:r>
              <a:rPr kumimoji="1" lang="ja-JP" altLang="en-US"/>
              <a:t>公益財団法人ロータリー米山記念奨学会</a:t>
            </a:r>
            <a:endParaRPr kumimoji="1" lang="ja-JP" altLang="en-US" dirty="0"/>
          </a:p>
        </p:txBody>
      </p:sp>
      <p:sp>
        <p:nvSpPr>
          <p:cNvPr id="6" name="ヘッダー プレースホルダー 5">
            <a:extLst>
              <a:ext uri="{FF2B5EF4-FFF2-40B4-BE49-F238E27FC236}">
                <a16:creationId xmlns:a16="http://schemas.microsoft.com/office/drawing/2014/main" id="{AA86C284-2E0A-5BB5-1764-AAC41A4B2E2B}"/>
              </a:ext>
            </a:extLst>
          </p:cNvPr>
          <p:cNvSpPr>
            <a:spLocks noGrp="1"/>
          </p:cNvSpPr>
          <p:nvPr>
            <p:ph type="hdr" sz="quarter"/>
          </p:nvPr>
        </p:nvSpPr>
        <p:spPr/>
        <p:txBody>
          <a:bodyPr/>
          <a:lstStyle/>
          <a:p>
            <a:r>
              <a:rPr kumimoji="1" lang="en-US" altLang="ja-JP"/>
              <a:t>2024</a:t>
            </a:r>
            <a:r>
              <a:rPr kumimoji="1" lang="ja-JP" altLang="en-US"/>
              <a:t>－</a:t>
            </a:r>
            <a:r>
              <a:rPr kumimoji="1" lang="en-US" altLang="ja-JP"/>
              <a:t>25</a:t>
            </a:r>
            <a:r>
              <a:rPr kumimoji="1" lang="ja-JP" altLang="en-US"/>
              <a:t>年度豆辞典</a:t>
            </a:r>
            <a:r>
              <a:rPr kumimoji="1" lang="en-US" altLang="ja-JP"/>
              <a:t>PPT</a:t>
            </a:r>
            <a:endParaRPr kumimoji="1" lang="ja-JP" altLang="en-US" dirty="0"/>
          </a:p>
        </p:txBody>
      </p:sp>
    </p:spTree>
    <p:extLst>
      <p:ext uri="{BB962C8B-B14F-4D97-AF65-F5344CB8AC3E}">
        <p14:creationId xmlns:p14="http://schemas.microsoft.com/office/powerpoint/2010/main" val="1408196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577850"/>
            <a:ext cx="5962650" cy="3354388"/>
          </a:xfrm>
        </p:spPr>
      </p:sp>
      <p:sp>
        <p:nvSpPr>
          <p:cNvPr id="3" name="ノート プレースホルダー 2"/>
          <p:cNvSpPr>
            <a:spLocks noGrp="1"/>
          </p:cNvSpPr>
          <p:nvPr>
            <p:ph type="body" idx="1"/>
          </p:nvPr>
        </p:nvSpPr>
        <p:spPr/>
        <p:txBody>
          <a:bodyPr/>
          <a:lstStyle/>
          <a:p>
            <a:pPr marL="0" lvl="1">
              <a:defRPr/>
            </a:pPr>
            <a:r>
              <a:rPr lang="ja-JP" altLang="en-US" dirty="0">
                <a:latin typeface="游ゴシック" panose="020B0400000000000000" pitchFamily="50" charset="-128"/>
                <a:ea typeface="游ゴシック" panose="020B0400000000000000" pitchFamily="50" charset="-128"/>
              </a:rPr>
              <a:t>★豆辞典</a:t>
            </a:r>
            <a:r>
              <a:rPr lang="en-US" altLang="ja-JP" dirty="0">
                <a:latin typeface="游ゴシック" panose="020B0400000000000000" pitchFamily="50" charset="-128"/>
                <a:ea typeface="游ゴシック" panose="020B0400000000000000" pitchFamily="50" charset="-128"/>
              </a:rPr>
              <a:t>p1-2</a:t>
            </a:r>
            <a:r>
              <a:rPr lang="ja-JP" altLang="en-US" dirty="0">
                <a:latin typeface="游ゴシック" panose="020B0400000000000000" pitchFamily="50" charset="-128"/>
                <a:ea typeface="游ゴシック" panose="020B0400000000000000" pitchFamily="50" charset="-128"/>
              </a:rPr>
              <a:t>（年表）に対応  </a:t>
            </a:r>
            <a:r>
              <a:rPr lang="en-US" altLang="ja-JP" dirty="0">
                <a:latin typeface="游ゴシック" panose="020B0400000000000000" pitchFamily="50" charset="-128"/>
                <a:ea typeface="游ゴシック" panose="020B0400000000000000" pitchFamily="50" charset="-128"/>
              </a:rPr>
              <a:t>※</a:t>
            </a:r>
            <a:r>
              <a:rPr lang="ja-JP" altLang="en-US" dirty="0">
                <a:latin typeface="游ゴシック" panose="020B0400000000000000" pitchFamily="50" charset="-128"/>
                <a:ea typeface="游ゴシック" panose="020B0400000000000000" pitchFamily="50" charset="-128"/>
              </a:rPr>
              <a:t>自動的に道程のみがアニメーションで表示されます</a:t>
            </a:r>
            <a:endParaRPr lang="en-US" altLang="ja-JP" dirty="0">
              <a:latin typeface="游ゴシック" panose="020B0400000000000000" pitchFamily="50" charset="-128"/>
              <a:ea typeface="游ゴシック" panose="020B0400000000000000" pitchFamily="50" charset="-128"/>
            </a:endParaRPr>
          </a:p>
          <a:p>
            <a:pPr marL="0" lvl="1">
              <a:defRPr/>
            </a:pPr>
            <a:endParaRPr lang="en-US" altLang="ja-JP" dirty="0">
              <a:latin typeface="游ゴシック" panose="020B0400000000000000" pitchFamily="50" charset="-128"/>
              <a:ea typeface="游ゴシック" panose="020B0400000000000000" pitchFamily="50" charset="-128"/>
            </a:endParaRPr>
          </a:p>
          <a:p>
            <a:pPr defTabSz="883106">
              <a:defRPr/>
            </a:pPr>
            <a:r>
              <a:rPr lang="ja-JP" altLang="en-US" b="1" dirty="0">
                <a:latin typeface="游ゴシック" panose="020B0400000000000000" pitchFamily="50" charset="-128"/>
                <a:ea typeface="游ゴシック" panose="020B0400000000000000" pitchFamily="50" charset="-128"/>
              </a:rPr>
              <a:t>クリック！（年代のアニメーションが表示されます）</a:t>
            </a:r>
            <a:endParaRPr lang="en-US" altLang="ja-JP" b="1" dirty="0">
              <a:latin typeface="游ゴシック" panose="020B0400000000000000" pitchFamily="50" charset="-128"/>
              <a:ea typeface="游ゴシック" panose="020B0400000000000000" pitchFamily="50" charset="-128"/>
            </a:endParaRPr>
          </a:p>
          <a:p>
            <a:pPr defTabSz="883106">
              <a:defRPr/>
            </a:pPr>
            <a:endParaRPr lang="en-US" altLang="ja-JP" dirty="0">
              <a:latin typeface="游ゴシック" panose="020B0400000000000000" pitchFamily="50" charset="-128"/>
              <a:ea typeface="游ゴシック" panose="020B0400000000000000" pitchFamily="50" charset="-128"/>
            </a:endParaRPr>
          </a:p>
          <a:p>
            <a:pPr defTabSz="883106">
              <a:defRPr/>
            </a:pPr>
            <a:r>
              <a:rPr lang="ja-JP" altLang="en-US" dirty="0">
                <a:latin typeface="游ゴシック" panose="020B0400000000000000" pitchFamily="50" charset="-128"/>
                <a:ea typeface="游ゴシック" panose="020B0400000000000000" pitchFamily="50" charset="-128"/>
              </a:rPr>
              <a:t>終戦翌年の</a:t>
            </a:r>
            <a:r>
              <a:rPr lang="en-US" altLang="ja-JP" dirty="0">
                <a:latin typeface="游ゴシック" panose="020B0400000000000000" pitchFamily="50" charset="-128"/>
                <a:ea typeface="游ゴシック" panose="020B0400000000000000" pitchFamily="50" charset="-128"/>
              </a:rPr>
              <a:t>1946</a:t>
            </a:r>
            <a:r>
              <a:rPr lang="ja-JP" altLang="en-US" dirty="0">
                <a:latin typeface="游ゴシック" panose="020B0400000000000000" pitchFamily="50" charset="-128"/>
                <a:ea typeface="游ゴシック" panose="020B0400000000000000" pitchFamily="50" charset="-128"/>
              </a:rPr>
              <a:t>年、米山梅吉さんが亡くなりました。</a:t>
            </a:r>
            <a:endParaRPr lang="en-US" altLang="ja-JP" dirty="0">
              <a:latin typeface="游ゴシック" panose="020B0400000000000000" pitchFamily="50" charset="-128"/>
              <a:ea typeface="游ゴシック" panose="020B0400000000000000" pitchFamily="50" charset="-128"/>
            </a:endParaRPr>
          </a:p>
          <a:p>
            <a:pPr defTabSz="883106">
              <a:defRPr/>
            </a:pPr>
            <a:r>
              <a:rPr lang="en-US" altLang="ja-JP" dirty="0">
                <a:latin typeface="游ゴシック" panose="020B0400000000000000" pitchFamily="50" charset="-128"/>
                <a:ea typeface="游ゴシック" panose="020B0400000000000000" pitchFamily="50" charset="-128"/>
              </a:rPr>
              <a:t>3</a:t>
            </a:r>
            <a:r>
              <a:rPr lang="ja-JP" altLang="en-US" dirty="0">
                <a:latin typeface="游ゴシック" panose="020B0400000000000000" pitchFamily="50" charset="-128"/>
                <a:ea typeface="游ゴシック" panose="020B0400000000000000" pitchFamily="50" charset="-128"/>
              </a:rPr>
              <a:t>年後の</a:t>
            </a:r>
            <a:r>
              <a:rPr lang="en-US" altLang="ja-JP" dirty="0">
                <a:latin typeface="游ゴシック" panose="020B0400000000000000" pitchFamily="50" charset="-128"/>
                <a:ea typeface="游ゴシック" panose="020B0400000000000000" pitchFamily="50" charset="-128"/>
              </a:rPr>
              <a:t>1949</a:t>
            </a:r>
            <a:r>
              <a:rPr lang="ja-JP" altLang="en-US" dirty="0">
                <a:latin typeface="游ゴシック" panose="020B0400000000000000" pitchFamily="50" charset="-128"/>
                <a:ea typeface="游ゴシック" panose="020B0400000000000000" pitchFamily="50" charset="-128"/>
              </a:rPr>
              <a:t>年、戦争のため解散を余儀なくされていた日本のロータリーが、国際ロータリーへ復帰します。</a:t>
            </a:r>
            <a:endParaRPr lang="en-US" altLang="ja-JP" dirty="0">
              <a:latin typeface="游ゴシック" panose="020B0400000000000000" pitchFamily="50" charset="-128"/>
              <a:ea typeface="游ゴシック" panose="020B0400000000000000" pitchFamily="50" charset="-128"/>
            </a:endParaRPr>
          </a:p>
          <a:p>
            <a:pPr defTabSz="883106">
              <a:defRPr/>
            </a:pPr>
            <a:r>
              <a:rPr lang="ja-JP" altLang="en-US" dirty="0">
                <a:latin typeface="游ゴシック" panose="020B0400000000000000" pitchFamily="50" charset="-128"/>
                <a:ea typeface="游ゴシック" panose="020B0400000000000000" pitchFamily="50" charset="-128"/>
              </a:rPr>
              <a:t>戦後の落ち着きを取り戻すにつれ、梅吉さんの功績を永遠に偲ぶことができるような、何か有益な事業をやろうではないかという声が大きくなってきました。</a:t>
            </a:r>
            <a:endParaRPr lang="en-US" altLang="ja-JP" dirty="0">
              <a:latin typeface="游ゴシック" panose="020B0400000000000000" pitchFamily="50" charset="-128"/>
              <a:ea typeface="游ゴシック" panose="020B0400000000000000" pitchFamily="50" charset="-128"/>
            </a:endParaRPr>
          </a:p>
          <a:p>
            <a:pPr defTabSz="883106">
              <a:defRPr/>
            </a:pPr>
            <a:r>
              <a:rPr lang="ja-JP" altLang="en-US" dirty="0">
                <a:latin typeface="游ゴシック" panose="020B0400000000000000" pitchFamily="50" charset="-128"/>
                <a:ea typeface="游ゴシック" panose="020B0400000000000000" pitchFamily="50" charset="-128"/>
              </a:rPr>
              <a:t>当時の日本はまだ食糧事情もはかばかしくなく、会員たちは「クラブへ行けばお茶を入れてもらえる」と、弁当を持参し、ストーブを囲みながら熱心に議論をしていたそうです。（</a:t>
            </a:r>
            <a:r>
              <a:rPr lang="en-US" altLang="ja-JP" dirty="0">
                <a:latin typeface="游ゴシック" panose="020B0400000000000000" pitchFamily="50" charset="-128"/>
                <a:ea typeface="游ゴシック" panose="020B0400000000000000" pitchFamily="50" charset="-128"/>
              </a:rPr>
              <a:t>『</a:t>
            </a:r>
            <a:r>
              <a:rPr lang="ja-JP" altLang="en-US" dirty="0">
                <a:latin typeface="游ゴシック" panose="020B0400000000000000" pitchFamily="50" charset="-128"/>
                <a:ea typeface="游ゴシック" panose="020B0400000000000000" pitchFamily="50" charset="-128"/>
              </a:rPr>
              <a:t>ロータリー米山記念奨学会</a:t>
            </a:r>
            <a:r>
              <a:rPr lang="en-US" altLang="ja-JP" dirty="0">
                <a:latin typeface="游ゴシック" panose="020B0400000000000000" pitchFamily="50" charset="-128"/>
                <a:ea typeface="游ゴシック" panose="020B0400000000000000" pitchFamily="50" charset="-128"/>
              </a:rPr>
              <a:t>25</a:t>
            </a:r>
            <a:r>
              <a:rPr lang="ja-JP" altLang="en-US" dirty="0">
                <a:latin typeface="游ゴシック" panose="020B0400000000000000" pitchFamily="50" charset="-128"/>
                <a:ea typeface="游ゴシック" panose="020B0400000000000000" pitchFamily="50" charset="-128"/>
              </a:rPr>
              <a:t>年史</a:t>
            </a:r>
            <a:r>
              <a:rPr lang="en-US" altLang="ja-JP" dirty="0">
                <a:latin typeface="游ゴシック" panose="020B0400000000000000" pitchFamily="50" charset="-128"/>
                <a:ea typeface="游ゴシック" panose="020B0400000000000000" pitchFamily="50" charset="-128"/>
              </a:rPr>
              <a:t>』</a:t>
            </a:r>
            <a:r>
              <a:rPr lang="ja-JP" altLang="en-US" dirty="0">
                <a:latin typeface="游ゴシック" panose="020B0400000000000000" pitchFamily="50" charset="-128"/>
                <a:ea typeface="游ゴシック" panose="020B0400000000000000" pitchFamily="50" charset="-128"/>
              </a:rPr>
              <a:t>より）</a:t>
            </a:r>
            <a:endParaRPr lang="en-US" altLang="ja-JP" dirty="0">
              <a:latin typeface="游ゴシック" panose="020B0400000000000000" pitchFamily="50" charset="-128"/>
              <a:ea typeface="游ゴシック" panose="020B0400000000000000" pitchFamily="50" charset="-128"/>
            </a:endParaRPr>
          </a:p>
          <a:p>
            <a:pPr defTabSz="883106">
              <a:defRPr/>
            </a:pPr>
            <a:r>
              <a:rPr lang="ja-JP" altLang="en-US" dirty="0">
                <a:latin typeface="游ゴシック" panose="020B0400000000000000" pitchFamily="50" charset="-128"/>
                <a:ea typeface="游ゴシック" panose="020B0400000000000000" pitchFamily="50" charset="-128"/>
              </a:rPr>
              <a:t>そして</a:t>
            </a:r>
            <a:r>
              <a:rPr lang="en-US" altLang="ja-JP" dirty="0">
                <a:latin typeface="游ゴシック" panose="020B0400000000000000" pitchFamily="50" charset="-128"/>
                <a:ea typeface="游ゴシック" panose="020B0400000000000000" pitchFamily="50" charset="-128"/>
              </a:rPr>
              <a:t>1952</a:t>
            </a:r>
            <a:r>
              <a:rPr lang="ja-JP" altLang="en-US" dirty="0">
                <a:latin typeface="游ゴシック" panose="020B0400000000000000" pitchFamily="50" charset="-128"/>
                <a:ea typeface="游ゴシック" panose="020B0400000000000000" pitchFamily="50" charset="-128"/>
              </a:rPr>
              <a:t>年、東京</a:t>
            </a:r>
            <a:r>
              <a:rPr lang="en-US" altLang="ja-JP" dirty="0">
                <a:latin typeface="游ゴシック" panose="020B0400000000000000" pitchFamily="50" charset="-128"/>
                <a:ea typeface="游ゴシック" panose="020B0400000000000000" pitchFamily="50" charset="-128"/>
              </a:rPr>
              <a:t>RC</a:t>
            </a:r>
            <a:r>
              <a:rPr lang="ja-JP" altLang="en-US" dirty="0">
                <a:latin typeface="游ゴシック" panose="020B0400000000000000" pitchFamily="50" charset="-128"/>
                <a:ea typeface="游ゴシック" panose="020B0400000000000000" pitchFamily="50" charset="-128"/>
              </a:rPr>
              <a:t>が「米山基金」の構想を発表しました。これは、アジアから優秀な学生を招いて学費を援助するとともに、二度と戦争の悲劇を繰り返さないために“平和日本”を肌で感じてもらいたい、というものでした。</a:t>
            </a:r>
            <a:endParaRPr lang="en-US" altLang="ja-JP" dirty="0">
              <a:latin typeface="游ゴシック" panose="020B0400000000000000" pitchFamily="50" charset="-128"/>
              <a:ea typeface="游ゴシック" panose="020B0400000000000000" pitchFamily="50" charset="-128"/>
            </a:endParaRPr>
          </a:p>
          <a:p>
            <a:pPr defTabSz="883106">
              <a:defRPr/>
            </a:pPr>
            <a:r>
              <a:rPr lang="ja-JP" altLang="en-US" dirty="0">
                <a:latin typeface="游ゴシック" panose="020B0400000000000000" pitchFamily="50" charset="-128"/>
                <a:ea typeface="游ゴシック" panose="020B0400000000000000" pitchFamily="50" charset="-128"/>
              </a:rPr>
              <a:t>この「米山基金」が、わずか</a:t>
            </a:r>
            <a:r>
              <a:rPr lang="en-US" altLang="ja-JP" dirty="0">
                <a:latin typeface="游ゴシック" panose="020B0400000000000000" pitchFamily="50" charset="-128"/>
                <a:ea typeface="游ゴシック" panose="020B0400000000000000" pitchFamily="50" charset="-128"/>
              </a:rPr>
              <a:t>5</a:t>
            </a:r>
            <a:r>
              <a:rPr lang="ja-JP" altLang="en-US" dirty="0">
                <a:latin typeface="游ゴシック" panose="020B0400000000000000" pitchFamily="50" charset="-128"/>
                <a:ea typeface="游ゴシック" panose="020B0400000000000000" pitchFamily="50" charset="-128"/>
              </a:rPr>
              <a:t>年で日本の全ロータリークラブの共同事業となり、</a:t>
            </a:r>
            <a:r>
              <a:rPr lang="en-US" altLang="ja-JP" dirty="0">
                <a:latin typeface="游ゴシック" panose="020B0400000000000000" pitchFamily="50" charset="-128"/>
                <a:ea typeface="游ゴシック" panose="020B0400000000000000" pitchFamily="50" charset="-128"/>
              </a:rPr>
              <a:t>1967</a:t>
            </a:r>
            <a:r>
              <a:rPr lang="ja-JP" altLang="en-US" dirty="0">
                <a:latin typeface="游ゴシック" panose="020B0400000000000000" pitchFamily="50" charset="-128"/>
                <a:ea typeface="游ゴシック" panose="020B0400000000000000" pitchFamily="50" charset="-128"/>
              </a:rPr>
              <a:t>年には財団法人ロータリー米山記念奨学会が設立されました。</a:t>
            </a:r>
            <a:endParaRPr lang="en-US" altLang="ja-JP" dirty="0">
              <a:latin typeface="游ゴシック" panose="020B0400000000000000" pitchFamily="50" charset="-128"/>
              <a:ea typeface="游ゴシック" panose="020B0400000000000000" pitchFamily="50" charset="-128"/>
            </a:endParaRPr>
          </a:p>
          <a:p>
            <a:pPr defTabSz="883106">
              <a:defRPr/>
            </a:pPr>
            <a:endParaRPr lang="en-US" altLang="ja-JP" dirty="0">
              <a:latin typeface="游ゴシック" panose="020B0400000000000000" pitchFamily="50" charset="-128"/>
              <a:ea typeface="游ゴシック" panose="020B0400000000000000" pitchFamily="50" charset="-128"/>
            </a:endParaRPr>
          </a:p>
          <a:p>
            <a:pPr defTabSz="883106">
              <a:defRPr/>
            </a:pPr>
            <a:endParaRPr lang="en-US" altLang="ja-JP" dirty="0">
              <a:latin typeface="游ゴシック" panose="020B0400000000000000" pitchFamily="50" charset="-128"/>
              <a:ea typeface="游ゴシック" panose="020B0400000000000000" pitchFamily="50" charset="-128"/>
            </a:endParaRPr>
          </a:p>
          <a:p>
            <a:pPr defTabSz="883106">
              <a:defRPr/>
            </a:pPr>
            <a:r>
              <a:rPr lang="ja-JP" altLang="en-US" sz="1100" dirty="0">
                <a:latin typeface="游ゴシック" panose="020B0400000000000000" pitchFamily="50" charset="-128"/>
                <a:ea typeface="游ゴシック" panose="020B0400000000000000" pitchFamily="50" charset="-128"/>
              </a:rPr>
              <a:t>＜参考＞</a:t>
            </a:r>
            <a:endParaRPr lang="en-US" altLang="ja-JP" sz="1100" dirty="0">
              <a:latin typeface="游ゴシック" panose="020B0400000000000000" pitchFamily="50" charset="-128"/>
              <a:ea typeface="游ゴシック" panose="020B0400000000000000" pitchFamily="50" charset="-128"/>
            </a:endParaRPr>
          </a:p>
          <a:p>
            <a:pPr marL="171407" indent="-171407" defTabSz="883106">
              <a:buFont typeface="Arial" panose="020B0604020202020204" pitchFamily="34" charset="0"/>
              <a:buChar char="•"/>
              <a:defRPr/>
            </a:pPr>
            <a:r>
              <a:rPr lang="ja-JP" altLang="en-US" sz="1100" dirty="0">
                <a:latin typeface="游ゴシック" panose="020B0400000000000000" pitchFamily="50" charset="-128"/>
                <a:ea typeface="游ゴシック" panose="020B0400000000000000" pitchFamily="50" charset="-128"/>
              </a:rPr>
              <a:t>写真は、米山梅吉翁（上）と、米山基金の構想を発表した古澤丈作氏（下）</a:t>
            </a:r>
            <a:endParaRPr lang="en-US" altLang="ja-JP" sz="1100" dirty="0">
              <a:latin typeface="游ゴシック" panose="020B0400000000000000" pitchFamily="50" charset="-128"/>
              <a:ea typeface="游ゴシック" panose="020B0400000000000000" pitchFamily="50" charset="-128"/>
            </a:endParaRPr>
          </a:p>
          <a:p>
            <a:pPr marL="171407" indent="-171407" defTabSz="883106">
              <a:buFont typeface="Arial" panose="020B0604020202020204" pitchFamily="34" charset="0"/>
              <a:buChar char="•"/>
              <a:defRPr/>
            </a:pPr>
            <a:r>
              <a:rPr lang="ja-JP" altLang="en-US" sz="1100" dirty="0">
                <a:latin typeface="游ゴシック" panose="020B0400000000000000" pitchFamily="50" charset="-128"/>
                <a:ea typeface="游ゴシック" panose="020B0400000000000000" pitchFamily="50" charset="-128"/>
              </a:rPr>
              <a:t>米山梅吉氏（</a:t>
            </a:r>
            <a:r>
              <a:rPr lang="en-US" altLang="ja-JP" sz="1100" dirty="0">
                <a:latin typeface="游ゴシック" panose="020B0400000000000000" pitchFamily="50" charset="-128"/>
                <a:ea typeface="游ゴシック" panose="020B0400000000000000" pitchFamily="50" charset="-128"/>
              </a:rPr>
              <a:t>1868-1946</a:t>
            </a:r>
            <a:r>
              <a:rPr lang="ja-JP" altLang="en-US" sz="1100" dirty="0">
                <a:latin typeface="游ゴシック" panose="020B0400000000000000" pitchFamily="50" charset="-128"/>
                <a:ea typeface="游ゴシック" panose="020B0400000000000000" pitchFamily="50" charset="-128"/>
              </a:rPr>
              <a:t>）</a:t>
            </a:r>
            <a:endParaRPr lang="en-US" altLang="ja-JP" sz="1100" dirty="0">
              <a:latin typeface="游ゴシック" panose="020B0400000000000000" pitchFamily="50" charset="-128"/>
              <a:ea typeface="游ゴシック" panose="020B0400000000000000" pitchFamily="50" charset="-128"/>
            </a:endParaRPr>
          </a:p>
          <a:p>
            <a:pPr marL="171407" indent="-171407" defTabSz="883106">
              <a:buFont typeface="Arial" panose="020B0604020202020204" pitchFamily="34" charset="0"/>
              <a:buChar char="•"/>
              <a:defRPr/>
            </a:pPr>
            <a:r>
              <a:rPr lang="ja-JP" altLang="en-US" sz="1100" dirty="0">
                <a:latin typeface="游ゴシック" panose="020B0400000000000000" pitchFamily="50" charset="-128"/>
                <a:ea typeface="游ゴシック" panose="020B0400000000000000" pitchFamily="50" charset="-128"/>
              </a:rPr>
              <a:t>古澤丈作氏（</a:t>
            </a:r>
            <a:r>
              <a:rPr lang="en-US" altLang="ja-JP" sz="1100" dirty="0">
                <a:latin typeface="游ゴシック" panose="020B0400000000000000" pitchFamily="50" charset="-128"/>
                <a:ea typeface="游ゴシック" panose="020B0400000000000000" pitchFamily="50" charset="-128"/>
              </a:rPr>
              <a:t>1881-1955</a:t>
            </a:r>
            <a:r>
              <a:rPr lang="ja-JP" altLang="en-US" sz="1100" dirty="0">
                <a:latin typeface="游ゴシック" panose="020B0400000000000000" pitchFamily="50" charset="-128"/>
                <a:ea typeface="游ゴシック" panose="020B0400000000000000" pitchFamily="50" charset="-128"/>
              </a:rPr>
              <a:t>）　</a:t>
            </a:r>
            <a:r>
              <a:rPr lang="en-US" altLang="ja-JP" sz="1100" dirty="0">
                <a:latin typeface="游ゴシック" panose="020B0400000000000000" pitchFamily="50" charset="-128"/>
                <a:ea typeface="游ゴシック" panose="020B0400000000000000" pitchFamily="50" charset="-128"/>
              </a:rPr>
              <a:t>1928</a:t>
            </a:r>
            <a:r>
              <a:rPr lang="ja-JP" altLang="en-US" sz="1100" dirty="0">
                <a:latin typeface="游ゴシック" panose="020B0400000000000000" pitchFamily="50" charset="-128"/>
                <a:ea typeface="游ゴシック" panose="020B0400000000000000" pitchFamily="50" charset="-128"/>
              </a:rPr>
              <a:t>年に大連宣言</a:t>
            </a:r>
            <a:endParaRPr lang="en-US" altLang="ja-JP" dirty="0">
              <a:latin typeface="游ゴシック" panose="020B0400000000000000" pitchFamily="50" charset="-128"/>
              <a:ea typeface="游ゴシック" panose="020B0400000000000000" pitchFamily="50" charset="-128"/>
            </a:endParaRPr>
          </a:p>
          <a:p>
            <a:endParaRPr kumimoji="1" lang="ja-JP" altLang="en-US" dirty="0">
              <a:latin typeface="游ゴシック" panose="020B0400000000000000" pitchFamily="50" charset="-128"/>
              <a:ea typeface="游ゴシック" panose="020B0400000000000000" pitchFamily="50" charset="-128"/>
            </a:endParaRPr>
          </a:p>
          <a:p>
            <a:endParaRPr kumimoji="1" lang="ja-JP" altLang="en-US" dirty="0">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5"/>
          </p:nvPr>
        </p:nvSpPr>
        <p:spPr/>
        <p:txBody>
          <a:bodyPr/>
          <a:lstStyle/>
          <a:p>
            <a:fld id="{0F22A95E-7637-466F-B65E-4D1BFE73B033}" type="slidenum">
              <a:rPr kumimoji="1" lang="ja-JP" altLang="en-US" smtClean="0"/>
              <a:t>5</a:t>
            </a:fld>
            <a:endParaRPr kumimoji="1" lang="ja-JP" altLang="en-US"/>
          </a:p>
        </p:txBody>
      </p:sp>
      <p:sp>
        <p:nvSpPr>
          <p:cNvPr id="5" name="フッター プレースホルダー 4">
            <a:extLst>
              <a:ext uri="{FF2B5EF4-FFF2-40B4-BE49-F238E27FC236}">
                <a16:creationId xmlns:a16="http://schemas.microsoft.com/office/drawing/2014/main" id="{420C907C-B2E0-F08B-70F9-115E3666BB38}"/>
              </a:ext>
            </a:extLst>
          </p:cNvPr>
          <p:cNvSpPr>
            <a:spLocks noGrp="1"/>
          </p:cNvSpPr>
          <p:nvPr>
            <p:ph type="ftr" sz="quarter" idx="4"/>
          </p:nvPr>
        </p:nvSpPr>
        <p:spPr/>
        <p:txBody>
          <a:bodyPr/>
          <a:lstStyle/>
          <a:p>
            <a:r>
              <a:rPr kumimoji="1" lang="ja-JP" altLang="en-US"/>
              <a:t>公益財団法人ロータリー米山記念奨学会</a:t>
            </a:r>
            <a:endParaRPr kumimoji="1" lang="ja-JP" altLang="en-US" dirty="0"/>
          </a:p>
        </p:txBody>
      </p:sp>
      <p:sp>
        <p:nvSpPr>
          <p:cNvPr id="6" name="ヘッダー プレースホルダー 5">
            <a:extLst>
              <a:ext uri="{FF2B5EF4-FFF2-40B4-BE49-F238E27FC236}">
                <a16:creationId xmlns:a16="http://schemas.microsoft.com/office/drawing/2014/main" id="{862C3E68-587B-19C7-51FA-A0F64D17EE6F}"/>
              </a:ext>
            </a:extLst>
          </p:cNvPr>
          <p:cNvSpPr>
            <a:spLocks noGrp="1"/>
          </p:cNvSpPr>
          <p:nvPr>
            <p:ph type="hdr" sz="quarter"/>
          </p:nvPr>
        </p:nvSpPr>
        <p:spPr/>
        <p:txBody>
          <a:bodyPr/>
          <a:lstStyle/>
          <a:p>
            <a:r>
              <a:rPr kumimoji="1" lang="en-US" altLang="ja-JP"/>
              <a:t>2024</a:t>
            </a:r>
            <a:r>
              <a:rPr kumimoji="1" lang="ja-JP" altLang="en-US"/>
              <a:t>－</a:t>
            </a:r>
            <a:r>
              <a:rPr kumimoji="1" lang="en-US" altLang="ja-JP"/>
              <a:t>25</a:t>
            </a:r>
            <a:r>
              <a:rPr kumimoji="1" lang="ja-JP" altLang="en-US"/>
              <a:t>年度豆辞典</a:t>
            </a:r>
            <a:r>
              <a:rPr kumimoji="1" lang="en-US" altLang="ja-JP"/>
              <a:t>PPT</a:t>
            </a:r>
            <a:endParaRPr kumimoji="1" lang="ja-JP" altLang="en-US" dirty="0"/>
          </a:p>
        </p:txBody>
      </p:sp>
    </p:spTree>
    <p:extLst>
      <p:ext uri="{BB962C8B-B14F-4D97-AF65-F5344CB8AC3E}">
        <p14:creationId xmlns:p14="http://schemas.microsoft.com/office/powerpoint/2010/main" val="4181515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游ゴシック" panose="020B0400000000000000" pitchFamily="50" charset="-128"/>
                <a:ea typeface="游ゴシック" panose="020B0400000000000000" pitchFamily="50" charset="-128"/>
              </a:rPr>
              <a:t>続いて、奨学生の人数や選考プロセスについて説明します。</a:t>
            </a:r>
            <a:endParaRPr kumimoji="1" lang="en-US" altLang="ja-JP" dirty="0">
              <a:latin typeface="游ゴシック" panose="020B0400000000000000" pitchFamily="50" charset="-128"/>
              <a:ea typeface="游ゴシック" panose="020B0400000000000000" pitchFamily="50" charset="-128"/>
            </a:endParaRPr>
          </a:p>
          <a:p>
            <a:endParaRPr kumimoji="1" lang="ja-JP" altLang="en-US" dirty="0">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5"/>
          </p:nvPr>
        </p:nvSpPr>
        <p:spPr/>
        <p:txBody>
          <a:bodyPr/>
          <a:lstStyle/>
          <a:p>
            <a:fld id="{0F22A95E-7637-466F-B65E-4D1BFE73B033}" type="slidenum">
              <a:rPr kumimoji="1" lang="ja-JP" altLang="en-US" smtClean="0"/>
              <a:t>6</a:t>
            </a:fld>
            <a:endParaRPr kumimoji="1" lang="ja-JP" altLang="en-US"/>
          </a:p>
        </p:txBody>
      </p:sp>
      <p:sp>
        <p:nvSpPr>
          <p:cNvPr id="5" name="フッター プレースホルダー 4">
            <a:extLst>
              <a:ext uri="{FF2B5EF4-FFF2-40B4-BE49-F238E27FC236}">
                <a16:creationId xmlns:a16="http://schemas.microsoft.com/office/drawing/2014/main" id="{351AA9BF-8EF4-DB88-C012-1E58BD763C1C}"/>
              </a:ext>
            </a:extLst>
          </p:cNvPr>
          <p:cNvSpPr>
            <a:spLocks noGrp="1"/>
          </p:cNvSpPr>
          <p:nvPr>
            <p:ph type="ftr" sz="quarter" idx="4"/>
          </p:nvPr>
        </p:nvSpPr>
        <p:spPr/>
        <p:txBody>
          <a:bodyPr/>
          <a:lstStyle/>
          <a:p>
            <a:r>
              <a:rPr kumimoji="1" lang="ja-JP" altLang="en-US"/>
              <a:t>公益財団法人ロータリー米山記念奨学会</a:t>
            </a:r>
            <a:endParaRPr kumimoji="1" lang="ja-JP" altLang="en-US" dirty="0"/>
          </a:p>
        </p:txBody>
      </p:sp>
      <p:sp>
        <p:nvSpPr>
          <p:cNvPr id="6" name="ヘッダー プレースホルダー 5">
            <a:extLst>
              <a:ext uri="{FF2B5EF4-FFF2-40B4-BE49-F238E27FC236}">
                <a16:creationId xmlns:a16="http://schemas.microsoft.com/office/drawing/2014/main" id="{C95ED1E4-C240-01A4-AAAA-E62260669983}"/>
              </a:ext>
            </a:extLst>
          </p:cNvPr>
          <p:cNvSpPr>
            <a:spLocks noGrp="1"/>
          </p:cNvSpPr>
          <p:nvPr>
            <p:ph type="hdr" sz="quarter"/>
          </p:nvPr>
        </p:nvSpPr>
        <p:spPr/>
        <p:txBody>
          <a:bodyPr/>
          <a:lstStyle/>
          <a:p>
            <a:r>
              <a:rPr kumimoji="1" lang="en-US" altLang="ja-JP"/>
              <a:t>2024</a:t>
            </a:r>
            <a:r>
              <a:rPr kumimoji="1" lang="ja-JP" altLang="en-US"/>
              <a:t>－</a:t>
            </a:r>
            <a:r>
              <a:rPr kumimoji="1" lang="en-US" altLang="ja-JP"/>
              <a:t>25</a:t>
            </a:r>
            <a:r>
              <a:rPr kumimoji="1" lang="ja-JP" altLang="en-US"/>
              <a:t>年度豆辞典</a:t>
            </a:r>
            <a:r>
              <a:rPr kumimoji="1" lang="en-US" altLang="ja-JP"/>
              <a:t>PPT</a:t>
            </a:r>
            <a:endParaRPr kumimoji="1" lang="ja-JP" altLang="en-US" dirty="0"/>
          </a:p>
        </p:txBody>
      </p:sp>
    </p:spTree>
    <p:extLst>
      <p:ext uri="{BB962C8B-B14F-4D97-AF65-F5344CB8AC3E}">
        <p14:creationId xmlns:p14="http://schemas.microsoft.com/office/powerpoint/2010/main" val="2302437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577850"/>
            <a:ext cx="5962650" cy="3354388"/>
          </a:xfrm>
        </p:spPr>
      </p:sp>
      <p:sp>
        <p:nvSpPr>
          <p:cNvPr id="3" name="ノート プレースホルダー 2"/>
          <p:cNvSpPr>
            <a:spLocks noGrp="1"/>
          </p:cNvSpPr>
          <p:nvPr>
            <p:ph type="body" idx="1"/>
          </p:nvPr>
        </p:nvSpPr>
        <p:spPr/>
        <p:txBody>
          <a:bodyPr/>
          <a:lstStyle/>
          <a:p>
            <a:pPr marL="0" lvl="1" defTabSz="922196">
              <a:defRPr/>
            </a:pPr>
            <a:r>
              <a:rPr lang="ja-JP" altLang="en-US" b="0" dirty="0">
                <a:latin typeface="游ゴシック" panose="020B0400000000000000" pitchFamily="50" charset="-128"/>
                <a:ea typeface="游ゴシック" panose="020B0400000000000000" pitchFamily="50" charset="-128"/>
              </a:rPr>
              <a:t>★豆辞典</a:t>
            </a:r>
            <a:r>
              <a:rPr lang="en-US" altLang="ja-JP" b="0" dirty="0">
                <a:latin typeface="游ゴシック" panose="020B0400000000000000" pitchFamily="50" charset="-128"/>
                <a:ea typeface="游ゴシック" panose="020B0400000000000000" pitchFamily="50" charset="-128"/>
              </a:rPr>
              <a:t>p6</a:t>
            </a:r>
            <a:r>
              <a:rPr lang="ja-JP" altLang="en-US" b="0" dirty="0">
                <a:latin typeface="游ゴシック" panose="020B0400000000000000" pitchFamily="50" charset="-128"/>
                <a:ea typeface="游ゴシック" panose="020B0400000000000000" pitchFamily="50" charset="-128"/>
              </a:rPr>
              <a:t>、</a:t>
            </a:r>
            <a:r>
              <a:rPr lang="en-US" altLang="ja-JP" b="0" dirty="0">
                <a:latin typeface="游ゴシック" panose="020B0400000000000000" pitchFamily="50" charset="-128"/>
                <a:ea typeface="游ゴシック" panose="020B0400000000000000" pitchFamily="50" charset="-128"/>
              </a:rPr>
              <a:t>p13</a:t>
            </a:r>
          </a:p>
          <a:p>
            <a:pPr>
              <a:defRPr/>
            </a:pPr>
            <a:endParaRPr lang="en-US" altLang="ja-JP" b="0" dirty="0">
              <a:latin typeface="游ゴシック" panose="020B0400000000000000" pitchFamily="50" charset="-128"/>
              <a:ea typeface="游ゴシック" panose="020B0400000000000000" pitchFamily="50" charset="-128"/>
            </a:endParaRPr>
          </a:p>
          <a:p>
            <a:pPr>
              <a:defRPr/>
            </a:pPr>
            <a:r>
              <a:rPr lang="ja-JP" altLang="en-US" b="0" dirty="0">
                <a:latin typeface="游ゴシック" panose="020B0400000000000000" pitchFamily="50" charset="-128"/>
                <a:ea typeface="游ゴシック" panose="020B0400000000000000" pitchFamily="50" charset="-128"/>
              </a:rPr>
              <a:t>米山は、外国人留学生を対象とする民間の奨学金では、国内最大規模です。</a:t>
            </a:r>
            <a:endParaRPr lang="en-US" altLang="ja-JP" b="0" dirty="0">
              <a:latin typeface="游ゴシック" panose="020B0400000000000000" pitchFamily="50" charset="-128"/>
              <a:ea typeface="游ゴシック" panose="020B0400000000000000" pitchFamily="50" charset="-128"/>
            </a:endParaRPr>
          </a:p>
          <a:p>
            <a:pPr>
              <a:defRPr/>
            </a:pPr>
            <a:r>
              <a:rPr lang="en-US" altLang="ja-JP" b="0" dirty="0">
                <a:latin typeface="游ゴシック" panose="020B0400000000000000" pitchFamily="50" charset="-128"/>
                <a:ea typeface="游ゴシック" panose="020B0400000000000000" pitchFamily="50" charset="-128"/>
              </a:rPr>
              <a:t>2024</a:t>
            </a:r>
            <a:r>
              <a:rPr lang="ja-JP" altLang="en-US" b="0" dirty="0">
                <a:latin typeface="游ゴシック" panose="020B0400000000000000" pitchFamily="50" charset="-128"/>
                <a:ea typeface="游ゴシック" panose="020B0400000000000000" pitchFamily="50" charset="-128"/>
              </a:rPr>
              <a:t>学年度は、日本全国で</a:t>
            </a:r>
            <a:r>
              <a:rPr lang="en-US" altLang="ja-JP" b="0" dirty="0">
                <a:latin typeface="游ゴシック" panose="020B0400000000000000" pitchFamily="50" charset="-128"/>
                <a:ea typeface="游ゴシック" panose="020B0400000000000000" pitchFamily="50" charset="-128"/>
              </a:rPr>
              <a:t>926</a:t>
            </a:r>
            <a:r>
              <a:rPr lang="ja-JP" altLang="en-US" b="0" dirty="0">
                <a:latin typeface="游ゴシック" panose="020B0400000000000000" pitchFamily="50" charset="-128"/>
                <a:ea typeface="游ゴシック" panose="020B0400000000000000" pitchFamily="50" charset="-128"/>
              </a:rPr>
              <a:t>人（前年度</a:t>
            </a:r>
            <a:r>
              <a:rPr lang="en-US" altLang="ja-JP" b="0" dirty="0">
                <a:latin typeface="游ゴシック" panose="020B0400000000000000" pitchFamily="50" charset="-128"/>
                <a:ea typeface="游ゴシック" panose="020B0400000000000000" pitchFamily="50" charset="-128"/>
              </a:rPr>
              <a:t>900</a:t>
            </a:r>
            <a:r>
              <a:rPr lang="ja-JP" altLang="en-US" b="0" dirty="0">
                <a:latin typeface="游ゴシック" panose="020B0400000000000000" pitchFamily="50" charset="-128"/>
                <a:ea typeface="游ゴシック" panose="020B0400000000000000" pitchFamily="50" charset="-128"/>
              </a:rPr>
              <a:t>人）が採用され、各ロータリークラブでお世話をいただいています。累計では、今年</a:t>
            </a:r>
            <a:r>
              <a:rPr lang="en-US" altLang="ja-JP" b="0" dirty="0">
                <a:latin typeface="游ゴシック" panose="020B0400000000000000" pitchFamily="50" charset="-128"/>
                <a:ea typeface="游ゴシック" panose="020B0400000000000000" pitchFamily="50" charset="-128"/>
              </a:rPr>
              <a:t>2</a:t>
            </a:r>
            <a:r>
              <a:rPr lang="ja-JP" altLang="en-US" b="0" dirty="0">
                <a:latin typeface="游ゴシック" panose="020B0400000000000000" pitchFamily="50" charset="-128"/>
                <a:ea typeface="游ゴシック" panose="020B0400000000000000" pitchFamily="50" charset="-128"/>
              </a:rPr>
              <a:t>カ国</a:t>
            </a:r>
            <a:r>
              <a:rPr lang="en-US" altLang="ja-JP" b="0" baseline="30000" dirty="0">
                <a:latin typeface="游ゴシック" panose="020B0400000000000000" pitchFamily="50" charset="-128"/>
                <a:ea typeface="游ゴシック" panose="020B0400000000000000" pitchFamily="50" charset="-128"/>
              </a:rPr>
              <a:t>※</a:t>
            </a:r>
            <a:r>
              <a:rPr lang="ja-JP" altLang="en-US" b="0" dirty="0">
                <a:latin typeface="游ゴシック" panose="020B0400000000000000" pitchFamily="50" charset="-128"/>
                <a:ea typeface="游ゴシック" panose="020B0400000000000000" pitchFamily="50" charset="-128"/>
              </a:rPr>
              <a:t>増え、世界</a:t>
            </a:r>
            <a:r>
              <a:rPr lang="en-US" altLang="ja-JP" b="0" dirty="0">
                <a:latin typeface="游ゴシック" panose="020B0400000000000000" pitchFamily="50" charset="-128"/>
                <a:ea typeface="游ゴシック" panose="020B0400000000000000" pitchFamily="50" charset="-128"/>
              </a:rPr>
              <a:t>133</a:t>
            </a:r>
            <a:r>
              <a:rPr lang="ja-JP" altLang="en-US" b="0" dirty="0">
                <a:latin typeface="游ゴシック" panose="020B0400000000000000" pitchFamily="50" charset="-128"/>
                <a:ea typeface="游ゴシック" panose="020B0400000000000000" pitchFamily="50" charset="-128"/>
              </a:rPr>
              <a:t>の国と地域から</a:t>
            </a:r>
            <a:r>
              <a:rPr lang="en-US" altLang="ja-JP" b="0" dirty="0">
                <a:latin typeface="游ゴシック" panose="020B0400000000000000" pitchFamily="50" charset="-128"/>
                <a:ea typeface="游ゴシック" panose="020B0400000000000000" pitchFamily="50" charset="-128"/>
              </a:rPr>
              <a:t>2</a:t>
            </a:r>
            <a:r>
              <a:rPr lang="ja-JP" altLang="en-US" b="0" dirty="0">
                <a:latin typeface="游ゴシック" panose="020B0400000000000000" pitchFamily="50" charset="-128"/>
                <a:ea typeface="游ゴシック" panose="020B0400000000000000" pitchFamily="50" charset="-128"/>
              </a:rPr>
              <a:t>万</a:t>
            </a:r>
            <a:r>
              <a:rPr lang="en-US" altLang="ja-JP" b="0" dirty="0">
                <a:latin typeface="游ゴシック" panose="020B0400000000000000" pitchFamily="50" charset="-128"/>
                <a:ea typeface="游ゴシック" panose="020B0400000000000000" pitchFamily="50" charset="-128"/>
              </a:rPr>
              <a:t>4,133</a:t>
            </a:r>
            <a:r>
              <a:rPr lang="ja-JP" altLang="en-US" b="0" dirty="0">
                <a:latin typeface="游ゴシック" panose="020B0400000000000000" pitchFamily="50" charset="-128"/>
                <a:ea typeface="游ゴシック" panose="020B0400000000000000" pitchFamily="50" charset="-128"/>
              </a:rPr>
              <a:t>人を支援しています。</a:t>
            </a:r>
            <a:endParaRPr lang="en-US" altLang="ja-JP" b="0" dirty="0">
              <a:latin typeface="游ゴシック" panose="020B0400000000000000" pitchFamily="50" charset="-128"/>
              <a:ea typeface="游ゴシック" panose="020B0400000000000000" pitchFamily="50" charset="-128"/>
            </a:endParaRPr>
          </a:p>
          <a:p>
            <a:r>
              <a:rPr kumimoji="1" lang="en-US" altLang="ja-JP" b="0" dirty="0">
                <a:latin typeface="游ゴシック" panose="020B0400000000000000" pitchFamily="50" charset="-128"/>
                <a:ea typeface="游ゴシック" panose="020B0400000000000000" pitchFamily="50" charset="-128"/>
              </a:rPr>
              <a:t>※</a:t>
            </a:r>
            <a:r>
              <a:rPr kumimoji="1" lang="ja-JP" altLang="en-US" b="0" dirty="0">
                <a:latin typeface="游ゴシック" panose="020B0400000000000000" pitchFamily="50" charset="-128"/>
                <a:ea typeface="游ゴシック" panose="020B0400000000000000" pitchFamily="50" charset="-128"/>
              </a:rPr>
              <a:t>今学年度新たに採用されたのは「アルジェリア」と「ブルンジ」です</a:t>
            </a:r>
            <a:endParaRPr kumimoji="1" lang="en-US" altLang="ja-JP" b="0" dirty="0">
              <a:latin typeface="游ゴシック" panose="020B0400000000000000" pitchFamily="50" charset="-128"/>
              <a:ea typeface="游ゴシック" panose="020B0400000000000000" pitchFamily="50" charset="-128"/>
            </a:endParaRPr>
          </a:p>
          <a:p>
            <a:endParaRPr kumimoji="1" lang="en-US" altLang="ja-JP" dirty="0">
              <a:latin typeface="游ゴシック" panose="020B0400000000000000" pitchFamily="50" charset="-128"/>
              <a:ea typeface="游ゴシック" panose="020B0400000000000000" pitchFamily="50" charset="-128"/>
            </a:endParaRPr>
          </a:p>
          <a:p>
            <a:pPr defTabSz="914242">
              <a:defRPr/>
            </a:pPr>
            <a:r>
              <a:rPr lang="ja-JP" altLang="en-US" b="1" dirty="0">
                <a:latin typeface="游ゴシック" panose="020B0400000000000000" pitchFamily="50" charset="-128"/>
                <a:ea typeface="游ゴシック" panose="020B0400000000000000" pitchFamily="50" charset="-128"/>
              </a:rPr>
              <a:t>クリック！（左の円グラフが表示）</a:t>
            </a:r>
            <a:endParaRPr lang="en-US" altLang="ja-JP" b="1" dirty="0">
              <a:latin typeface="游ゴシック" panose="020B0400000000000000" pitchFamily="50" charset="-128"/>
              <a:ea typeface="游ゴシック" panose="020B0400000000000000" pitchFamily="50" charset="-128"/>
            </a:endParaRPr>
          </a:p>
          <a:p>
            <a:r>
              <a:rPr kumimoji="1" lang="ja-JP" altLang="en-US" dirty="0">
                <a:latin typeface="游ゴシック" panose="020B0400000000000000" pitchFamily="50" charset="-128"/>
                <a:ea typeface="游ゴシック" panose="020B0400000000000000" pitchFamily="50" charset="-128"/>
              </a:rPr>
              <a:t>奨学生の国・地域別の割合はグラフのとおりです。</a:t>
            </a:r>
            <a:endParaRPr kumimoji="1" lang="en-US" altLang="ja-JP" dirty="0">
              <a:latin typeface="游ゴシック" panose="020B0400000000000000" pitchFamily="50" charset="-128"/>
              <a:ea typeface="游ゴシック" panose="020B0400000000000000" pitchFamily="50" charset="-128"/>
            </a:endParaRPr>
          </a:p>
          <a:p>
            <a:pPr defTabSz="914242">
              <a:defRPr/>
            </a:pPr>
            <a:endParaRPr lang="en-US" altLang="ja-JP" dirty="0">
              <a:latin typeface="游ゴシック" panose="020B0400000000000000" pitchFamily="50" charset="-128"/>
              <a:ea typeface="游ゴシック" panose="020B0400000000000000" pitchFamily="50" charset="-128"/>
            </a:endParaRPr>
          </a:p>
          <a:p>
            <a:pPr defTabSz="914242">
              <a:defRPr/>
            </a:pPr>
            <a:r>
              <a:rPr lang="ja-JP" altLang="en-US" b="1" dirty="0">
                <a:latin typeface="游ゴシック" panose="020B0400000000000000" pitchFamily="50" charset="-128"/>
                <a:ea typeface="游ゴシック" panose="020B0400000000000000" pitchFamily="50" charset="-128"/>
              </a:rPr>
              <a:t>クリック！ （右の円グラフが表示）</a:t>
            </a:r>
            <a:endParaRPr lang="en-US" altLang="ja-JP" b="1" dirty="0">
              <a:latin typeface="游ゴシック" panose="020B0400000000000000" pitchFamily="50" charset="-128"/>
              <a:ea typeface="游ゴシック" panose="020B0400000000000000" pitchFamily="50" charset="-128"/>
            </a:endParaRPr>
          </a:p>
          <a:p>
            <a:r>
              <a:rPr kumimoji="1" lang="ja-JP" altLang="en-US" dirty="0">
                <a:latin typeface="游ゴシック" panose="020B0400000000000000" pitchFamily="50" charset="-128"/>
                <a:ea typeface="游ゴシック" panose="020B0400000000000000" pitchFamily="50" charset="-128"/>
              </a:rPr>
              <a:t>累計では中国、韓国、台湾が多いですが、ここ数年でベトナムからの留学生が急増しており、現役奨学生の中では中国に次いで多くを占めています。</a:t>
            </a:r>
            <a:endParaRPr kumimoji="1" lang="en-US" altLang="ja-JP" dirty="0">
              <a:latin typeface="游ゴシック" panose="020B0400000000000000" pitchFamily="50" charset="-128"/>
              <a:ea typeface="游ゴシック" panose="020B0400000000000000" pitchFamily="50" charset="-128"/>
            </a:endParaRPr>
          </a:p>
          <a:p>
            <a:endParaRPr kumimoji="1" lang="en-US" altLang="ja-JP" dirty="0">
              <a:latin typeface="游ゴシック" panose="020B0400000000000000" pitchFamily="50" charset="-128"/>
              <a:ea typeface="游ゴシック" panose="020B0400000000000000" pitchFamily="50" charset="-128"/>
            </a:endParaRPr>
          </a:p>
          <a:p>
            <a:pPr defTabSz="883106">
              <a:defRPr/>
            </a:pPr>
            <a:endParaRPr lang="en-US" altLang="ja-JP" dirty="0">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5"/>
          </p:nvPr>
        </p:nvSpPr>
        <p:spPr/>
        <p:txBody>
          <a:bodyPr/>
          <a:lstStyle/>
          <a:p>
            <a:fld id="{0F22A95E-7637-466F-B65E-4D1BFE73B033}" type="slidenum">
              <a:rPr kumimoji="1" lang="ja-JP" altLang="en-US" smtClean="0"/>
              <a:t>7</a:t>
            </a:fld>
            <a:endParaRPr kumimoji="1" lang="ja-JP" altLang="en-US" dirty="0"/>
          </a:p>
        </p:txBody>
      </p:sp>
      <p:sp>
        <p:nvSpPr>
          <p:cNvPr id="5" name="フッター プレースホルダー 4">
            <a:extLst>
              <a:ext uri="{FF2B5EF4-FFF2-40B4-BE49-F238E27FC236}">
                <a16:creationId xmlns:a16="http://schemas.microsoft.com/office/drawing/2014/main" id="{CE392D61-8124-CB01-AEC9-0760A76BAB2F}"/>
              </a:ext>
            </a:extLst>
          </p:cNvPr>
          <p:cNvSpPr>
            <a:spLocks noGrp="1"/>
          </p:cNvSpPr>
          <p:nvPr>
            <p:ph type="ftr" sz="quarter" idx="4"/>
          </p:nvPr>
        </p:nvSpPr>
        <p:spPr/>
        <p:txBody>
          <a:bodyPr/>
          <a:lstStyle/>
          <a:p>
            <a:r>
              <a:rPr kumimoji="1" lang="ja-JP" altLang="en-US"/>
              <a:t>公益財団法人ロータリー米山記念奨学会</a:t>
            </a:r>
            <a:endParaRPr kumimoji="1" lang="ja-JP" altLang="en-US" dirty="0"/>
          </a:p>
        </p:txBody>
      </p:sp>
      <p:sp>
        <p:nvSpPr>
          <p:cNvPr id="6" name="ヘッダー プレースホルダー 5">
            <a:extLst>
              <a:ext uri="{FF2B5EF4-FFF2-40B4-BE49-F238E27FC236}">
                <a16:creationId xmlns:a16="http://schemas.microsoft.com/office/drawing/2014/main" id="{EE851D55-DFFB-3EDF-94F9-8F2401DFB284}"/>
              </a:ext>
            </a:extLst>
          </p:cNvPr>
          <p:cNvSpPr>
            <a:spLocks noGrp="1"/>
          </p:cNvSpPr>
          <p:nvPr>
            <p:ph type="hdr" sz="quarter"/>
          </p:nvPr>
        </p:nvSpPr>
        <p:spPr/>
        <p:txBody>
          <a:bodyPr/>
          <a:lstStyle/>
          <a:p>
            <a:r>
              <a:rPr kumimoji="1" lang="en-US" altLang="ja-JP"/>
              <a:t>2024</a:t>
            </a:r>
            <a:r>
              <a:rPr kumimoji="1" lang="ja-JP" altLang="en-US"/>
              <a:t>－</a:t>
            </a:r>
            <a:r>
              <a:rPr kumimoji="1" lang="en-US" altLang="ja-JP"/>
              <a:t>25</a:t>
            </a:r>
            <a:r>
              <a:rPr kumimoji="1" lang="ja-JP" altLang="en-US"/>
              <a:t>年度豆辞典</a:t>
            </a:r>
            <a:r>
              <a:rPr kumimoji="1" lang="en-US" altLang="ja-JP"/>
              <a:t>PPT</a:t>
            </a:r>
            <a:endParaRPr kumimoji="1" lang="ja-JP" altLang="en-US" dirty="0"/>
          </a:p>
        </p:txBody>
      </p:sp>
    </p:spTree>
    <p:extLst>
      <p:ext uri="{BB962C8B-B14F-4D97-AF65-F5344CB8AC3E}">
        <p14:creationId xmlns:p14="http://schemas.microsoft.com/office/powerpoint/2010/main" val="2290019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dirty="0"/>
              <a:t>（★豆辞典</a:t>
            </a:r>
            <a:r>
              <a:rPr lang="en-US" altLang="ja-JP" dirty="0"/>
              <a:t>p28</a:t>
            </a:r>
            <a:r>
              <a:rPr lang="ja-JP" altLang="en-US" dirty="0"/>
              <a:t>に</a:t>
            </a:r>
            <a:r>
              <a:rPr lang="en-US" altLang="ja-JP" dirty="0"/>
              <a:t>QA</a:t>
            </a:r>
            <a:r>
              <a:rPr lang="ja-JP" altLang="en-US" dirty="0"/>
              <a:t>あり）</a:t>
            </a:r>
            <a:endParaRPr lang="en-US" altLang="ja-JP" dirty="0"/>
          </a:p>
          <a:p>
            <a:r>
              <a:rPr lang="ja-JP" altLang="en-US" dirty="0"/>
              <a:t>前のスライドで見た通り、米山奨学生の国籍で、最も多くを占めるのは中国です。想像していたよりも多いな</a:t>
            </a:r>
            <a:r>
              <a:rPr lang="en-US" altLang="ja-JP" dirty="0"/>
              <a:t>…</a:t>
            </a:r>
            <a:r>
              <a:rPr lang="ja-JP" altLang="en-US" dirty="0"/>
              <a:t>、そんな印象を持たれる方もいらっしゃるかもしれません。</a:t>
            </a:r>
            <a:endParaRPr lang="en-US" altLang="ja-JP" dirty="0"/>
          </a:p>
          <a:p>
            <a:endParaRPr lang="en-US" altLang="ja-JP" dirty="0"/>
          </a:p>
          <a:p>
            <a:r>
              <a:rPr lang="ja-JP" altLang="en-US" b="1" dirty="0"/>
              <a:t>クリック！（１つ目が表示）</a:t>
            </a:r>
            <a:endParaRPr lang="en-US" altLang="ja-JP" b="1" dirty="0"/>
          </a:p>
          <a:p>
            <a:r>
              <a:rPr lang="ja-JP" altLang="en-US" dirty="0"/>
              <a:t>米山奨学生における中国国籍の割合は、この</a:t>
            </a:r>
            <a:r>
              <a:rPr lang="en-US" altLang="ja-JP" dirty="0"/>
              <a:t>10</a:t>
            </a:r>
            <a:r>
              <a:rPr lang="ja-JP" altLang="en-US" dirty="0"/>
              <a:t>年間大きな増減は見られません。</a:t>
            </a:r>
            <a:endParaRPr lang="en-US" altLang="ja-JP" dirty="0"/>
          </a:p>
          <a:p>
            <a:endParaRPr lang="en-US" altLang="ja-JP" b="1" dirty="0"/>
          </a:p>
          <a:p>
            <a:r>
              <a:rPr lang="ja-JP" altLang="en-US" b="1" dirty="0"/>
              <a:t>クリック！（２つ目が表示）</a:t>
            </a:r>
            <a:endParaRPr lang="en-US" altLang="ja-JP" b="1" dirty="0"/>
          </a:p>
          <a:p>
            <a:r>
              <a:rPr lang="ja-JP" altLang="en-US" dirty="0"/>
              <a:t>中国の学生が多い最も大きな理由は、日本の大学等（日本語学校を除く高等教育機関）で学ぶ外国人留学生のうち</a:t>
            </a:r>
            <a:r>
              <a:rPr lang="en-US" altLang="ja-JP" dirty="0"/>
              <a:t>46.6</a:t>
            </a:r>
            <a:r>
              <a:rPr lang="ja-JP" altLang="en-US" dirty="0"/>
              <a:t>％、半数近くが中国人であるためです。</a:t>
            </a:r>
            <a:endParaRPr lang="en-US" altLang="ja-JP" dirty="0"/>
          </a:p>
          <a:p>
            <a:endParaRPr lang="en-US" altLang="ja-JP" dirty="0"/>
          </a:p>
          <a:p>
            <a:pPr lvl="0"/>
            <a:r>
              <a:rPr lang="ja-JP" altLang="en-US" b="1" dirty="0"/>
              <a:t>クリック！（３つ目が表示）</a:t>
            </a:r>
            <a:endParaRPr lang="en-US" altLang="ja-JP" b="1" dirty="0"/>
          </a:p>
          <a:p>
            <a:r>
              <a:rPr lang="ja-JP" altLang="en-US" dirty="0"/>
              <a:t>米山は、各地区が選定する「指定校」から、米山奨学生としてふさわしい留学生を推薦してもらい、そこから地区の選考試験を経て、採用されます。指定校に在籍する留学生に限ると、</a:t>
            </a:r>
            <a:r>
              <a:rPr lang="en-US" altLang="ja-JP" dirty="0"/>
              <a:t>55</a:t>
            </a:r>
            <a:r>
              <a:rPr lang="ja-JP" altLang="en-US" dirty="0"/>
              <a:t>％が中国の学生と、さらに比率が高くなっています。</a:t>
            </a:r>
            <a:endParaRPr lang="en-US" altLang="ja-JP" dirty="0"/>
          </a:p>
          <a:p>
            <a:endParaRPr lang="en-US" altLang="ja-JP" dirty="0"/>
          </a:p>
          <a:p>
            <a:r>
              <a:rPr lang="ja-JP" altLang="en-US" dirty="0"/>
              <a:t>指定校のほとんどは大学ですから、どうしても、元々の在籍割合が影響するわけです。そして、推薦者は誰でも良いわけではなく、将来の活躍が期待される優秀な留学生でなくてはなりません。実際に面接してみると、「中国の学生はやっぱり優秀」という面接委員の声は多く聞かれます。</a:t>
            </a:r>
            <a:endParaRPr lang="en-US" altLang="ja-JP" dirty="0"/>
          </a:p>
          <a:p>
            <a:endParaRPr lang="en-US" altLang="ja-JP" dirty="0"/>
          </a:p>
          <a:p>
            <a:pPr lvl="0"/>
            <a:r>
              <a:rPr lang="ja-JP" altLang="en-US" b="1" dirty="0"/>
              <a:t>クリック！（４つ目が表示）</a:t>
            </a:r>
            <a:endParaRPr lang="en-US" altLang="ja-JP" b="1" dirty="0"/>
          </a:p>
          <a:p>
            <a:r>
              <a:rPr lang="ja-JP" altLang="en-US" dirty="0"/>
              <a:t>とはいえ、一つの国に偏ることなく、様々な国の留学生を支援して差し上げたいという思いはあります。</a:t>
            </a:r>
            <a:endParaRPr lang="en-US" altLang="ja-JP" dirty="0"/>
          </a:p>
          <a:p>
            <a:r>
              <a:rPr lang="ja-JP" altLang="en-US" dirty="0"/>
              <a:t>各地区では、各指定校に対し、「推薦者は</a:t>
            </a:r>
            <a:r>
              <a:rPr lang="en-US" altLang="ja-JP" dirty="0"/>
              <a:t>1</a:t>
            </a:r>
            <a:r>
              <a:rPr lang="ja-JP" altLang="en-US" dirty="0"/>
              <a:t>カ国</a:t>
            </a:r>
            <a:r>
              <a:rPr lang="en-US" altLang="ja-JP" dirty="0"/>
              <a:t>30</a:t>
            </a:r>
            <a:r>
              <a:rPr lang="ja-JP" altLang="en-US" dirty="0"/>
              <a:t>％以内に」などの要望を出し、多様な国から採用する努力をしています。</a:t>
            </a:r>
            <a:endParaRPr lang="en-US" altLang="ja-JP" dirty="0"/>
          </a:p>
          <a:p>
            <a:r>
              <a:rPr lang="ja-JP" altLang="en-US" dirty="0"/>
              <a:t>また、選考においては優秀性を重んじながら、例えば同じ中国であっても、内モンゴル自治区など多様な出身地域になるよう配慮をしています。</a:t>
            </a:r>
            <a:endParaRPr lang="en-US" altLang="ja-JP" dirty="0"/>
          </a:p>
        </p:txBody>
      </p:sp>
      <p:sp>
        <p:nvSpPr>
          <p:cNvPr id="4" name="スライド番号プレースホルダー 3"/>
          <p:cNvSpPr>
            <a:spLocks noGrp="1"/>
          </p:cNvSpPr>
          <p:nvPr>
            <p:ph type="sldNum" sz="quarter" idx="5"/>
          </p:nvPr>
        </p:nvSpPr>
        <p:spPr/>
        <p:txBody>
          <a:bodyPr/>
          <a:lstStyle/>
          <a:p>
            <a:fld id="{0F22A95E-7637-466F-B65E-4D1BFE73B033}" type="slidenum">
              <a:rPr lang="ja-JP" altLang="en-US" smtClean="0"/>
              <a:pPr/>
              <a:t>8</a:t>
            </a:fld>
            <a:endParaRPr lang="ja-JP" altLang="en-US"/>
          </a:p>
        </p:txBody>
      </p:sp>
      <p:sp>
        <p:nvSpPr>
          <p:cNvPr id="7" name="スライド イメージ プレースホルダー 6">
            <a:extLst>
              <a:ext uri="{FF2B5EF4-FFF2-40B4-BE49-F238E27FC236}">
                <a16:creationId xmlns:a16="http://schemas.microsoft.com/office/drawing/2014/main" id="{C1A5CEAC-BD9F-5D4F-93D3-771CCF87C346}"/>
              </a:ext>
            </a:extLst>
          </p:cNvPr>
          <p:cNvSpPr>
            <a:spLocks noGrp="1" noRot="1" noChangeAspect="1"/>
          </p:cNvSpPr>
          <p:nvPr>
            <p:ph type="sldImg"/>
          </p:nvPr>
        </p:nvSpPr>
        <p:spPr>
          <a:xfrm>
            <a:off x="422275" y="577850"/>
            <a:ext cx="5962650" cy="3354388"/>
          </a:xfrm>
        </p:spPr>
      </p:sp>
      <p:sp>
        <p:nvSpPr>
          <p:cNvPr id="2" name="フッター プレースホルダー 1">
            <a:extLst>
              <a:ext uri="{FF2B5EF4-FFF2-40B4-BE49-F238E27FC236}">
                <a16:creationId xmlns:a16="http://schemas.microsoft.com/office/drawing/2014/main" id="{7EAF93B2-6921-3F88-5DA1-64E08B0F9D29}"/>
              </a:ext>
            </a:extLst>
          </p:cNvPr>
          <p:cNvSpPr>
            <a:spLocks noGrp="1"/>
          </p:cNvSpPr>
          <p:nvPr>
            <p:ph type="ftr" sz="quarter" idx="4"/>
          </p:nvPr>
        </p:nvSpPr>
        <p:spPr/>
        <p:txBody>
          <a:bodyPr/>
          <a:lstStyle/>
          <a:p>
            <a:r>
              <a:rPr kumimoji="1" lang="ja-JP" altLang="en-US"/>
              <a:t>公益財団法人ロータリー米山記念奨学会</a:t>
            </a:r>
            <a:endParaRPr kumimoji="1" lang="ja-JP" altLang="en-US" dirty="0"/>
          </a:p>
        </p:txBody>
      </p:sp>
      <p:sp>
        <p:nvSpPr>
          <p:cNvPr id="5" name="ヘッダー プレースホルダー 4">
            <a:extLst>
              <a:ext uri="{FF2B5EF4-FFF2-40B4-BE49-F238E27FC236}">
                <a16:creationId xmlns:a16="http://schemas.microsoft.com/office/drawing/2014/main" id="{87E58EF3-0730-6A32-186B-0CBC1B4764E1}"/>
              </a:ext>
            </a:extLst>
          </p:cNvPr>
          <p:cNvSpPr>
            <a:spLocks noGrp="1"/>
          </p:cNvSpPr>
          <p:nvPr>
            <p:ph type="hdr" sz="quarter"/>
          </p:nvPr>
        </p:nvSpPr>
        <p:spPr/>
        <p:txBody>
          <a:bodyPr/>
          <a:lstStyle/>
          <a:p>
            <a:r>
              <a:rPr kumimoji="1" lang="en-US" altLang="ja-JP"/>
              <a:t>2024</a:t>
            </a:r>
            <a:r>
              <a:rPr kumimoji="1" lang="ja-JP" altLang="en-US"/>
              <a:t>－</a:t>
            </a:r>
            <a:r>
              <a:rPr kumimoji="1" lang="en-US" altLang="ja-JP"/>
              <a:t>25</a:t>
            </a:r>
            <a:r>
              <a:rPr kumimoji="1" lang="ja-JP" altLang="en-US"/>
              <a:t>年度豆辞典</a:t>
            </a:r>
            <a:r>
              <a:rPr kumimoji="1" lang="en-US" altLang="ja-JP"/>
              <a:t>PPT</a:t>
            </a:r>
            <a:endParaRPr kumimoji="1" lang="ja-JP" altLang="en-US" dirty="0"/>
          </a:p>
        </p:txBody>
      </p:sp>
    </p:spTree>
    <p:extLst>
      <p:ext uri="{BB962C8B-B14F-4D97-AF65-F5344CB8AC3E}">
        <p14:creationId xmlns:p14="http://schemas.microsoft.com/office/powerpoint/2010/main" val="1176769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577850"/>
            <a:ext cx="5962650" cy="3354388"/>
          </a:xfrm>
        </p:spPr>
      </p:sp>
      <p:sp>
        <p:nvSpPr>
          <p:cNvPr id="3" name="ノート プレースホルダー 2"/>
          <p:cNvSpPr>
            <a:spLocks noGrp="1"/>
          </p:cNvSpPr>
          <p:nvPr>
            <p:ph type="body" idx="1"/>
          </p:nvPr>
        </p:nvSpPr>
        <p:spPr/>
        <p:txBody>
          <a:bodyPr/>
          <a:lstStyle/>
          <a:p>
            <a:pPr defTabSz="922196"/>
            <a:r>
              <a:rPr lang="ja-JP" altLang="en-US" dirty="0">
                <a:latin typeface="+mn-lt"/>
              </a:rPr>
              <a:t>★豆</a:t>
            </a:r>
            <a:r>
              <a:rPr lang="ja-JP" altLang="en-US" b="0" dirty="0">
                <a:latin typeface="+mn-lt"/>
              </a:rPr>
              <a:t>辞典</a:t>
            </a:r>
            <a:r>
              <a:rPr lang="en-US" altLang="ja-JP" b="0" dirty="0">
                <a:latin typeface="+mn-lt"/>
              </a:rPr>
              <a:t>p12</a:t>
            </a:r>
          </a:p>
          <a:p>
            <a:r>
              <a:rPr kumimoji="1" lang="ja-JP" altLang="en-US" b="1" dirty="0">
                <a:latin typeface="+mn-lt"/>
              </a:rPr>
              <a:t>クリック！</a:t>
            </a:r>
            <a:r>
              <a:rPr kumimoji="1" lang="ja-JP" altLang="en-US" dirty="0">
                <a:latin typeface="+mn-lt"/>
              </a:rPr>
              <a:t>（</a:t>
            </a:r>
            <a:r>
              <a:rPr kumimoji="1" lang="en-US" altLang="ja-JP" dirty="0">
                <a:latin typeface="+mn-lt"/>
              </a:rPr>
              <a:t>※</a:t>
            </a:r>
            <a:r>
              <a:rPr kumimoji="1" lang="ja-JP" altLang="en-US" dirty="0">
                <a:latin typeface="+mn-lt"/>
              </a:rPr>
              <a:t>自動的に、採用基準項目が黄色く強調されます）</a:t>
            </a:r>
            <a:endParaRPr kumimoji="1" lang="en-US" altLang="ja-JP" dirty="0">
              <a:latin typeface="+mn-lt"/>
            </a:endParaRPr>
          </a:p>
          <a:p>
            <a:endParaRPr kumimoji="1" lang="en-US" altLang="ja-JP" dirty="0">
              <a:latin typeface="+mn-lt"/>
            </a:endParaRPr>
          </a:p>
          <a:p>
            <a:pPr defTabSz="922196">
              <a:defRPr/>
            </a:pPr>
            <a:r>
              <a:rPr kumimoji="1" lang="ja-JP" altLang="en-US" dirty="0">
                <a:latin typeface="+mn-lt"/>
              </a:rPr>
              <a:t>さて、米山奨学生の採用は、全国統一の基準があります。</a:t>
            </a:r>
            <a:endParaRPr kumimoji="1" lang="en-US" altLang="ja-JP" dirty="0">
              <a:latin typeface="+mn-lt"/>
            </a:endParaRPr>
          </a:p>
          <a:p>
            <a:endParaRPr kumimoji="1" lang="en-US" altLang="ja-JP" dirty="0">
              <a:latin typeface="+mn-lt"/>
            </a:endParaRPr>
          </a:p>
          <a:p>
            <a:r>
              <a:rPr kumimoji="1" lang="ja-JP" altLang="en-US" dirty="0">
                <a:latin typeface="+mn-lt"/>
              </a:rPr>
              <a:t>「将来の目標・留学の目的がきちんとしているかどうか」</a:t>
            </a:r>
            <a:endParaRPr kumimoji="1" lang="en-US" altLang="ja-JP" dirty="0">
              <a:latin typeface="+mn-lt"/>
            </a:endParaRPr>
          </a:p>
          <a:p>
            <a:r>
              <a:rPr kumimoji="1" lang="ja-JP" altLang="en-US" dirty="0">
                <a:latin typeface="+mn-lt"/>
              </a:rPr>
              <a:t>「交流への熱意があるかどうか」</a:t>
            </a:r>
            <a:endParaRPr kumimoji="1" lang="en-US" altLang="ja-JP" dirty="0">
              <a:latin typeface="+mn-lt"/>
            </a:endParaRPr>
          </a:p>
          <a:p>
            <a:r>
              <a:rPr kumimoji="1" lang="ja-JP" altLang="en-US" dirty="0">
                <a:latin typeface="+mn-lt"/>
              </a:rPr>
              <a:t>「人柄の良さ」</a:t>
            </a:r>
            <a:endParaRPr kumimoji="1" lang="en-US" altLang="ja-JP" dirty="0">
              <a:latin typeface="+mn-lt"/>
            </a:endParaRPr>
          </a:p>
          <a:p>
            <a:r>
              <a:rPr kumimoji="1" lang="ja-JP" altLang="en-US" dirty="0">
                <a:latin typeface="+mn-lt"/>
              </a:rPr>
              <a:t>「コミュニケーション能力の高さ」</a:t>
            </a:r>
            <a:endParaRPr kumimoji="1" lang="en-US" altLang="ja-JP" dirty="0">
              <a:latin typeface="+mn-lt"/>
            </a:endParaRPr>
          </a:p>
          <a:p>
            <a:pPr defTabSz="922196">
              <a:defRPr/>
            </a:pPr>
            <a:br>
              <a:rPr lang="en-US" altLang="ja-JP" dirty="0">
                <a:latin typeface="+mn-lt"/>
              </a:rPr>
            </a:br>
            <a:r>
              <a:rPr lang="ja-JP" altLang="en-US" dirty="0">
                <a:latin typeface="+mn-lt"/>
              </a:rPr>
              <a:t>詳しい評価項目は公表していませんが、全国統一の評価</a:t>
            </a:r>
            <a:r>
              <a:rPr kumimoji="1" lang="ja-JP" altLang="en-US" dirty="0">
                <a:latin typeface="+mn-lt"/>
              </a:rPr>
              <a:t>項目を使って、各地区の選考委員会が面接選考をしています。もちろん、応募書類の審査もしています。</a:t>
            </a:r>
            <a:endParaRPr kumimoji="1" lang="en-US" altLang="ja-JP" dirty="0">
              <a:latin typeface="+mn-lt"/>
            </a:endParaRPr>
          </a:p>
          <a:p>
            <a:endParaRPr kumimoji="1" lang="en-US" altLang="ja-JP" dirty="0">
              <a:latin typeface="+mn-lt"/>
            </a:endParaRPr>
          </a:p>
          <a:p>
            <a:r>
              <a:rPr kumimoji="1" lang="ja-JP" altLang="en-US" dirty="0">
                <a:latin typeface="+mn-lt"/>
              </a:rPr>
              <a:t>ロータリー米山記念奨学会は</a:t>
            </a:r>
            <a:r>
              <a:rPr kumimoji="1" lang="en-US" altLang="ja-JP" dirty="0">
                <a:latin typeface="+mn-lt"/>
              </a:rPr>
              <a:t>2012</a:t>
            </a:r>
            <a:r>
              <a:rPr kumimoji="1" lang="ja-JP" altLang="en-US" dirty="0">
                <a:latin typeface="+mn-lt"/>
              </a:rPr>
              <a:t>年に公益財団法人となり、より一層の公平性・透明性を確保するため、このように全地区共通の選考基準で選考をしています。</a:t>
            </a:r>
            <a:endParaRPr kumimoji="1" lang="en-US" altLang="ja-JP" dirty="0">
              <a:latin typeface="+mn-lt"/>
            </a:endParaRPr>
          </a:p>
          <a:p>
            <a:pPr defTabSz="922196">
              <a:defRPr/>
            </a:pPr>
            <a:endParaRPr kumimoji="1" lang="en-US" altLang="ja-JP" dirty="0">
              <a:latin typeface="+mn-lt"/>
            </a:endParaRPr>
          </a:p>
          <a:p>
            <a:pPr defTabSz="922196">
              <a:defRPr/>
            </a:pPr>
            <a:r>
              <a:rPr kumimoji="1" lang="ja-JP" altLang="en-US" dirty="0">
                <a:latin typeface="+mn-lt"/>
              </a:rPr>
              <a:t>そのうえで、例えば「国籍や県別割合の調整」「地区独自に実施するグループディスカッションの評価」など、地区の裁量を加えて良いことになっています。</a:t>
            </a:r>
            <a:endParaRPr kumimoji="1" lang="en-US" altLang="ja-JP" dirty="0">
              <a:latin typeface="+mn-lt"/>
            </a:endParaRPr>
          </a:p>
          <a:p>
            <a:endParaRPr kumimoji="1" lang="en-US" altLang="ja-JP" dirty="0">
              <a:latin typeface="+mn-lt"/>
            </a:endParaRPr>
          </a:p>
          <a:p>
            <a:r>
              <a:rPr kumimoji="1" lang="ja-JP" altLang="en-US" dirty="0">
                <a:latin typeface="+mn-lt"/>
              </a:rPr>
              <a:t>米山奨学金はお金に困っている留学生の経済支援ではありません。</a:t>
            </a:r>
          </a:p>
          <a:p>
            <a:r>
              <a:rPr kumimoji="1" lang="ja-JP" altLang="en-US" dirty="0">
                <a:latin typeface="+mn-lt"/>
              </a:rPr>
              <a:t>珍しい国だから、生活に困っているから、あるいは、学校の成績が優秀だから･･･。ただそれだけでは米山奨学生に合格しないのです。</a:t>
            </a:r>
            <a:endParaRPr kumimoji="1" lang="en-US" altLang="ja-JP" dirty="0">
              <a:latin typeface="+mn-lt"/>
            </a:endParaRPr>
          </a:p>
          <a:p>
            <a:r>
              <a:rPr lang="ja-JP" altLang="en-US" dirty="0">
                <a:latin typeface="+mn-lt"/>
              </a:rPr>
              <a:t>将来、日本と世界とを結ぶ懸け橋となって国際社会で活躍し、ロータリーの良き理解者となる人材を育てる事業なのです。</a:t>
            </a:r>
            <a:endParaRPr kumimoji="1" lang="ja-JP" altLang="en-US" dirty="0">
              <a:latin typeface="+mn-lt"/>
            </a:endParaRPr>
          </a:p>
          <a:p>
            <a:endParaRPr kumimoji="1" lang="ja-JP" altLang="en-US" dirty="0">
              <a:latin typeface="+mn-lt"/>
            </a:endParaRPr>
          </a:p>
        </p:txBody>
      </p:sp>
      <p:sp>
        <p:nvSpPr>
          <p:cNvPr id="4" name="スライド番号プレースホルダー 3"/>
          <p:cNvSpPr>
            <a:spLocks noGrp="1"/>
          </p:cNvSpPr>
          <p:nvPr>
            <p:ph type="sldNum" sz="quarter" idx="5"/>
          </p:nvPr>
        </p:nvSpPr>
        <p:spPr/>
        <p:txBody>
          <a:bodyPr/>
          <a:lstStyle/>
          <a:p>
            <a:fld id="{0F22A95E-7637-466F-B65E-4D1BFE73B033}" type="slidenum">
              <a:rPr kumimoji="1" lang="ja-JP" altLang="en-US" smtClean="0"/>
              <a:t>9</a:t>
            </a:fld>
            <a:endParaRPr kumimoji="1" lang="ja-JP" altLang="en-US"/>
          </a:p>
        </p:txBody>
      </p:sp>
      <p:sp>
        <p:nvSpPr>
          <p:cNvPr id="5" name="フッター プレースホルダー 4">
            <a:extLst>
              <a:ext uri="{FF2B5EF4-FFF2-40B4-BE49-F238E27FC236}">
                <a16:creationId xmlns:a16="http://schemas.microsoft.com/office/drawing/2014/main" id="{C26CBD10-CC38-ADA8-005E-5DB9FA2CF04C}"/>
              </a:ext>
            </a:extLst>
          </p:cNvPr>
          <p:cNvSpPr>
            <a:spLocks noGrp="1"/>
          </p:cNvSpPr>
          <p:nvPr>
            <p:ph type="ftr" sz="quarter" idx="4"/>
          </p:nvPr>
        </p:nvSpPr>
        <p:spPr/>
        <p:txBody>
          <a:bodyPr/>
          <a:lstStyle/>
          <a:p>
            <a:r>
              <a:rPr kumimoji="1" lang="ja-JP" altLang="en-US"/>
              <a:t>公益財団法人ロータリー米山記念奨学会</a:t>
            </a:r>
            <a:endParaRPr kumimoji="1" lang="ja-JP" altLang="en-US" dirty="0"/>
          </a:p>
        </p:txBody>
      </p:sp>
      <p:sp>
        <p:nvSpPr>
          <p:cNvPr id="6" name="ヘッダー プレースホルダー 5">
            <a:extLst>
              <a:ext uri="{FF2B5EF4-FFF2-40B4-BE49-F238E27FC236}">
                <a16:creationId xmlns:a16="http://schemas.microsoft.com/office/drawing/2014/main" id="{066FC0C0-C1EC-7EC2-A55F-D8FD17C78CF5}"/>
              </a:ext>
            </a:extLst>
          </p:cNvPr>
          <p:cNvSpPr>
            <a:spLocks noGrp="1"/>
          </p:cNvSpPr>
          <p:nvPr>
            <p:ph type="hdr" sz="quarter"/>
          </p:nvPr>
        </p:nvSpPr>
        <p:spPr/>
        <p:txBody>
          <a:bodyPr/>
          <a:lstStyle/>
          <a:p>
            <a:r>
              <a:rPr kumimoji="1" lang="en-US" altLang="ja-JP"/>
              <a:t>2024</a:t>
            </a:r>
            <a:r>
              <a:rPr kumimoji="1" lang="ja-JP" altLang="en-US"/>
              <a:t>－</a:t>
            </a:r>
            <a:r>
              <a:rPr kumimoji="1" lang="en-US" altLang="ja-JP"/>
              <a:t>25</a:t>
            </a:r>
            <a:r>
              <a:rPr kumimoji="1" lang="ja-JP" altLang="en-US"/>
              <a:t>年度豆辞典</a:t>
            </a:r>
            <a:r>
              <a:rPr kumimoji="1" lang="en-US" altLang="ja-JP"/>
              <a:t>PPT</a:t>
            </a:r>
            <a:endParaRPr kumimoji="1" lang="ja-JP" altLang="en-US" dirty="0"/>
          </a:p>
        </p:txBody>
      </p:sp>
    </p:spTree>
    <p:extLst>
      <p:ext uri="{BB962C8B-B14F-4D97-AF65-F5344CB8AC3E}">
        <p14:creationId xmlns:p14="http://schemas.microsoft.com/office/powerpoint/2010/main" val="4000859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C82647FE-75C5-6612-C463-68E5914B0A7A}"/>
              </a:ext>
            </a:extLst>
          </p:cNvPr>
          <p:cNvSpPr/>
          <p:nvPr userDrawn="1"/>
        </p:nvSpPr>
        <p:spPr>
          <a:xfrm>
            <a:off x="-327650" y="-286323"/>
            <a:ext cx="2685296" cy="2743200"/>
          </a:xfrm>
          <a:custGeom>
            <a:avLst/>
            <a:gdLst/>
            <a:ahLst/>
            <a:cxnLst/>
            <a:rect l="l" t="t" r="r" b="b"/>
            <a:pathLst>
              <a:path w="4027944" h="4114800">
                <a:moveTo>
                  <a:pt x="0" y="0"/>
                </a:moveTo>
                <a:lnTo>
                  <a:pt x="4027944" y="0"/>
                </a:lnTo>
                <a:lnTo>
                  <a:pt x="402794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sz="800" dirty="0"/>
          </a:p>
        </p:txBody>
      </p:sp>
      <p:sp>
        <p:nvSpPr>
          <p:cNvPr id="7" name="Freeform 5">
            <a:extLst>
              <a:ext uri="{FF2B5EF4-FFF2-40B4-BE49-F238E27FC236}">
                <a16:creationId xmlns:a16="http://schemas.microsoft.com/office/drawing/2014/main" id="{DD00A600-C8DE-2B21-A0D4-57C53EBC8F63}"/>
              </a:ext>
            </a:extLst>
          </p:cNvPr>
          <p:cNvSpPr/>
          <p:nvPr userDrawn="1"/>
        </p:nvSpPr>
        <p:spPr>
          <a:xfrm>
            <a:off x="286745" y="369000"/>
            <a:ext cx="7465439" cy="6120000"/>
          </a:xfrm>
          <a:custGeom>
            <a:avLst/>
            <a:gdLst/>
            <a:ahLst/>
            <a:cxnLst/>
            <a:rect l="l" t="t" r="r" b="b"/>
            <a:pathLst>
              <a:path w="4274726" h="2199737">
                <a:moveTo>
                  <a:pt x="9540" y="0"/>
                </a:moveTo>
                <a:lnTo>
                  <a:pt x="4265186" y="0"/>
                </a:lnTo>
                <a:cubicBezTo>
                  <a:pt x="4270455" y="0"/>
                  <a:pt x="4274726" y="4271"/>
                  <a:pt x="4274726" y="9540"/>
                </a:cubicBezTo>
                <a:lnTo>
                  <a:pt x="4274726" y="2190197"/>
                </a:lnTo>
                <a:cubicBezTo>
                  <a:pt x="4274726" y="2195466"/>
                  <a:pt x="4270455" y="2199737"/>
                  <a:pt x="4265186" y="2199737"/>
                </a:cubicBezTo>
                <a:lnTo>
                  <a:pt x="9540" y="2199737"/>
                </a:lnTo>
                <a:cubicBezTo>
                  <a:pt x="7010" y="2199737"/>
                  <a:pt x="4583" y="2198732"/>
                  <a:pt x="2794" y="2196943"/>
                </a:cubicBezTo>
                <a:cubicBezTo>
                  <a:pt x="1005" y="2195154"/>
                  <a:pt x="0" y="2192727"/>
                  <a:pt x="0" y="2190197"/>
                </a:cubicBezTo>
                <a:lnTo>
                  <a:pt x="0" y="9540"/>
                </a:lnTo>
                <a:cubicBezTo>
                  <a:pt x="0" y="4271"/>
                  <a:pt x="4271" y="0"/>
                  <a:pt x="9540" y="0"/>
                </a:cubicBezTo>
                <a:close/>
              </a:path>
            </a:pathLst>
          </a:custGeom>
          <a:solidFill>
            <a:srgbClr val="FEFFF8"/>
          </a:solidFill>
          <a:ln w="19050" cap="sq">
            <a:noFill/>
            <a:prstDash val="solid"/>
            <a:miter/>
          </a:ln>
        </p:spPr>
        <p:txBody>
          <a:bodyPr/>
          <a:lstStyle/>
          <a:p>
            <a:endParaRPr lang="ja-JP" altLang="en-US" sz="800" dirty="0">
              <a:latin typeface="游ゴシック" panose="020B0400000000000000" pitchFamily="50" charset="-128"/>
              <a:ea typeface="游ゴシック" panose="020B0400000000000000" pitchFamily="50" charset="-128"/>
            </a:endParaRPr>
          </a:p>
        </p:txBody>
      </p:sp>
      <p:sp>
        <p:nvSpPr>
          <p:cNvPr id="9" name="Freeform 3">
            <a:extLst>
              <a:ext uri="{FF2B5EF4-FFF2-40B4-BE49-F238E27FC236}">
                <a16:creationId xmlns:a16="http://schemas.microsoft.com/office/drawing/2014/main" id="{084B3099-F379-16E4-541B-6C861E2E65F1}"/>
              </a:ext>
            </a:extLst>
          </p:cNvPr>
          <p:cNvSpPr/>
          <p:nvPr userDrawn="1"/>
        </p:nvSpPr>
        <p:spPr>
          <a:xfrm>
            <a:off x="10849352" y="4941168"/>
            <a:ext cx="2685296" cy="2743200"/>
          </a:xfrm>
          <a:custGeom>
            <a:avLst/>
            <a:gdLst/>
            <a:ahLst/>
            <a:cxnLst/>
            <a:rect l="l" t="t" r="r" b="b"/>
            <a:pathLst>
              <a:path w="4027944" h="4114800">
                <a:moveTo>
                  <a:pt x="0" y="0"/>
                </a:moveTo>
                <a:lnTo>
                  <a:pt x="4027944" y="0"/>
                </a:lnTo>
                <a:lnTo>
                  <a:pt x="402794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sz="80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43539" y="1436779"/>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dirty="0"/>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dirty="0"/>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dirty="0"/>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dirty="0"/>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dirty="0"/>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dirty="0"/>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dirty="0"/>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943539" y="1436779"/>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dirty="0"/>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dirty="0"/>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440756C6-28E7-496E-98D4-43DE77E5833F}"/>
              </a:ext>
            </a:extLst>
          </p:cNvPr>
          <p:cNvSpPr/>
          <p:nvPr userDrawn="1"/>
        </p:nvSpPr>
        <p:spPr>
          <a:xfrm>
            <a:off x="0" y="1196754"/>
            <a:ext cx="12192000" cy="5661247"/>
          </a:xfrm>
          <a:prstGeom prst="rect">
            <a:avLst/>
          </a:prstGeom>
          <a:solidFill>
            <a:srgbClr val="F5FC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3" name="コンテンツ プレースホルダー 2"/>
          <p:cNvSpPr>
            <a:spLocks noGrp="1"/>
          </p:cNvSpPr>
          <p:nvPr>
            <p:ph idx="1"/>
          </p:nvPr>
        </p:nvSpPr>
        <p:spPr>
          <a:xfrm>
            <a:off x="431371" y="1385394"/>
            <a:ext cx="11582400" cy="5139950"/>
          </a:xfrm>
        </p:spPr>
        <p:txBody>
          <a:bodyPr>
            <a:normAutofit/>
          </a:bodyPr>
          <a:lstStyle>
            <a:lvl1pPr>
              <a:buClr>
                <a:srgbClr val="78B64E"/>
              </a:buClr>
              <a:defRPr sz="4800" b="1" spc="-150">
                <a:latin typeface="游ゴシック" panose="020B0400000000000000" pitchFamily="50" charset="-128"/>
                <a:ea typeface="游ゴシック" panose="020B0400000000000000" pitchFamily="50" charset="-128"/>
              </a:defRPr>
            </a:lvl1pPr>
            <a:lvl2pPr>
              <a:defRPr sz="4000" b="1" spc="0">
                <a:latin typeface="游ゴシック" panose="020B0400000000000000" pitchFamily="50" charset="-128"/>
                <a:ea typeface="游ゴシック" panose="020B0400000000000000" pitchFamily="50" charset="-128"/>
              </a:defRPr>
            </a:lvl2pPr>
            <a:lvl3pPr>
              <a:defRPr sz="3600" b="1" spc="0">
                <a:latin typeface="游ゴシック" panose="020B0400000000000000" pitchFamily="50" charset="-128"/>
                <a:ea typeface="游ゴシック" panose="020B0400000000000000" pitchFamily="50" charset="-128"/>
              </a:defRPr>
            </a:lvl3pPr>
            <a:lvl4pPr>
              <a:defRPr sz="3200" b="1" spc="0">
                <a:latin typeface="游ゴシック" panose="020B0400000000000000" pitchFamily="50" charset="-128"/>
                <a:ea typeface="游ゴシック" panose="020B0400000000000000" pitchFamily="50" charset="-128"/>
              </a:defRPr>
            </a:lvl4pPr>
            <a:lvl5pPr>
              <a:defRPr sz="3200" b="1" spc="0">
                <a:latin typeface="游ゴシック" panose="020B0400000000000000" pitchFamily="50" charset="-128"/>
                <a:ea typeface="游ゴシック" panose="020B0400000000000000"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2" name="タイトル 1"/>
          <p:cNvSpPr>
            <a:spLocks noGrp="1"/>
          </p:cNvSpPr>
          <p:nvPr>
            <p:ph type="title"/>
          </p:nvPr>
        </p:nvSpPr>
        <p:spPr bwMode="white">
          <a:xfrm>
            <a:off x="719403" y="116632"/>
            <a:ext cx="11294368" cy="1008112"/>
          </a:xfrm>
        </p:spPr>
        <p:txBody>
          <a:bodyPr>
            <a:noAutofit/>
          </a:bodyPr>
          <a:lstStyle>
            <a:lvl1pPr marL="0" algn="l" defTabSz="914400" rtl="0" eaLnBrk="1" latinLnBrk="0" hangingPunct="1">
              <a:spcBef>
                <a:spcPct val="0"/>
              </a:spcBef>
              <a:buNone/>
              <a:defRPr kumimoji="1" lang="ja-JP" altLang="en-US" sz="6000" b="1" kern="1200" spc="0" baseline="0" dirty="0">
                <a:solidFill>
                  <a:sysClr val="windowText" lastClr="000000"/>
                </a:solidFill>
                <a:latin typeface="Yu Gothic UI" panose="020B0500000000000000" pitchFamily="50" charset="-128"/>
                <a:ea typeface="Yu Gothic UI" panose="020B0500000000000000" pitchFamily="50" charset="-128"/>
                <a:cs typeface="+mj-cs"/>
              </a:defRPr>
            </a:lvl1pPr>
          </a:lstStyle>
          <a:p>
            <a:r>
              <a:rPr kumimoji="1" lang="ja-JP" altLang="en-US" dirty="0"/>
              <a:t>マスター タイトルの書式設定</a:t>
            </a:r>
          </a:p>
        </p:txBody>
      </p:sp>
      <p:sp>
        <p:nvSpPr>
          <p:cNvPr id="6" name="正方形/長方形 5">
            <a:extLst>
              <a:ext uri="{FF2B5EF4-FFF2-40B4-BE49-F238E27FC236}">
                <a16:creationId xmlns:a16="http://schemas.microsoft.com/office/drawing/2014/main" id="{32A6D862-F16B-72E3-398E-9637B3503CF6}"/>
              </a:ext>
            </a:extLst>
          </p:cNvPr>
          <p:cNvSpPr/>
          <p:nvPr userDrawn="1"/>
        </p:nvSpPr>
        <p:spPr>
          <a:xfrm>
            <a:off x="100816" y="104054"/>
            <a:ext cx="450568" cy="1020690"/>
          </a:xfrm>
          <a:prstGeom prst="rect">
            <a:avLst/>
          </a:prstGeom>
          <a:solidFill>
            <a:srgbClr val="A7E2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Tree>
    <p:extLst>
      <p:ext uri="{BB962C8B-B14F-4D97-AF65-F5344CB8AC3E}">
        <p14:creationId xmlns:p14="http://schemas.microsoft.com/office/powerpoint/2010/main" val="2600172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dirty="0"/>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dirty="0"/>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dirty="0"/>
          </a:p>
        </p:txBody>
      </p:sp>
      <p:sp>
        <p:nvSpPr>
          <p:cNvPr id="7" name="Freeform 5">
            <a:extLst>
              <a:ext uri="{FF2B5EF4-FFF2-40B4-BE49-F238E27FC236}">
                <a16:creationId xmlns:a16="http://schemas.microsoft.com/office/drawing/2014/main" id="{F21497DE-BDDD-E4C4-3608-89E9C3C13750}"/>
              </a:ext>
            </a:extLst>
          </p:cNvPr>
          <p:cNvSpPr/>
          <p:nvPr userDrawn="1"/>
        </p:nvSpPr>
        <p:spPr>
          <a:xfrm>
            <a:off x="286746" y="369000"/>
            <a:ext cx="11618509" cy="6120000"/>
          </a:xfrm>
          <a:custGeom>
            <a:avLst/>
            <a:gdLst/>
            <a:ahLst/>
            <a:cxnLst/>
            <a:rect l="l" t="t" r="r" b="b"/>
            <a:pathLst>
              <a:path w="4274726" h="2199737">
                <a:moveTo>
                  <a:pt x="9540" y="0"/>
                </a:moveTo>
                <a:lnTo>
                  <a:pt x="4265186" y="0"/>
                </a:lnTo>
                <a:cubicBezTo>
                  <a:pt x="4270455" y="0"/>
                  <a:pt x="4274726" y="4271"/>
                  <a:pt x="4274726" y="9540"/>
                </a:cubicBezTo>
                <a:lnTo>
                  <a:pt x="4274726" y="2190197"/>
                </a:lnTo>
                <a:cubicBezTo>
                  <a:pt x="4274726" y="2195466"/>
                  <a:pt x="4270455" y="2199737"/>
                  <a:pt x="4265186" y="2199737"/>
                </a:cubicBezTo>
                <a:lnTo>
                  <a:pt x="9540" y="2199737"/>
                </a:lnTo>
                <a:cubicBezTo>
                  <a:pt x="7010" y="2199737"/>
                  <a:pt x="4583" y="2198732"/>
                  <a:pt x="2794" y="2196943"/>
                </a:cubicBezTo>
                <a:cubicBezTo>
                  <a:pt x="1005" y="2195154"/>
                  <a:pt x="0" y="2192727"/>
                  <a:pt x="0" y="2190197"/>
                </a:cubicBezTo>
                <a:lnTo>
                  <a:pt x="0" y="9540"/>
                </a:lnTo>
                <a:cubicBezTo>
                  <a:pt x="0" y="4271"/>
                  <a:pt x="4271" y="0"/>
                  <a:pt x="9540" y="0"/>
                </a:cubicBezTo>
                <a:close/>
              </a:path>
            </a:pathLst>
          </a:custGeom>
          <a:solidFill>
            <a:srgbClr val="FEFFF8"/>
          </a:solidFill>
          <a:ln w="19050" cap="sq">
            <a:solidFill>
              <a:srgbClr val="0A0147"/>
            </a:solidFill>
            <a:prstDash val="solid"/>
            <a:miter/>
          </a:ln>
        </p:spPr>
        <p:txBody>
          <a:bodyPr/>
          <a:lstStyle/>
          <a:p>
            <a:endParaRPr lang="ja-JP" altLang="en-US" sz="800" dirty="0">
              <a:latin typeface="游ゴシック" panose="020B0400000000000000" pitchFamily="50" charset="-128"/>
              <a:ea typeface="游ゴシック" panose="020B0400000000000000" pitchFamily="50" charset="-128"/>
            </a:endParaRPr>
          </a:p>
        </p:txBody>
      </p:sp>
      <p:sp>
        <p:nvSpPr>
          <p:cNvPr id="14" name="楕円 13">
            <a:extLst>
              <a:ext uri="{FF2B5EF4-FFF2-40B4-BE49-F238E27FC236}">
                <a16:creationId xmlns:a16="http://schemas.microsoft.com/office/drawing/2014/main" id="{C9CB6A66-19E0-D4F1-1D7A-411CA7F730B4}"/>
              </a:ext>
            </a:extLst>
          </p:cNvPr>
          <p:cNvSpPr>
            <a:spLocks/>
          </p:cNvSpPr>
          <p:nvPr userDrawn="1"/>
        </p:nvSpPr>
        <p:spPr>
          <a:xfrm>
            <a:off x="2385432" y="2096787"/>
            <a:ext cx="2280000" cy="2340325"/>
          </a:xfrm>
          <a:prstGeom prst="ellipse">
            <a:avLst/>
          </a:prstGeom>
          <a:solidFill>
            <a:srgbClr val="FAD3D4"/>
          </a:solidFill>
          <a:ln w="76200" cap="flat" cmpd="sng" algn="ctr">
            <a:noFill/>
            <a:prstDash val="solid"/>
          </a:ln>
          <a:effectLst/>
        </p:spPr>
        <p:txBody>
          <a:bodyPr vert="horz" lIns="120000" tIns="0" rIns="120000" rtlCol="0" anchor="ctr"/>
          <a:lstStyle/>
          <a:p>
            <a:pPr marL="0" marR="0" lvl="0" indent="0" defTabSz="609630" eaLnBrk="1" fontAlgn="auto" latinLnBrk="0" hangingPunct="1">
              <a:lnSpc>
                <a:spcPts val="6000"/>
              </a:lnSpc>
              <a:spcBef>
                <a:spcPts val="0"/>
              </a:spcBef>
              <a:spcAft>
                <a:spcPts val="0"/>
              </a:spcAft>
              <a:buClrTx/>
              <a:buSzTx/>
              <a:buFontTx/>
              <a:buNone/>
              <a:tabLst/>
              <a:defRPr/>
            </a:pPr>
            <a:endParaRPr kumimoji="1" lang="ja-JP" altLang="en-US" sz="5334" b="1" i="0" u="none" strike="noStrike" kern="0" cap="none" spc="0" normalizeH="0" baseline="0" noProof="0" dirty="0">
              <a:ln>
                <a:solidFill>
                  <a:prstClr val="black"/>
                </a:solidFill>
              </a:ln>
              <a:solidFill>
                <a:srgbClr val="FFE737"/>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6" name="Subtitle 2">
            <a:extLst>
              <a:ext uri="{FF2B5EF4-FFF2-40B4-BE49-F238E27FC236}">
                <a16:creationId xmlns:a16="http://schemas.microsoft.com/office/drawing/2014/main" id="{50FCE46A-9DD5-6163-D9FF-FADEC7DB93E4}"/>
              </a:ext>
            </a:extLst>
          </p:cNvPr>
          <p:cNvSpPr>
            <a:spLocks noGrp="1"/>
          </p:cNvSpPr>
          <p:nvPr>
            <p:ph type="subTitle" idx="1" hasCustomPrompt="1"/>
          </p:nvPr>
        </p:nvSpPr>
        <p:spPr>
          <a:xfrm>
            <a:off x="5159896" y="2228867"/>
            <a:ext cx="4267200" cy="1168400"/>
          </a:xfrm>
          <a:prstGeom prst="rect">
            <a:avLst/>
          </a:prstGeom>
        </p:spPr>
        <p:txBody>
          <a:bodyPr anchor="ctr"/>
          <a:lstStyle>
            <a:lvl1pPr marL="0" indent="0" algn="ctr">
              <a:buNone/>
              <a:defRPr sz="6400">
                <a:solidFill>
                  <a:schemeClr val="tx1">
                    <a:tint val="75000"/>
                  </a:schemeClr>
                </a:solidFill>
                <a:latin typeface="BIZ UDPゴシック" panose="020B0400000000000000" pitchFamily="50" charset="-128"/>
                <a:ea typeface="BIZ UDPゴシック" panose="020B0400000000000000" pitchFamily="50" charset="-128"/>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dirty="0"/>
              <a:t>Click to edit Master subtitle style</a:t>
            </a:r>
          </a:p>
        </p:txBody>
      </p:sp>
      <p:pic>
        <p:nvPicPr>
          <p:cNvPr id="17" name="図 16">
            <a:extLst>
              <a:ext uri="{FF2B5EF4-FFF2-40B4-BE49-F238E27FC236}">
                <a16:creationId xmlns:a16="http://schemas.microsoft.com/office/drawing/2014/main" id="{49F44E93-EAB0-DB47-C10C-D8C194F22C04}"/>
              </a:ext>
            </a:extLst>
          </p:cNvPr>
          <p:cNvPicPr>
            <a:picLocks noChangeAspect="1"/>
          </p:cNvPicPr>
          <p:nvPr userDrawn="1"/>
        </p:nvPicPr>
        <p:blipFill>
          <a:blip r:embed="rId2" cstate="screen">
            <a:duotone>
              <a:prstClr val="black"/>
              <a:srgbClr val="FE696E">
                <a:tint val="45000"/>
                <a:satMod val="400000"/>
              </a:srgbClr>
            </a:duotone>
            <a:extLst>
              <a:ext uri="{28A0092B-C50C-407E-A947-70E740481C1C}">
                <a14:useLocalDpi xmlns:a14="http://schemas.microsoft.com/office/drawing/2010/main"/>
              </a:ext>
            </a:extLst>
          </a:blip>
          <a:stretch>
            <a:fillRect/>
          </a:stretch>
        </p:blipFill>
        <p:spPr>
          <a:xfrm>
            <a:off x="-276708" y="-243408"/>
            <a:ext cx="2686537" cy="2743438"/>
          </a:xfrm>
          <a:prstGeom prst="rect">
            <a:avLst/>
          </a:prstGeom>
        </p:spPr>
      </p:pic>
      <p:pic>
        <p:nvPicPr>
          <p:cNvPr id="5" name="図 4">
            <a:extLst>
              <a:ext uri="{FF2B5EF4-FFF2-40B4-BE49-F238E27FC236}">
                <a16:creationId xmlns:a16="http://schemas.microsoft.com/office/drawing/2014/main" id="{434331B8-C232-5FBD-815E-B7016CBD3AA4}"/>
              </a:ext>
            </a:extLst>
          </p:cNvPr>
          <p:cNvPicPr>
            <a:picLocks noChangeAspect="1"/>
          </p:cNvPicPr>
          <p:nvPr userDrawn="1"/>
        </p:nvPicPr>
        <p:blipFill>
          <a:blip r:embed="rId3" cstate="screen">
            <a:duotone>
              <a:prstClr val="black"/>
              <a:srgbClr val="FE696E">
                <a:tint val="45000"/>
                <a:satMod val="400000"/>
              </a:srgbClr>
            </a:duotone>
            <a:extLst>
              <a:ext uri="{28A0092B-C50C-407E-A947-70E740481C1C}">
                <a14:useLocalDpi xmlns:a14="http://schemas.microsoft.com/office/drawing/2010/main"/>
              </a:ext>
            </a:extLst>
          </a:blip>
          <a:stretch>
            <a:fillRect/>
          </a:stretch>
        </p:blipFill>
        <p:spPr>
          <a:xfrm>
            <a:off x="10848528" y="4617132"/>
            <a:ext cx="2926352" cy="2988332"/>
          </a:xfrm>
          <a:prstGeom prst="rect">
            <a:avLst/>
          </a:prstGeom>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91D980FA-0DB0-755F-58E7-306483EE7B8B}"/>
              </a:ext>
            </a:extLst>
          </p:cNvPr>
          <p:cNvSpPr/>
          <p:nvPr userDrawn="1"/>
        </p:nvSpPr>
        <p:spPr>
          <a:xfrm>
            <a:off x="-327650" y="-286323"/>
            <a:ext cx="2685296" cy="2743200"/>
          </a:xfrm>
          <a:custGeom>
            <a:avLst/>
            <a:gdLst/>
            <a:ahLst/>
            <a:cxnLst/>
            <a:rect l="l" t="t" r="r" b="b"/>
            <a:pathLst>
              <a:path w="4027944" h="4114800">
                <a:moveTo>
                  <a:pt x="0" y="0"/>
                </a:moveTo>
                <a:lnTo>
                  <a:pt x="4027944" y="0"/>
                </a:lnTo>
                <a:lnTo>
                  <a:pt x="402794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sz="800" dirty="0"/>
          </a:p>
        </p:txBody>
      </p:sp>
      <p:sp>
        <p:nvSpPr>
          <p:cNvPr id="9" name="Freeform 5">
            <a:extLst>
              <a:ext uri="{FF2B5EF4-FFF2-40B4-BE49-F238E27FC236}">
                <a16:creationId xmlns:a16="http://schemas.microsoft.com/office/drawing/2014/main" id="{F6A1059F-2378-8551-4AE5-3E57F36A9588}"/>
              </a:ext>
            </a:extLst>
          </p:cNvPr>
          <p:cNvSpPr/>
          <p:nvPr userDrawn="1"/>
        </p:nvSpPr>
        <p:spPr>
          <a:xfrm>
            <a:off x="278636" y="369000"/>
            <a:ext cx="11618509" cy="6120000"/>
          </a:xfrm>
          <a:custGeom>
            <a:avLst/>
            <a:gdLst/>
            <a:ahLst/>
            <a:cxnLst/>
            <a:rect l="l" t="t" r="r" b="b"/>
            <a:pathLst>
              <a:path w="4274726" h="2199737">
                <a:moveTo>
                  <a:pt x="9540" y="0"/>
                </a:moveTo>
                <a:lnTo>
                  <a:pt x="4265186" y="0"/>
                </a:lnTo>
                <a:cubicBezTo>
                  <a:pt x="4270455" y="0"/>
                  <a:pt x="4274726" y="4271"/>
                  <a:pt x="4274726" y="9540"/>
                </a:cubicBezTo>
                <a:lnTo>
                  <a:pt x="4274726" y="2190197"/>
                </a:lnTo>
                <a:cubicBezTo>
                  <a:pt x="4274726" y="2195466"/>
                  <a:pt x="4270455" y="2199737"/>
                  <a:pt x="4265186" y="2199737"/>
                </a:cubicBezTo>
                <a:lnTo>
                  <a:pt x="9540" y="2199737"/>
                </a:lnTo>
                <a:cubicBezTo>
                  <a:pt x="7010" y="2199737"/>
                  <a:pt x="4583" y="2198732"/>
                  <a:pt x="2794" y="2196943"/>
                </a:cubicBezTo>
                <a:cubicBezTo>
                  <a:pt x="1005" y="2195154"/>
                  <a:pt x="0" y="2192727"/>
                  <a:pt x="0" y="2190197"/>
                </a:cubicBezTo>
                <a:lnTo>
                  <a:pt x="0" y="9540"/>
                </a:lnTo>
                <a:cubicBezTo>
                  <a:pt x="0" y="4271"/>
                  <a:pt x="4271" y="0"/>
                  <a:pt x="9540" y="0"/>
                </a:cubicBezTo>
                <a:close/>
              </a:path>
            </a:pathLst>
          </a:custGeom>
          <a:solidFill>
            <a:srgbClr val="FEFFF8"/>
          </a:solidFill>
          <a:ln w="19050" cap="sq">
            <a:solidFill>
              <a:srgbClr val="0A0147"/>
            </a:solidFill>
            <a:prstDash val="solid"/>
            <a:miter/>
          </a:ln>
        </p:spPr>
        <p:txBody>
          <a:bodyPr/>
          <a:lstStyle/>
          <a:p>
            <a:endParaRPr lang="ja-JP" altLang="en-US" sz="800" dirty="0">
              <a:latin typeface="游ゴシック" panose="020B0400000000000000" pitchFamily="50" charset="-128"/>
              <a:ea typeface="游ゴシック" panose="020B0400000000000000" pitchFamily="50" charset="-128"/>
            </a:endParaRPr>
          </a:p>
        </p:txBody>
      </p:sp>
      <p:sp>
        <p:nvSpPr>
          <p:cNvPr id="10" name="Freeform 21">
            <a:extLst>
              <a:ext uri="{FF2B5EF4-FFF2-40B4-BE49-F238E27FC236}">
                <a16:creationId xmlns:a16="http://schemas.microsoft.com/office/drawing/2014/main" id="{9FC24CD8-0A6F-3727-D28A-1AE2F8CCD33E}"/>
              </a:ext>
            </a:extLst>
          </p:cNvPr>
          <p:cNvSpPr/>
          <p:nvPr userDrawn="1"/>
        </p:nvSpPr>
        <p:spPr>
          <a:xfrm>
            <a:off x="287355" y="1268760"/>
            <a:ext cx="4200000" cy="144000"/>
          </a:xfrm>
          <a:custGeom>
            <a:avLst/>
            <a:gdLst/>
            <a:ahLst/>
            <a:cxnLst/>
            <a:rect l="l" t="t" r="r" b="b"/>
            <a:pathLst>
              <a:path w="2686510" h="389058">
                <a:moveTo>
                  <a:pt x="0" y="0"/>
                </a:moveTo>
                <a:lnTo>
                  <a:pt x="2686510" y="0"/>
                </a:lnTo>
                <a:lnTo>
                  <a:pt x="2686510" y="389058"/>
                </a:lnTo>
                <a:lnTo>
                  <a:pt x="0" y="389058"/>
                </a:lnTo>
                <a:close/>
              </a:path>
            </a:pathLst>
          </a:custGeom>
          <a:solidFill>
            <a:srgbClr val="FE696E"/>
          </a:solidFill>
        </p:spPr>
        <p:txBody>
          <a:bodyPr/>
          <a:lstStyle/>
          <a:p>
            <a:endParaRPr lang="ja-JP" altLang="en-US" sz="800">
              <a:latin typeface="游ゴシック" panose="020B0400000000000000" pitchFamily="50" charset="-128"/>
              <a:ea typeface="游ゴシック" panose="020B0400000000000000" pitchFamily="50" charset="-128"/>
            </a:endParaRPr>
          </a:p>
        </p:txBody>
      </p:sp>
      <p:sp>
        <p:nvSpPr>
          <p:cNvPr id="11" name="タイトル 1">
            <a:extLst>
              <a:ext uri="{FF2B5EF4-FFF2-40B4-BE49-F238E27FC236}">
                <a16:creationId xmlns:a16="http://schemas.microsoft.com/office/drawing/2014/main" id="{4A70D92D-C398-D90C-821E-EC17380F8884}"/>
              </a:ext>
            </a:extLst>
          </p:cNvPr>
          <p:cNvSpPr txBox="1">
            <a:spLocks/>
          </p:cNvSpPr>
          <p:nvPr userDrawn="1"/>
        </p:nvSpPr>
        <p:spPr>
          <a:xfrm>
            <a:off x="582645" y="500675"/>
            <a:ext cx="7721600" cy="67207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kumimoji="1" lang="ja-JP" altLang="en-US" sz="4800" b="1" dirty="0"/>
          </a:p>
        </p:txBody>
      </p:sp>
      <p:sp>
        <p:nvSpPr>
          <p:cNvPr id="16" name="Title 1">
            <a:extLst>
              <a:ext uri="{FF2B5EF4-FFF2-40B4-BE49-F238E27FC236}">
                <a16:creationId xmlns:a16="http://schemas.microsoft.com/office/drawing/2014/main" id="{00A242EF-4601-AD76-3500-056BA731374B}"/>
              </a:ext>
            </a:extLst>
          </p:cNvPr>
          <p:cNvSpPr>
            <a:spLocks noGrp="1"/>
          </p:cNvSpPr>
          <p:nvPr>
            <p:ph type="title" hasCustomPrompt="1"/>
          </p:nvPr>
        </p:nvSpPr>
        <p:spPr>
          <a:xfrm>
            <a:off x="561196" y="476672"/>
            <a:ext cx="9663262" cy="672075"/>
          </a:xfrm>
          <a:prstGeom prst="rect">
            <a:avLst/>
          </a:prstGeom>
        </p:spPr>
        <p:txBody>
          <a:bodyPr anchor="ctr"/>
          <a:lstStyle>
            <a:lvl1pPr algn="l">
              <a:defRPr sz="4800" b="1">
                <a:latin typeface="游ゴシック" panose="020B0400000000000000" pitchFamily="50" charset="-128"/>
                <a:ea typeface="游ゴシック" panose="020B0400000000000000" pitchFamily="50" charset="-128"/>
              </a:defRPr>
            </a:lvl1pPr>
          </a:lstStyle>
          <a:p>
            <a:r>
              <a:rPr lang="en-US" dirty="0"/>
              <a:t>Click to edit Master title style</a:t>
            </a:r>
          </a:p>
        </p:txBody>
      </p:sp>
      <p:sp>
        <p:nvSpPr>
          <p:cNvPr id="2" name="Freeform 3">
            <a:extLst>
              <a:ext uri="{FF2B5EF4-FFF2-40B4-BE49-F238E27FC236}">
                <a16:creationId xmlns:a16="http://schemas.microsoft.com/office/drawing/2014/main" id="{2F11D5D5-76D2-20BB-2FED-0E49FE710B9D}"/>
              </a:ext>
            </a:extLst>
          </p:cNvPr>
          <p:cNvSpPr/>
          <p:nvPr userDrawn="1"/>
        </p:nvSpPr>
        <p:spPr>
          <a:xfrm>
            <a:off x="10849352" y="4941168"/>
            <a:ext cx="2685296" cy="2743200"/>
          </a:xfrm>
          <a:custGeom>
            <a:avLst/>
            <a:gdLst/>
            <a:ahLst/>
            <a:cxnLst/>
            <a:rect l="l" t="t" r="r" b="b"/>
            <a:pathLst>
              <a:path w="4027944" h="4114800">
                <a:moveTo>
                  <a:pt x="0" y="0"/>
                </a:moveTo>
                <a:lnTo>
                  <a:pt x="4027944" y="0"/>
                </a:lnTo>
                <a:lnTo>
                  <a:pt x="402794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sz="800"/>
          </a:p>
        </p:txBody>
      </p:sp>
    </p:spTree>
    <p:extLst>
      <p:ext uri="{BB962C8B-B14F-4D97-AF65-F5344CB8AC3E}">
        <p14:creationId xmlns:p14="http://schemas.microsoft.com/office/powerpoint/2010/main" val="1223668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21D034BE-1D40-65F7-370F-7967D48ABB39}"/>
              </a:ext>
            </a:extLst>
          </p:cNvPr>
          <p:cNvSpPr/>
          <p:nvPr userDrawn="1"/>
        </p:nvSpPr>
        <p:spPr>
          <a:xfrm>
            <a:off x="-327650" y="-286323"/>
            <a:ext cx="2685296" cy="2743200"/>
          </a:xfrm>
          <a:custGeom>
            <a:avLst/>
            <a:gdLst/>
            <a:ahLst/>
            <a:cxnLst/>
            <a:rect l="l" t="t" r="r" b="b"/>
            <a:pathLst>
              <a:path w="4027944" h="4114800">
                <a:moveTo>
                  <a:pt x="0" y="0"/>
                </a:moveTo>
                <a:lnTo>
                  <a:pt x="4027944" y="0"/>
                </a:lnTo>
                <a:lnTo>
                  <a:pt x="402794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sz="800" dirty="0"/>
          </a:p>
        </p:txBody>
      </p:sp>
      <p:sp>
        <p:nvSpPr>
          <p:cNvPr id="9" name="Freeform 5">
            <a:extLst>
              <a:ext uri="{FF2B5EF4-FFF2-40B4-BE49-F238E27FC236}">
                <a16:creationId xmlns:a16="http://schemas.microsoft.com/office/drawing/2014/main" id="{41742D0C-B913-220E-917B-2813A4345D23}"/>
              </a:ext>
            </a:extLst>
          </p:cNvPr>
          <p:cNvSpPr/>
          <p:nvPr userDrawn="1"/>
        </p:nvSpPr>
        <p:spPr>
          <a:xfrm>
            <a:off x="286746" y="369000"/>
            <a:ext cx="11618509" cy="6120000"/>
          </a:xfrm>
          <a:custGeom>
            <a:avLst/>
            <a:gdLst/>
            <a:ahLst/>
            <a:cxnLst/>
            <a:rect l="l" t="t" r="r" b="b"/>
            <a:pathLst>
              <a:path w="4274726" h="2199737">
                <a:moveTo>
                  <a:pt x="9540" y="0"/>
                </a:moveTo>
                <a:lnTo>
                  <a:pt x="4265186" y="0"/>
                </a:lnTo>
                <a:cubicBezTo>
                  <a:pt x="4270455" y="0"/>
                  <a:pt x="4274726" y="4271"/>
                  <a:pt x="4274726" y="9540"/>
                </a:cubicBezTo>
                <a:lnTo>
                  <a:pt x="4274726" y="2190197"/>
                </a:lnTo>
                <a:cubicBezTo>
                  <a:pt x="4274726" y="2195466"/>
                  <a:pt x="4270455" y="2199737"/>
                  <a:pt x="4265186" y="2199737"/>
                </a:cubicBezTo>
                <a:lnTo>
                  <a:pt x="9540" y="2199737"/>
                </a:lnTo>
                <a:cubicBezTo>
                  <a:pt x="7010" y="2199737"/>
                  <a:pt x="4583" y="2198732"/>
                  <a:pt x="2794" y="2196943"/>
                </a:cubicBezTo>
                <a:cubicBezTo>
                  <a:pt x="1005" y="2195154"/>
                  <a:pt x="0" y="2192727"/>
                  <a:pt x="0" y="2190197"/>
                </a:cubicBezTo>
                <a:lnTo>
                  <a:pt x="0" y="9540"/>
                </a:lnTo>
                <a:cubicBezTo>
                  <a:pt x="0" y="4271"/>
                  <a:pt x="4271" y="0"/>
                  <a:pt x="9540" y="0"/>
                </a:cubicBezTo>
                <a:close/>
              </a:path>
            </a:pathLst>
          </a:custGeom>
          <a:solidFill>
            <a:srgbClr val="FEFFF8"/>
          </a:solidFill>
          <a:ln w="19050" cap="sq">
            <a:solidFill>
              <a:srgbClr val="0A0147"/>
            </a:solidFill>
            <a:prstDash val="solid"/>
            <a:miter/>
          </a:ln>
        </p:spPr>
        <p:txBody>
          <a:bodyPr/>
          <a:lstStyle/>
          <a:p>
            <a:endParaRPr lang="ja-JP" altLang="en-US" sz="800" dirty="0">
              <a:latin typeface="游ゴシック" panose="020B0400000000000000" pitchFamily="50" charset="-128"/>
              <a:ea typeface="游ゴシック" panose="020B0400000000000000" pitchFamily="50" charset="-128"/>
            </a:endParaRPr>
          </a:p>
        </p:txBody>
      </p:sp>
      <p:sp>
        <p:nvSpPr>
          <p:cNvPr id="2" name="Freeform 3">
            <a:extLst>
              <a:ext uri="{FF2B5EF4-FFF2-40B4-BE49-F238E27FC236}">
                <a16:creationId xmlns:a16="http://schemas.microsoft.com/office/drawing/2014/main" id="{88000F6E-EDCC-BC67-32F1-9E2FDA496B7C}"/>
              </a:ext>
            </a:extLst>
          </p:cNvPr>
          <p:cNvSpPr/>
          <p:nvPr userDrawn="1"/>
        </p:nvSpPr>
        <p:spPr>
          <a:xfrm>
            <a:off x="10849352" y="4941168"/>
            <a:ext cx="2685296" cy="2743200"/>
          </a:xfrm>
          <a:custGeom>
            <a:avLst/>
            <a:gdLst/>
            <a:ahLst/>
            <a:cxnLst/>
            <a:rect l="l" t="t" r="r" b="b"/>
            <a:pathLst>
              <a:path w="4027944" h="4114800">
                <a:moveTo>
                  <a:pt x="0" y="0"/>
                </a:moveTo>
                <a:lnTo>
                  <a:pt x="4027944" y="0"/>
                </a:lnTo>
                <a:lnTo>
                  <a:pt x="402794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sz="80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21D034BE-1D40-65F7-370F-7967D48ABB39}"/>
              </a:ext>
            </a:extLst>
          </p:cNvPr>
          <p:cNvSpPr/>
          <p:nvPr userDrawn="1"/>
        </p:nvSpPr>
        <p:spPr>
          <a:xfrm>
            <a:off x="-327650" y="-286323"/>
            <a:ext cx="2685296" cy="2743200"/>
          </a:xfrm>
          <a:custGeom>
            <a:avLst/>
            <a:gdLst/>
            <a:ahLst/>
            <a:cxnLst/>
            <a:rect l="l" t="t" r="r" b="b"/>
            <a:pathLst>
              <a:path w="4027944" h="4114800">
                <a:moveTo>
                  <a:pt x="0" y="0"/>
                </a:moveTo>
                <a:lnTo>
                  <a:pt x="4027944" y="0"/>
                </a:lnTo>
                <a:lnTo>
                  <a:pt x="402794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sz="800" dirty="0"/>
          </a:p>
        </p:txBody>
      </p:sp>
      <p:sp>
        <p:nvSpPr>
          <p:cNvPr id="9" name="Freeform 5">
            <a:extLst>
              <a:ext uri="{FF2B5EF4-FFF2-40B4-BE49-F238E27FC236}">
                <a16:creationId xmlns:a16="http://schemas.microsoft.com/office/drawing/2014/main" id="{41742D0C-B913-220E-917B-2813A4345D23}"/>
              </a:ext>
            </a:extLst>
          </p:cNvPr>
          <p:cNvSpPr/>
          <p:nvPr userDrawn="1"/>
        </p:nvSpPr>
        <p:spPr>
          <a:xfrm>
            <a:off x="286746" y="369000"/>
            <a:ext cx="11618509" cy="6120000"/>
          </a:xfrm>
          <a:custGeom>
            <a:avLst/>
            <a:gdLst/>
            <a:ahLst/>
            <a:cxnLst/>
            <a:rect l="l" t="t" r="r" b="b"/>
            <a:pathLst>
              <a:path w="4274726" h="2199737">
                <a:moveTo>
                  <a:pt x="9540" y="0"/>
                </a:moveTo>
                <a:lnTo>
                  <a:pt x="4265186" y="0"/>
                </a:lnTo>
                <a:cubicBezTo>
                  <a:pt x="4270455" y="0"/>
                  <a:pt x="4274726" y="4271"/>
                  <a:pt x="4274726" y="9540"/>
                </a:cubicBezTo>
                <a:lnTo>
                  <a:pt x="4274726" y="2190197"/>
                </a:lnTo>
                <a:cubicBezTo>
                  <a:pt x="4274726" y="2195466"/>
                  <a:pt x="4270455" y="2199737"/>
                  <a:pt x="4265186" y="2199737"/>
                </a:cubicBezTo>
                <a:lnTo>
                  <a:pt x="9540" y="2199737"/>
                </a:lnTo>
                <a:cubicBezTo>
                  <a:pt x="7010" y="2199737"/>
                  <a:pt x="4583" y="2198732"/>
                  <a:pt x="2794" y="2196943"/>
                </a:cubicBezTo>
                <a:cubicBezTo>
                  <a:pt x="1005" y="2195154"/>
                  <a:pt x="0" y="2192727"/>
                  <a:pt x="0" y="2190197"/>
                </a:cubicBezTo>
                <a:lnTo>
                  <a:pt x="0" y="9540"/>
                </a:lnTo>
                <a:cubicBezTo>
                  <a:pt x="0" y="4271"/>
                  <a:pt x="4271" y="0"/>
                  <a:pt x="9540" y="0"/>
                </a:cubicBezTo>
                <a:close/>
              </a:path>
            </a:pathLst>
          </a:custGeom>
          <a:solidFill>
            <a:srgbClr val="FEFFF8"/>
          </a:solidFill>
          <a:ln w="19050" cap="sq">
            <a:solidFill>
              <a:srgbClr val="0A0147"/>
            </a:solidFill>
            <a:prstDash val="solid"/>
            <a:miter/>
          </a:ln>
        </p:spPr>
        <p:txBody>
          <a:bodyPr/>
          <a:lstStyle/>
          <a:p>
            <a:endParaRPr lang="ja-JP" altLang="en-US" sz="800" dirty="0">
              <a:latin typeface="游ゴシック" panose="020B0400000000000000" pitchFamily="50" charset="-128"/>
              <a:ea typeface="游ゴシック" panose="020B0400000000000000" pitchFamily="50" charset="-128"/>
            </a:endParaRPr>
          </a:p>
        </p:txBody>
      </p:sp>
      <p:sp>
        <p:nvSpPr>
          <p:cNvPr id="2" name="正方形/長方形 1">
            <a:extLst>
              <a:ext uri="{FF2B5EF4-FFF2-40B4-BE49-F238E27FC236}">
                <a16:creationId xmlns:a16="http://schemas.microsoft.com/office/drawing/2014/main" id="{D3E241D8-818F-C21C-C68D-8EB7732CC736}"/>
              </a:ext>
            </a:extLst>
          </p:cNvPr>
          <p:cNvSpPr/>
          <p:nvPr userDrawn="1"/>
        </p:nvSpPr>
        <p:spPr>
          <a:xfrm>
            <a:off x="419024" y="500675"/>
            <a:ext cx="300379" cy="680460"/>
          </a:xfrm>
          <a:prstGeom prst="rect">
            <a:avLst/>
          </a:prstGeom>
          <a:solidFill>
            <a:srgbClr val="FE696E"/>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20000" tIns="0" rIns="120000" rtlCol="0" anchor="ctr"/>
          <a:lstStyle/>
          <a:p>
            <a:pPr algn="l">
              <a:lnSpc>
                <a:spcPts val="6000"/>
              </a:lnSpc>
            </a:pPr>
            <a:endParaRPr kumimoji="1" lang="ja-JP" altLang="en-US" sz="5334" b="1" dirty="0">
              <a:ln>
                <a:solidFill>
                  <a:schemeClr val="tx1"/>
                </a:solidFill>
              </a:ln>
              <a:solidFill>
                <a:srgbClr val="FFE737"/>
              </a:solidFill>
              <a:latin typeface="游ゴシック" panose="020B0400000000000000" pitchFamily="50" charset="-128"/>
              <a:ea typeface="游ゴシック" panose="020B0400000000000000" pitchFamily="50" charset="-128"/>
            </a:endParaRPr>
          </a:p>
        </p:txBody>
      </p:sp>
      <p:sp>
        <p:nvSpPr>
          <p:cNvPr id="3" name="Title 1">
            <a:extLst>
              <a:ext uri="{FF2B5EF4-FFF2-40B4-BE49-F238E27FC236}">
                <a16:creationId xmlns:a16="http://schemas.microsoft.com/office/drawing/2014/main" id="{2493DB26-ABBF-B3D1-7E60-D7D2A8B45F32}"/>
              </a:ext>
            </a:extLst>
          </p:cNvPr>
          <p:cNvSpPr>
            <a:spLocks noGrp="1"/>
          </p:cNvSpPr>
          <p:nvPr>
            <p:ph type="title" hasCustomPrompt="1"/>
          </p:nvPr>
        </p:nvSpPr>
        <p:spPr>
          <a:xfrm>
            <a:off x="815414" y="497644"/>
            <a:ext cx="9625069" cy="758775"/>
          </a:xfrm>
          <a:prstGeom prst="rect">
            <a:avLst/>
          </a:prstGeom>
        </p:spPr>
        <p:txBody>
          <a:bodyPr anchor="ctr"/>
          <a:lstStyle>
            <a:lvl1pPr algn="l">
              <a:defRPr sz="4800" b="1">
                <a:latin typeface="游ゴシック" panose="020B0400000000000000" pitchFamily="50" charset="-128"/>
                <a:ea typeface="游ゴシック" panose="020B0400000000000000" pitchFamily="50" charset="-128"/>
              </a:defRPr>
            </a:lvl1pPr>
          </a:lstStyle>
          <a:p>
            <a:r>
              <a:rPr lang="en-US" dirty="0"/>
              <a:t>Click to edit Master title style</a:t>
            </a:r>
          </a:p>
        </p:txBody>
      </p:sp>
      <p:sp>
        <p:nvSpPr>
          <p:cNvPr id="4" name="Freeform 3">
            <a:extLst>
              <a:ext uri="{FF2B5EF4-FFF2-40B4-BE49-F238E27FC236}">
                <a16:creationId xmlns:a16="http://schemas.microsoft.com/office/drawing/2014/main" id="{1B29F185-DFAF-5B65-D737-AAD25560D1B2}"/>
              </a:ext>
            </a:extLst>
          </p:cNvPr>
          <p:cNvSpPr/>
          <p:nvPr userDrawn="1"/>
        </p:nvSpPr>
        <p:spPr>
          <a:xfrm>
            <a:off x="10849352" y="4941168"/>
            <a:ext cx="2685296" cy="2743200"/>
          </a:xfrm>
          <a:custGeom>
            <a:avLst/>
            <a:gdLst/>
            <a:ahLst/>
            <a:cxnLst/>
            <a:rect l="l" t="t" r="r" b="b"/>
            <a:pathLst>
              <a:path w="4027944" h="4114800">
                <a:moveTo>
                  <a:pt x="0" y="0"/>
                </a:moveTo>
                <a:lnTo>
                  <a:pt x="4027944" y="0"/>
                </a:lnTo>
                <a:lnTo>
                  <a:pt x="402794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sz="800"/>
          </a:p>
        </p:txBody>
      </p:sp>
    </p:spTree>
    <p:extLst>
      <p:ext uri="{BB962C8B-B14F-4D97-AF65-F5344CB8AC3E}">
        <p14:creationId xmlns:p14="http://schemas.microsoft.com/office/powerpoint/2010/main" val="5753927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21D034BE-1D40-65F7-370F-7967D48ABB39}"/>
              </a:ext>
            </a:extLst>
          </p:cNvPr>
          <p:cNvSpPr/>
          <p:nvPr userDrawn="1"/>
        </p:nvSpPr>
        <p:spPr>
          <a:xfrm>
            <a:off x="-327650" y="-286323"/>
            <a:ext cx="2685296" cy="2743200"/>
          </a:xfrm>
          <a:custGeom>
            <a:avLst/>
            <a:gdLst/>
            <a:ahLst/>
            <a:cxnLst/>
            <a:rect l="l" t="t" r="r" b="b"/>
            <a:pathLst>
              <a:path w="4027944" h="4114800">
                <a:moveTo>
                  <a:pt x="0" y="0"/>
                </a:moveTo>
                <a:lnTo>
                  <a:pt x="4027944" y="0"/>
                </a:lnTo>
                <a:lnTo>
                  <a:pt x="402794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sz="800" dirty="0"/>
          </a:p>
        </p:txBody>
      </p:sp>
      <p:sp>
        <p:nvSpPr>
          <p:cNvPr id="9" name="Freeform 5">
            <a:extLst>
              <a:ext uri="{FF2B5EF4-FFF2-40B4-BE49-F238E27FC236}">
                <a16:creationId xmlns:a16="http://schemas.microsoft.com/office/drawing/2014/main" id="{41742D0C-B913-220E-917B-2813A4345D23}"/>
              </a:ext>
            </a:extLst>
          </p:cNvPr>
          <p:cNvSpPr/>
          <p:nvPr userDrawn="1"/>
        </p:nvSpPr>
        <p:spPr>
          <a:xfrm>
            <a:off x="286746" y="369000"/>
            <a:ext cx="11618509" cy="6120000"/>
          </a:xfrm>
          <a:custGeom>
            <a:avLst/>
            <a:gdLst/>
            <a:ahLst/>
            <a:cxnLst/>
            <a:rect l="l" t="t" r="r" b="b"/>
            <a:pathLst>
              <a:path w="4274726" h="2199737">
                <a:moveTo>
                  <a:pt x="9540" y="0"/>
                </a:moveTo>
                <a:lnTo>
                  <a:pt x="4265186" y="0"/>
                </a:lnTo>
                <a:cubicBezTo>
                  <a:pt x="4270455" y="0"/>
                  <a:pt x="4274726" y="4271"/>
                  <a:pt x="4274726" y="9540"/>
                </a:cubicBezTo>
                <a:lnTo>
                  <a:pt x="4274726" y="2190197"/>
                </a:lnTo>
                <a:cubicBezTo>
                  <a:pt x="4274726" y="2195466"/>
                  <a:pt x="4270455" y="2199737"/>
                  <a:pt x="4265186" y="2199737"/>
                </a:cubicBezTo>
                <a:lnTo>
                  <a:pt x="9540" y="2199737"/>
                </a:lnTo>
                <a:cubicBezTo>
                  <a:pt x="7010" y="2199737"/>
                  <a:pt x="4583" y="2198732"/>
                  <a:pt x="2794" y="2196943"/>
                </a:cubicBezTo>
                <a:cubicBezTo>
                  <a:pt x="1005" y="2195154"/>
                  <a:pt x="0" y="2192727"/>
                  <a:pt x="0" y="2190197"/>
                </a:cubicBezTo>
                <a:lnTo>
                  <a:pt x="0" y="9540"/>
                </a:lnTo>
                <a:cubicBezTo>
                  <a:pt x="0" y="4271"/>
                  <a:pt x="4271" y="0"/>
                  <a:pt x="9540" y="0"/>
                </a:cubicBezTo>
                <a:close/>
              </a:path>
            </a:pathLst>
          </a:custGeom>
          <a:solidFill>
            <a:srgbClr val="FEFFF8"/>
          </a:solidFill>
          <a:ln w="19050" cap="sq">
            <a:solidFill>
              <a:srgbClr val="0A0147"/>
            </a:solidFill>
            <a:prstDash val="solid"/>
            <a:miter/>
          </a:ln>
        </p:spPr>
        <p:txBody>
          <a:bodyPr/>
          <a:lstStyle/>
          <a:p>
            <a:endParaRPr lang="ja-JP" altLang="en-US" sz="800" dirty="0">
              <a:latin typeface="游ゴシック" panose="020B0400000000000000" pitchFamily="50" charset="-128"/>
              <a:ea typeface="游ゴシック" panose="020B0400000000000000" pitchFamily="50" charset="-128"/>
            </a:endParaRPr>
          </a:p>
        </p:txBody>
      </p:sp>
      <p:sp>
        <p:nvSpPr>
          <p:cNvPr id="12" name="正方形/長方形 11">
            <a:extLst>
              <a:ext uri="{FF2B5EF4-FFF2-40B4-BE49-F238E27FC236}">
                <a16:creationId xmlns:a16="http://schemas.microsoft.com/office/drawing/2014/main" id="{CE689874-DB87-2081-AC67-7F80D8610753}"/>
              </a:ext>
            </a:extLst>
          </p:cNvPr>
          <p:cNvSpPr/>
          <p:nvPr userDrawn="1"/>
        </p:nvSpPr>
        <p:spPr>
          <a:xfrm>
            <a:off x="470542" y="380661"/>
            <a:ext cx="237202" cy="1872000"/>
          </a:xfrm>
          <a:prstGeom prst="rect">
            <a:avLst/>
          </a:prstGeom>
          <a:solidFill>
            <a:srgbClr val="FE696E"/>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20000" tIns="0" rIns="120000" rtlCol="0" anchor="ctr"/>
          <a:lstStyle/>
          <a:p>
            <a:pPr algn="l">
              <a:lnSpc>
                <a:spcPts val="6000"/>
              </a:lnSpc>
            </a:pPr>
            <a:endParaRPr kumimoji="1" lang="ja-JP" altLang="en-US" sz="5334" b="1" dirty="0">
              <a:ln>
                <a:solidFill>
                  <a:schemeClr val="tx1"/>
                </a:solidFill>
              </a:ln>
              <a:solidFill>
                <a:srgbClr val="FFE737"/>
              </a:solidFill>
              <a:latin typeface="游ゴシック" panose="020B0400000000000000" pitchFamily="50" charset="-128"/>
              <a:ea typeface="游ゴシック" panose="020B0400000000000000" pitchFamily="50" charset="-128"/>
            </a:endParaRPr>
          </a:p>
        </p:txBody>
      </p:sp>
      <p:sp>
        <p:nvSpPr>
          <p:cNvPr id="2" name="Freeform 3">
            <a:extLst>
              <a:ext uri="{FF2B5EF4-FFF2-40B4-BE49-F238E27FC236}">
                <a16:creationId xmlns:a16="http://schemas.microsoft.com/office/drawing/2014/main" id="{E8A7E2F3-7DDF-CB9B-2C8B-FDAB4E9719FE}"/>
              </a:ext>
            </a:extLst>
          </p:cNvPr>
          <p:cNvSpPr/>
          <p:nvPr userDrawn="1"/>
        </p:nvSpPr>
        <p:spPr>
          <a:xfrm>
            <a:off x="10849352" y="4941168"/>
            <a:ext cx="2685296" cy="2743200"/>
          </a:xfrm>
          <a:custGeom>
            <a:avLst/>
            <a:gdLst/>
            <a:ahLst/>
            <a:cxnLst/>
            <a:rect l="l" t="t" r="r" b="b"/>
            <a:pathLst>
              <a:path w="4027944" h="4114800">
                <a:moveTo>
                  <a:pt x="0" y="0"/>
                </a:moveTo>
                <a:lnTo>
                  <a:pt x="4027944" y="0"/>
                </a:lnTo>
                <a:lnTo>
                  <a:pt x="402794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sz="800"/>
          </a:p>
        </p:txBody>
      </p:sp>
    </p:spTree>
    <p:extLst>
      <p:ext uri="{BB962C8B-B14F-4D97-AF65-F5344CB8AC3E}">
        <p14:creationId xmlns:p14="http://schemas.microsoft.com/office/powerpoint/2010/main" val="14881405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dirty="0"/>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43539" y="1436779"/>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dirty="0"/>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dirty="0"/>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43539" y="1436779"/>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9/13/2024</a:t>
            </a:fld>
            <a:endParaRPr lang="en-US" dirty="0"/>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dirty="0"/>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D3D4"/>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5" r:id="rId2"/>
    <p:sldLayoutId id="2147483660" r:id="rId3"/>
    <p:sldLayoutId id="2147483650" r:id="rId4"/>
    <p:sldLayoutId id="2147483661" r:id="rId5"/>
    <p:sldLayoutId id="2147483662" r:id="rId6"/>
    <p:sldLayoutId id="2147483651" r:id="rId7"/>
    <p:sldLayoutId id="2147483652" r:id="rId8"/>
    <p:sldLayoutId id="2147483653" r:id="rId9"/>
    <p:sldLayoutId id="2147483654" r:id="rId10"/>
    <p:sldLayoutId id="2147483656" r:id="rId11"/>
    <p:sldLayoutId id="2147483657" r:id="rId12"/>
    <p:sldLayoutId id="2147483658" r:id="rId13"/>
    <p:sldLayoutId id="2147483659" r:id="rId14"/>
    <p:sldLayoutId id="2147483663" r:id="rId15"/>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5.svg"/><Relationship Id="rId5" Type="http://schemas.openxmlformats.org/officeDocument/2006/relationships/image" Target="../media/image14.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21.jpeg"/><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microsoft.com/office/2007/relationships/hdphoto" Target="../media/hdphoto2.wdp"/><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4.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涙形 6">
            <a:extLst>
              <a:ext uri="{FF2B5EF4-FFF2-40B4-BE49-F238E27FC236}">
                <a16:creationId xmlns:a16="http://schemas.microsoft.com/office/drawing/2014/main" id="{51DF70A3-0E2B-BB13-0E3A-123564EDDD97}"/>
              </a:ext>
            </a:extLst>
          </p:cNvPr>
          <p:cNvSpPr/>
          <p:nvPr/>
        </p:nvSpPr>
        <p:spPr>
          <a:xfrm>
            <a:off x="7824192" y="367600"/>
            <a:ext cx="4765425" cy="6109739"/>
          </a:xfrm>
          <a:prstGeom prst="rect">
            <a:avLst/>
          </a:prstGeom>
          <a:blipFill dpi="0" rotWithShape="0">
            <a:blip r:embed="rId3" cstate="screen">
              <a:extLst>
                <a:ext uri="{28A0092B-C50C-407E-A947-70E740481C1C}">
                  <a14:useLocalDpi xmlns:a14="http://schemas.microsoft.com/office/drawing/2010/main"/>
                </a:ext>
              </a:extLst>
            </a:blip>
            <a:srcRect/>
            <a:stretch>
              <a:fillRect/>
            </a:stretch>
          </a:blipFill>
          <a:ln w="76200" cap="flat" cmpd="sng" algn="ctr">
            <a:noFill/>
            <a:prstDash val="solid"/>
          </a:ln>
          <a:effectLst/>
        </p:spPr>
        <p:txBody>
          <a:bodyPr vert="horz" lIns="120000" tIns="0" rIns="120000" rtlCol="0" anchor="ctr"/>
          <a:lstStyle/>
          <a:p>
            <a:pPr defTabSz="609630">
              <a:lnSpc>
                <a:spcPts val="6000"/>
              </a:lnSpc>
              <a:defRPr/>
            </a:pPr>
            <a:endParaRPr kumimoji="1" lang="ja-JP" altLang="en-US" sz="5334" b="1" kern="0" dirty="0">
              <a:ln>
                <a:solidFill>
                  <a:prstClr val="black"/>
                </a:solidFill>
              </a:ln>
              <a:solidFill>
                <a:srgbClr val="FFE737"/>
              </a:solidFill>
              <a:latin typeface="ＭＳ Ｐゴシック" panose="020B0600070205080204" pitchFamily="50" charset="-128"/>
              <a:ea typeface="ＭＳ Ｐゴシック" panose="020B0600070205080204" pitchFamily="50" charset="-128"/>
            </a:endParaRPr>
          </a:p>
        </p:txBody>
      </p:sp>
      <p:sp>
        <p:nvSpPr>
          <p:cNvPr id="6" name="字幕 2">
            <a:extLst>
              <a:ext uri="{FF2B5EF4-FFF2-40B4-BE49-F238E27FC236}">
                <a16:creationId xmlns:a16="http://schemas.microsoft.com/office/drawing/2014/main" id="{AB36364E-EC01-D3E9-1914-11BFDED47982}"/>
              </a:ext>
            </a:extLst>
          </p:cNvPr>
          <p:cNvSpPr txBox="1">
            <a:spLocks/>
          </p:cNvSpPr>
          <p:nvPr/>
        </p:nvSpPr>
        <p:spPr>
          <a:xfrm>
            <a:off x="546657" y="1051476"/>
            <a:ext cx="3987047" cy="480053"/>
          </a:xfrm>
          <a:prstGeom prst="rect">
            <a:avLst/>
          </a:prstGeom>
        </p:spPr>
        <p:txBody>
          <a:bodyPr vert="horz" lIns="60960" tIns="30480" rIns="60960" bIns="3048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dist">
              <a:buNone/>
            </a:pPr>
            <a:r>
              <a:rPr lang="ja-JP" altLang="en-US" sz="2400" b="1" dirty="0">
                <a:latin typeface="游ゴシック" panose="020B0400000000000000" pitchFamily="50" charset="-128"/>
                <a:ea typeface="游ゴシック" panose="020B0400000000000000" pitchFamily="50" charset="-128"/>
              </a:rPr>
              <a:t>外国人留学生への奨学金</a:t>
            </a:r>
          </a:p>
        </p:txBody>
      </p:sp>
      <p:sp>
        <p:nvSpPr>
          <p:cNvPr id="3" name="タイトル 1">
            <a:extLst>
              <a:ext uri="{FF2B5EF4-FFF2-40B4-BE49-F238E27FC236}">
                <a16:creationId xmlns:a16="http://schemas.microsoft.com/office/drawing/2014/main" id="{0D563174-04D0-10AF-AF04-C0BC36741C75}"/>
              </a:ext>
            </a:extLst>
          </p:cNvPr>
          <p:cNvSpPr txBox="1">
            <a:spLocks/>
          </p:cNvSpPr>
          <p:nvPr/>
        </p:nvSpPr>
        <p:spPr>
          <a:xfrm>
            <a:off x="1243216" y="1966274"/>
            <a:ext cx="5212824" cy="3262926"/>
          </a:xfrm>
          <a:prstGeom prst="rect">
            <a:avLst/>
          </a:prstGeom>
          <a:noFill/>
        </p:spPr>
        <p:txBody>
          <a:bodyPr vert="horz" lIns="180000" tIns="45720" rIns="91440" bIns="45720" rtlCol="0" anchor="ctr">
            <a:normAutofit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dist"/>
            <a:r>
              <a:rPr lang="ja-JP" altLang="en-US" sz="6000" b="1" dirty="0">
                <a:latin typeface="游ゴシック" panose="020B0400000000000000" pitchFamily="50" charset="-128"/>
                <a:ea typeface="游ゴシック" panose="020B0400000000000000" pitchFamily="50" charset="-128"/>
              </a:rPr>
              <a:t>ロータリー</a:t>
            </a:r>
            <a:r>
              <a:rPr lang="ja-JP" altLang="en-US" sz="9500" b="1" dirty="0">
                <a:ln>
                  <a:solidFill>
                    <a:schemeClr val="tx1"/>
                  </a:solidFill>
                </a:ln>
                <a:solidFill>
                  <a:srgbClr val="FE696E"/>
                </a:solidFill>
                <a:latin typeface="游ゴシック" panose="020B0400000000000000" pitchFamily="50" charset="-128"/>
                <a:ea typeface="游ゴシック" panose="020B0400000000000000" pitchFamily="50" charset="-128"/>
              </a:rPr>
              <a:t>米山</a:t>
            </a:r>
            <a:r>
              <a:rPr lang="ja-JP" altLang="en-US" sz="6000" b="1" dirty="0">
                <a:latin typeface="游ゴシック" panose="020B0400000000000000" pitchFamily="50" charset="-128"/>
                <a:ea typeface="游ゴシック" panose="020B0400000000000000" pitchFamily="50" charset="-128"/>
              </a:rPr>
              <a:t>記念</a:t>
            </a:r>
            <a:br>
              <a:rPr lang="en-US" altLang="ja-JP" sz="6000" b="1" dirty="0">
                <a:latin typeface="游ゴシック" panose="020B0400000000000000" pitchFamily="50" charset="-128"/>
                <a:ea typeface="游ゴシック" panose="020B0400000000000000" pitchFamily="50" charset="-128"/>
              </a:rPr>
            </a:br>
            <a:r>
              <a:rPr lang="ja-JP" altLang="en-US" sz="6000" b="1" dirty="0">
                <a:latin typeface="游ゴシック" panose="020B0400000000000000" pitchFamily="50" charset="-128"/>
                <a:ea typeface="游ゴシック" panose="020B0400000000000000" pitchFamily="50" charset="-128"/>
              </a:rPr>
              <a:t>奨学事業</a:t>
            </a:r>
            <a:endParaRPr lang="en-US" altLang="ja-JP" sz="6000" b="1" dirty="0">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9E132B63-BF9A-5D64-1F70-190254BAF727}"/>
              </a:ext>
            </a:extLst>
          </p:cNvPr>
          <p:cNvSpPr txBox="1"/>
          <p:nvPr/>
        </p:nvSpPr>
        <p:spPr>
          <a:xfrm>
            <a:off x="3143971" y="6093296"/>
            <a:ext cx="1368152" cy="291280"/>
          </a:xfrm>
          <a:prstGeom prst="roundRect">
            <a:avLst>
              <a:gd name="adj" fmla="val 21550"/>
            </a:avLst>
          </a:prstGeom>
          <a:solidFill>
            <a:srgbClr val="FE696E"/>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ja-JP" sz="1067" b="1" dirty="0">
                <a:solidFill>
                  <a:schemeClr val="bg1"/>
                </a:solidFill>
                <a:latin typeface="游ゴシック" panose="020B0400000000000000" pitchFamily="50" charset="-128"/>
                <a:ea typeface="游ゴシック" panose="020B0400000000000000" pitchFamily="50" charset="-128"/>
                <a:cs typeface="Meiryo UI" panose="020B0604030504040204" pitchFamily="50" charset="-128"/>
              </a:rPr>
              <a:t>2024</a:t>
            </a:r>
            <a:r>
              <a:rPr lang="ja-JP" altLang="en-US" sz="1067" b="1" dirty="0">
                <a:solidFill>
                  <a:schemeClr val="bg1"/>
                </a:solidFill>
                <a:latin typeface="游ゴシック" panose="020B0400000000000000" pitchFamily="50" charset="-128"/>
                <a:ea typeface="游ゴシック" panose="020B0400000000000000" pitchFamily="50" charset="-128"/>
                <a:cs typeface="Meiryo UI" panose="020B0604030504040204" pitchFamily="50" charset="-128"/>
              </a:rPr>
              <a:t>年</a:t>
            </a:r>
            <a:r>
              <a:rPr lang="en-US" altLang="ja-JP" sz="1067" b="1" dirty="0">
                <a:solidFill>
                  <a:schemeClr val="bg1"/>
                </a:solidFill>
                <a:latin typeface="游ゴシック" panose="020B0400000000000000" pitchFamily="50" charset="-128"/>
                <a:ea typeface="游ゴシック" panose="020B0400000000000000" pitchFamily="50" charset="-128"/>
                <a:cs typeface="Meiryo UI" panose="020B0604030504040204" pitchFamily="50" charset="-128"/>
              </a:rPr>
              <a:t>9</a:t>
            </a:r>
            <a:r>
              <a:rPr lang="ja-JP" altLang="en-US" sz="1067" b="1" dirty="0">
                <a:solidFill>
                  <a:schemeClr val="bg1"/>
                </a:solidFill>
                <a:latin typeface="游ゴシック" panose="020B0400000000000000" pitchFamily="50" charset="-128"/>
                <a:ea typeface="游ゴシック" panose="020B0400000000000000" pitchFamily="50" charset="-128"/>
                <a:cs typeface="Meiryo UI" panose="020B0604030504040204" pitchFamily="50" charset="-128"/>
              </a:rPr>
              <a:t>月　</a:t>
            </a:r>
          </a:p>
        </p:txBody>
      </p:sp>
      <p:sp>
        <p:nvSpPr>
          <p:cNvPr id="8" name="テキスト ボックス 7">
            <a:extLst>
              <a:ext uri="{FF2B5EF4-FFF2-40B4-BE49-F238E27FC236}">
                <a16:creationId xmlns:a16="http://schemas.microsoft.com/office/drawing/2014/main" id="{166D8062-D21B-9499-BFC6-1AB2FB605C29}"/>
              </a:ext>
            </a:extLst>
          </p:cNvPr>
          <p:cNvSpPr txBox="1"/>
          <p:nvPr/>
        </p:nvSpPr>
        <p:spPr>
          <a:xfrm>
            <a:off x="2049428" y="5717200"/>
            <a:ext cx="3600400" cy="338554"/>
          </a:xfrm>
          <a:prstGeom prst="rect">
            <a:avLst/>
          </a:prstGeom>
          <a:noFill/>
        </p:spPr>
        <p:txBody>
          <a:bodyPr wrap="square" rtlCol="0">
            <a:spAutoFit/>
          </a:bodyPr>
          <a:lstStyle/>
          <a:p>
            <a:pPr algn="ctr"/>
            <a:r>
              <a:rPr lang="ja-JP" altLang="en-US" sz="933" b="1" dirty="0">
                <a:latin typeface="游ゴシック" panose="020B0400000000000000" pitchFamily="50" charset="-128"/>
                <a:ea typeface="游ゴシック" panose="020B0400000000000000" pitchFamily="50" charset="-128"/>
                <a:cs typeface="Arial" panose="020B0604020202020204" pitchFamily="34" charset="0"/>
              </a:rPr>
              <a:t>公益財団法人 </a:t>
            </a:r>
            <a:r>
              <a:rPr lang="ja-JP" altLang="en-US" sz="1600" b="1" dirty="0">
                <a:latin typeface="游ゴシック" panose="020B0400000000000000" pitchFamily="50" charset="-128"/>
                <a:ea typeface="游ゴシック" panose="020B0400000000000000" pitchFamily="50" charset="-128"/>
                <a:cs typeface="Arial" panose="020B0604020202020204" pitchFamily="34" charset="0"/>
              </a:rPr>
              <a:t>ロータリー米山記念奨学会</a:t>
            </a:r>
            <a:endParaRPr lang="ja-JP" altLang="en-US" sz="1733" b="1" dirty="0">
              <a:latin typeface="游ゴシック" panose="020B0400000000000000" pitchFamily="50" charset="-128"/>
              <a:ea typeface="游ゴシック" panose="020B0400000000000000" pitchFamily="50" charset="-128"/>
              <a:cs typeface="Arial" panose="020B0604020202020204" pitchFamily="34" charset="0"/>
            </a:endParaRPr>
          </a:p>
        </p:txBody>
      </p:sp>
      <p:pic>
        <p:nvPicPr>
          <p:cNvPr id="11" name="図 10" descr="図形, 矢印&#10;&#10;自動的に生成された説明">
            <a:extLst>
              <a:ext uri="{FF2B5EF4-FFF2-40B4-BE49-F238E27FC236}">
                <a16:creationId xmlns:a16="http://schemas.microsoft.com/office/drawing/2014/main" id="{273DCE68-892F-27DB-D155-D363BFD5A8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83932" y="5553236"/>
            <a:ext cx="516185" cy="578823"/>
          </a:xfrm>
          <a:prstGeom prst="rect">
            <a:avLst/>
          </a:prstGeom>
        </p:spPr>
      </p:pic>
    </p:spTree>
    <p:extLst>
      <p:ext uri="{BB962C8B-B14F-4D97-AF65-F5344CB8AC3E}">
        <p14:creationId xmlns:p14="http://schemas.microsoft.com/office/powerpoint/2010/main" val="4140224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197CA706-A958-3788-B0C7-65D86FD83D5A}"/>
              </a:ext>
            </a:extLst>
          </p:cNvPr>
          <p:cNvSpPr txBox="1">
            <a:spLocks/>
          </p:cNvSpPr>
          <p:nvPr/>
        </p:nvSpPr>
        <p:spPr>
          <a:xfrm>
            <a:off x="5149827" y="2222948"/>
            <a:ext cx="5122637" cy="1904938"/>
          </a:xfrm>
          <a:prstGeom prst="rect">
            <a:avLst/>
          </a:prstGeom>
        </p:spPr>
        <p:txBody>
          <a:bodyPr vert="horz" lIns="60960" tIns="30480" rIns="60960" bIns="30480" rtlCol="0" anchor="ctr" anchorCtr="0">
            <a:noAutofit/>
          </a:bodyPr>
          <a:lstStyle>
            <a:lvl1pPr marL="0" indent="0" algn="l" defTabSz="914400" rtl="0" eaLnBrk="1" latinLnBrk="0" hangingPunct="1">
              <a:spcBef>
                <a:spcPct val="20000"/>
              </a:spcBef>
              <a:buFont typeface="Arial" panose="020B0604020202020204" pitchFamily="34" charset="0"/>
              <a:buNone/>
              <a:defRPr kumimoji="1" sz="6600" b="1" kern="1200">
                <a:solidFill>
                  <a:schemeClr val="tx1"/>
                </a:solidFill>
                <a:latin typeface="BIZ UDPゴシック" panose="020B0400000000000000" pitchFamily="50" charset="-128"/>
                <a:ea typeface="BIZ UDPゴシック" panose="020B0400000000000000" pitchFamily="50" charset="-128"/>
                <a:cs typeface="+mn-cs"/>
              </a:defRPr>
            </a:lvl1pPr>
            <a:lvl2pPr marL="457200" indent="0" algn="l" defTabSz="914400" rtl="0" eaLnBrk="1" latinLnBrk="0" hangingPunct="1">
              <a:spcBef>
                <a:spcPct val="20000"/>
              </a:spcBef>
              <a:buFont typeface="Arial" panose="020B0604020202020204" pitchFamily="34" charset="0"/>
              <a:buNone/>
              <a:defRPr kumimoji="1" sz="28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kumimoji="1" sz="24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kumimoji="1" sz="20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6400" dirty="0"/>
              <a:t>寄付金の状況</a:t>
            </a:r>
          </a:p>
        </p:txBody>
      </p:sp>
      <p:sp>
        <p:nvSpPr>
          <p:cNvPr id="4" name="タイトル 1">
            <a:extLst>
              <a:ext uri="{FF2B5EF4-FFF2-40B4-BE49-F238E27FC236}">
                <a16:creationId xmlns:a16="http://schemas.microsoft.com/office/drawing/2014/main" id="{7CC5EF22-EFCF-08B1-E274-1359204F3D50}"/>
              </a:ext>
            </a:extLst>
          </p:cNvPr>
          <p:cNvSpPr txBox="1">
            <a:spLocks/>
          </p:cNvSpPr>
          <p:nvPr/>
        </p:nvSpPr>
        <p:spPr>
          <a:xfrm>
            <a:off x="2457440" y="2216999"/>
            <a:ext cx="2112235" cy="1910887"/>
          </a:xfrm>
          <a:prstGeom prst="rect">
            <a:avLst/>
          </a:prstGeom>
        </p:spPr>
        <p:txBody>
          <a:bodyPr vert="horz" lIns="60960" tIns="30480" rIns="60960" bIns="30480" rtlCol="0" anchor="ctr">
            <a:noAutofit/>
          </a:bodyPr>
          <a:lstStyle>
            <a:lvl1pPr algn="ctr" defTabSz="914400" rtl="0" eaLnBrk="1" latinLnBrk="0" hangingPunct="1">
              <a:spcBef>
                <a:spcPct val="0"/>
              </a:spcBef>
              <a:buNone/>
              <a:defRPr kumimoji="1" sz="16600" kern="1200">
                <a:solidFill>
                  <a:srgbClr val="A7E200"/>
                </a:solidFill>
                <a:latin typeface="Bahnschrift SemiBold SemiConden" panose="020B0502040204020203" pitchFamily="34" charset="0"/>
                <a:ea typeface="+mj-ea"/>
                <a:cs typeface="+mj-cs"/>
              </a:defRPr>
            </a:lvl1pPr>
          </a:lstStyle>
          <a:p>
            <a:pPr defTabSz="609630">
              <a:defRPr/>
            </a:pPr>
            <a:r>
              <a:rPr lang="en-US" altLang="ja-JP" sz="15934" dirty="0">
                <a:solidFill>
                  <a:srgbClr val="FE696E"/>
                </a:solidFill>
                <a:ea typeface="ＭＳ Ｐゴシック" panose="020B0600070205080204" pitchFamily="50" charset="-128"/>
              </a:rPr>
              <a:t>03</a:t>
            </a:r>
            <a:endParaRPr lang="ja-JP" altLang="en-US" sz="15934" dirty="0">
              <a:solidFill>
                <a:srgbClr val="FE696E"/>
              </a:solidFill>
              <a:ea typeface="ＭＳ Ｐゴシック" panose="020B0600070205080204" pitchFamily="50" charset="-128"/>
            </a:endParaRPr>
          </a:p>
        </p:txBody>
      </p:sp>
    </p:spTree>
    <p:extLst>
      <p:ext uri="{BB962C8B-B14F-4D97-AF65-F5344CB8AC3E}">
        <p14:creationId xmlns:p14="http://schemas.microsoft.com/office/powerpoint/2010/main" val="2249604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3B83AD-0C94-469E-A5CA-2FD2A277F64A}"/>
              </a:ext>
            </a:extLst>
          </p:cNvPr>
          <p:cNvSpPr>
            <a:spLocks noGrp="1"/>
          </p:cNvSpPr>
          <p:nvPr>
            <p:ph type="title"/>
          </p:nvPr>
        </p:nvSpPr>
        <p:spPr>
          <a:xfrm>
            <a:off x="815414" y="428667"/>
            <a:ext cx="7536837" cy="758775"/>
          </a:xfrm>
        </p:spPr>
        <p:txBody>
          <a:bodyPr anchor="t"/>
          <a:lstStyle/>
          <a:p>
            <a:r>
              <a:rPr kumimoji="1" lang="ja-JP" altLang="en-US" dirty="0">
                <a:latin typeface="游ゴシック" panose="020B0400000000000000" pitchFamily="50" charset="-128"/>
                <a:ea typeface="游ゴシック" panose="020B0400000000000000" pitchFamily="50" charset="-128"/>
              </a:rPr>
              <a:t>ご寄付は奨学事業に</a:t>
            </a:r>
          </a:p>
        </p:txBody>
      </p:sp>
      <p:sp>
        <p:nvSpPr>
          <p:cNvPr id="3" name="タイトル 1">
            <a:extLst>
              <a:ext uri="{FF2B5EF4-FFF2-40B4-BE49-F238E27FC236}">
                <a16:creationId xmlns:a16="http://schemas.microsoft.com/office/drawing/2014/main" id="{E57703EF-1FE8-E1B4-83D8-71EC51210264}"/>
              </a:ext>
            </a:extLst>
          </p:cNvPr>
          <p:cNvSpPr txBox="1">
            <a:spLocks/>
          </p:cNvSpPr>
          <p:nvPr/>
        </p:nvSpPr>
        <p:spPr>
          <a:xfrm>
            <a:off x="479602" y="1388773"/>
            <a:ext cx="7529579" cy="672075"/>
          </a:xfrm>
          <a:prstGeom prst="rect">
            <a:avLst/>
          </a:prstGeom>
        </p:spPr>
        <p:txBody>
          <a:bodyPr anchor="ctr"/>
          <a:lstStyle>
            <a:lvl1pPr algn="l" defTabSz="914400" rtl="0" eaLnBrk="1" latinLnBrk="0" hangingPunct="1">
              <a:spcBef>
                <a:spcPct val="0"/>
              </a:spcBef>
              <a:buNone/>
              <a:defRPr sz="7200" b="1" kern="1200">
                <a:solidFill>
                  <a:schemeClr val="tx1"/>
                </a:solidFill>
                <a:latin typeface="ＭＳ Ｐゴシック 見出し"/>
                <a:ea typeface="HGP創英角ｺﾞｼｯｸUB" panose="020B0900000000000000" pitchFamily="50" charset="-128"/>
                <a:cs typeface="+mj-cs"/>
              </a:defRPr>
            </a:lvl1pPr>
          </a:lstStyle>
          <a:p>
            <a:endParaRPr kumimoji="1" lang="ja-JP" altLang="en-US" sz="4800" dirty="0">
              <a:latin typeface="游ゴシック" panose="020B0400000000000000" pitchFamily="50" charset="-128"/>
              <a:ea typeface="游ゴシック" panose="020B0400000000000000" pitchFamily="50" charset="-128"/>
            </a:endParaRPr>
          </a:p>
        </p:txBody>
      </p:sp>
      <p:sp>
        <p:nvSpPr>
          <p:cNvPr id="9" name="四角形: 角を丸くする 8">
            <a:extLst>
              <a:ext uri="{FF2B5EF4-FFF2-40B4-BE49-F238E27FC236}">
                <a16:creationId xmlns:a16="http://schemas.microsoft.com/office/drawing/2014/main" id="{F51C1977-E3A1-5CD2-9928-48A932D4E285}"/>
              </a:ext>
            </a:extLst>
          </p:cNvPr>
          <p:cNvSpPr/>
          <p:nvPr/>
        </p:nvSpPr>
        <p:spPr>
          <a:xfrm>
            <a:off x="6596371" y="586125"/>
            <a:ext cx="2855451" cy="456491"/>
          </a:xfrm>
          <a:prstGeom prst="roundRect">
            <a:avLst>
              <a:gd name="adj" fmla="val 2401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bg1"/>
                </a:solidFill>
                <a:latin typeface="游ゴシック" panose="020B0400000000000000" pitchFamily="50" charset="-128"/>
                <a:ea typeface="游ゴシック" panose="020B0400000000000000" pitchFamily="50" charset="-128"/>
              </a:rPr>
              <a:t>全体支出の </a:t>
            </a:r>
            <a:r>
              <a:rPr lang="en-US" altLang="ja-JP" sz="2933" b="1" dirty="0">
                <a:solidFill>
                  <a:srgbClr val="FFFF00"/>
                </a:solidFill>
                <a:latin typeface="游ゴシック" panose="020B0400000000000000" pitchFamily="50" charset="-128"/>
                <a:ea typeface="游ゴシック" panose="020B0400000000000000" pitchFamily="50" charset="-128"/>
              </a:rPr>
              <a:t>97</a:t>
            </a:r>
            <a:r>
              <a:rPr lang="en-US" altLang="ja-JP" sz="1867" b="1" dirty="0">
                <a:solidFill>
                  <a:srgbClr val="FFFF00"/>
                </a:solidFill>
                <a:latin typeface="游ゴシック" panose="020B0400000000000000" pitchFamily="50" charset="-128"/>
                <a:ea typeface="游ゴシック" panose="020B0400000000000000" pitchFamily="50" charset="-128"/>
              </a:rPr>
              <a:t>%</a:t>
            </a:r>
            <a:r>
              <a:rPr lang="en-US" altLang="ja-JP" sz="1733" b="1" dirty="0">
                <a:solidFill>
                  <a:srgbClr val="FFAA01"/>
                </a:solidFill>
                <a:latin typeface="游ゴシック" panose="020B0400000000000000" pitchFamily="50" charset="-128"/>
                <a:ea typeface="游ゴシック" panose="020B0400000000000000" pitchFamily="50" charset="-128"/>
              </a:rPr>
              <a:t> </a:t>
            </a:r>
            <a:r>
              <a:rPr lang="ja-JP" altLang="en-US" sz="1600" b="1" dirty="0">
                <a:solidFill>
                  <a:schemeClr val="bg1"/>
                </a:solidFill>
                <a:latin typeface="游ゴシック" panose="020B0400000000000000" pitchFamily="50" charset="-128"/>
                <a:ea typeface="游ゴシック" panose="020B0400000000000000" pitchFamily="50" charset="-128"/>
              </a:rPr>
              <a:t>が事業費</a:t>
            </a:r>
          </a:p>
        </p:txBody>
      </p:sp>
      <p:sp>
        <p:nvSpPr>
          <p:cNvPr id="10" name="コンテンツ プレースホルダー 12">
            <a:extLst>
              <a:ext uri="{FF2B5EF4-FFF2-40B4-BE49-F238E27FC236}">
                <a16:creationId xmlns:a16="http://schemas.microsoft.com/office/drawing/2014/main" id="{29E9EB8B-857C-209B-08EC-2D8474265C14}"/>
              </a:ext>
            </a:extLst>
          </p:cNvPr>
          <p:cNvSpPr txBox="1">
            <a:spLocks/>
          </p:cNvSpPr>
          <p:nvPr/>
        </p:nvSpPr>
        <p:spPr>
          <a:xfrm>
            <a:off x="550863" y="1438330"/>
            <a:ext cx="11459938" cy="586514"/>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ts val="3400"/>
              </a:lnSpc>
            </a:pPr>
            <a:r>
              <a:rPr lang="en-US" altLang="ja-JP" b="1" dirty="0">
                <a:latin typeface="游ゴシック" panose="020B0400000000000000" pitchFamily="50" charset="-128"/>
                <a:ea typeface="游ゴシック" panose="020B0400000000000000" pitchFamily="50" charset="-128"/>
              </a:rPr>
              <a:t>2023-24</a:t>
            </a:r>
            <a:r>
              <a:rPr lang="ja-JP" altLang="en-US" b="1" dirty="0">
                <a:latin typeface="游ゴシック" panose="020B0400000000000000" pitchFamily="50" charset="-128"/>
                <a:ea typeface="游ゴシック" panose="020B0400000000000000" pitchFamily="50" charset="-128"/>
              </a:rPr>
              <a:t>年度は高額寄付もあり、前年度から</a:t>
            </a:r>
            <a:r>
              <a:rPr lang="en-US" altLang="ja-JP" b="1" dirty="0">
                <a:latin typeface="游ゴシック" panose="020B0400000000000000" pitchFamily="50" charset="-128"/>
                <a:ea typeface="游ゴシック" panose="020B0400000000000000" pitchFamily="50" charset="-128"/>
              </a:rPr>
              <a:t>2,300</a:t>
            </a:r>
            <a:r>
              <a:rPr lang="ja-JP" altLang="en-US" b="1" dirty="0">
                <a:latin typeface="游ゴシック" panose="020B0400000000000000" pitchFamily="50" charset="-128"/>
                <a:ea typeface="游ゴシック" panose="020B0400000000000000" pitchFamily="50" charset="-128"/>
              </a:rPr>
              <a:t>万円増</a:t>
            </a:r>
            <a:endParaRPr lang="en-US" altLang="ja-JP" b="1" dirty="0">
              <a:latin typeface="游ゴシック" panose="020B0400000000000000" pitchFamily="50" charset="-128"/>
              <a:ea typeface="游ゴシック" panose="020B0400000000000000" pitchFamily="50" charset="-128"/>
            </a:endParaRPr>
          </a:p>
        </p:txBody>
      </p:sp>
      <p:grpSp>
        <p:nvGrpSpPr>
          <p:cNvPr id="8" name="グループ化 7">
            <a:extLst>
              <a:ext uri="{FF2B5EF4-FFF2-40B4-BE49-F238E27FC236}">
                <a16:creationId xmlns:a16="http://schemas.microsoft.com/office/drawing/2014/main" id="{818C735E-C2D0-880E-1115-66694054045C}"/>
              </a:ext>
            </a:extLst>
          </p:cNvPr>
          <p:cNvGrpSpPr/>
          <p:nvPr/>
        </p:nvGrpSpPr>
        <p:grpSpPr>
          <a:xfrm>
            <a:off x="875420" y="2110405"/>
            <a:ext cx="10801200" cy="3980032"/>
            <a:chOff x="1130027" y="2220592"/>
            <a:chExt cx="10549172" cy="3597541"/>
          </a:xfrm>
        </p:grpSpPr>
        <p:sp>
          <p:nvSpPr>
            <p:cNvPr id="4" name="テキスト ボックス 3">
              <a:extLst>
                <a:ext uri="{FF2B5EF4-FFF2-40B4-BE49-F238E27FC236}">
                  <a16:creationId xmlns:a16="http://schemas.microsoft.com/office/drawing/2014/main" id="{FE44E87B-EF06-73BA-9956-122C805C28D9}"/>
                </a:ext>
              </a:extLst>
            </p:cNvPr>
            <p:cNvSpPr txBox="1"/>
            <p:nvPr/>
          </p:nvSpPr>
          <p:spPr>
            <a:xfrm>
              <a:off x="2207568" y="5469227"/>
              <a:ext cx="1803036" cy="338554"/>
            </a:xfrm>
            <a:prstGeom prst="rect">
              <a:avLst/>
            </a:prstGeom>
            <a:noFill/>
          </p:spPr>
          <p:txBody>
            <a:bodyPr wrap="square" rtlCol="0">
              <a:spAutoFit/>
            </a:bodyPr>
            <a:lstStyle/>
            <a:p>
              <a:r>
                <a:rPr lang="ja-JP" altLang="en-US" sz="1600" b="1" dirty="0">
                  <a:latin typeface="游ゴシック" panose="020B0400000000000000" pitchFamily="50" charset="-128"/>
                  <a:ea typeface="游ゴシック" panose="020B0400000000000000" pitchFamily="50" charset="-128"/>
                  <a:cs typeface="Meiryo UI" panose="020B0604030504040204" pitchFamily="50" charset="-128"/>
                </a:rPr>
                <a:t>（単位</a:t>
              </a:r>
              <a:r>
                <a:rPr lang="en-US" altLang="ja-JP" sz="1600" b="1" dirty="0">
                  <a:latin typeface="游ゴシック" panose="020B0400000000000000" pitchFamily="50" charset="-128"/>
                  <a:ea typeface="游ゴシック" panose="020B0400000000000000" pitchFamily="50" charset="-128"/>
                  <a:cs typeface="Meiryo UI" panose="020B0604030504040204" pitchFamily="50" charset="-128"/>
                </a:rPr>
                <a:t>:</a:t>
              </a:r>
              <a:r>
                <a:rPr lang="ja-JP" altLang="en-US" sz="1600" b="1" dirty="0">
                  <a:latin typeface="游ゴシック" panose="020B0400000000000000" pitchFamily="50" charset="-128"/>
                  <a:ea typeface="游ゴシック" panose="020B0400000000000000" pitchFamily="50" charset="-128"/>
                  <a:cs typeface="Meiryo UI" panose="020B0604030504040204" pitchFamily="50" charset="-128"/>
                </a:rPr>
                <a:t>千円）</a:t>
              </a:r>
            </a:p>
          </p:txBody>
        </p:sp>
        <p:graphicFrame>
          <p:nvGraphicFramePr>
            <p:cNvPr id="27" name="コンテンツ プレースホルダー 2">
              <a:extLst>
                <a:ext uri="{FF2B5EF4-FFF2-40B4-BE49-F238E27FC236}">
                  <a16:creationId xmlns:a16="http://schemas.microsoft.com/office/drawing/2014/main" id="{17AE92F7-684D-EBC2-1CAD-7242037C480D}"/>
                </a:ext>
              </a:extLst>
            </p:cNvPr>
            <p:cNvGraphicFramePr>
              <a:graphicFrameLocks/>
            </p:cNvGraphicFramePr>
            <p:nvPr>
              <p:extLst>
                <p:ext uri="{D42A27DB-BD31-4B8C-83A1-F6EECF244321}">
                  <p14:modId xmlns:p14="http://schemas.microsoft.com/office/powerpoint/2010/main" val="2524093612"/>
                </p:ext>
              </p:extLst>
            </p:nvPr>
          </p:nvGraphicFramePr>
          <p:xfrm>
            <a:off x="2207568" y="2220592"/>
            <a:ext cx="8068065" cy="3597541"/>
          </p:xfrm>
          <a:graphic>
            <a:graphicData uri="http://schemas.openxmlformats.org/drawingml/2006/chart">
              <c:chart xmlns:c="http://schemas.openxmlformats.org/drawingml/2006/chart" xmlns:r="http://schemas.openxmlformats.org/officeDocument/2006/relationships" r:id="rId3"/>
            </a:graphicData>
          </a:graphic>
        </p:graphicFrame>
        <p:sp>
          <p:nvSpPr>
            <p:cNvPr id="5" name="テキスト ボックス 4">
              <a:extLst>
                <a:ext uri="{FF2B5EF4-FFF2-40B4-BE49-F238E27FC236}">
                  <a16:creationId xmlns:a16="http://schemas.microsoft.com/office/drawing/2014/main" id="{D1916837-D806-5B75-F1CC-1EA05F31FAEE}"/>
                </a:ext>
              </a:extLst>
            </p:cNvPr>
            <p:cNvSpPr txBox="1"/>
            <p:nvPr/>
          </p:nvSpPr>
          <p:spPr>
            <a:xfrm>
              <a:off x="1312727" y="4160977"/>
              <a:ext cx="636008" cy="1018512"/>
            </a:xfrm>
            <a:prstGeom prst="rect">
              <a:avLst/>
            </a:prstGeom>
            <a:noFill/>
          </p:spPr>
          <p:txBody>
            <a:bodyPr vert="eaVert" wrap="square" rtlCol="0" anchor="ctr">
              <a:spAutoFit/>
            </a:bodyPr>
            <a:lstStyle/>
            <a:p>
              <a:pPr algn="dist"/>
              <a:r>
                <a:rPr lang="ja-JP" altLang="en-US" sz="2933" b="1" dirty="0">
                  <a:latin typeface="游ゴシック" panose="020B0400000000000000" pitchFamily="50" charset="-128"/>
                  <a:ea typeface="游ゴシック" panose="020B0400000000000000" pitchFamily="50" charset="-128"/>
                  <a:cs typeface="メイリオ" panose="020B0604030504040204" pitchFamily="50" charset="-128"/>
                </a:rPr>
                <a:t>支出</a:t>
              </a:r>
            </a:p>
          </p:txBody>
        </p:sp>
        <p:sp>
          <p:nvSpPr>
            <p:cNvPr id="6" name="テキスト ボックス 5">
              <a:extLst>
                <a:ext uri="{FF2B5EF4-FFF2-40B4-BE49-F238E27FC236}">
                  <a16:creationId xmlns:a16="http://schemas.microsoft.com/office/drawing/2014/main" id="{B179BF21-BBB1-9C6C-1D5D-59E9F8DC96A0}"/>
                </a:ext>
              </a:extLst>
            </p:cNvPr>
            <p:cNvSpPr txBox="1"/>
            <p:nvPr/>
          </p:nvSpPr>
          <p:spPr>
            <a:xfrm>
              <a:off x="1130027" y="2663956"/>
              <a:ext cx="1025922" cy="1016884"/>
            </a:xfrm>
            <a:prstGeom prst="rect">
              <a:avLst/>
            </a:prstGeom>
            <a:noFill/>
          </p:spPr>
          <p:txBody>
            <a:bodyPr vert="eaVert" wrap="square" rtlCol="0" anchor="ctr">
              <a:spAutoFit/>
            </a:bodyPr>
            <a:lstStyle/>
            <a:p>
              <a:pPr algn="dist"/>
              <a:r>
                <a:rPr lang="ja-JP" altLang="en-US" sz="2933" b="1" dirty="0">
                  <a:latin typeface="游ゴシック" panose="020B0400000000000000" pitchFamily="50" charset="-128"/>
                  <a:ea typeface="游ゴシック" panose="020B0400000000000000" pitchFamily="50" charset="-128"/>
                  <a:cs typeface="メイリオ" panose="020B0604030504040204" pitchFamily="50" charset="-128"/>
                </a:rPr>
                <a:t>収入</a:t>
              </a:r>
            </a:p>
          </p:txBody>
        </p:sp>
        <p:sp>
          <p:nvSpPr>
            <p:cNvPr id="7" name="正方形/長方形 6">
              <a:extLst>
                <a:ext uri="{FF2B5EF4-FFF2-40B4-BE49-F238E27FC236}">
                  <a16:creationId xmlns:a16="http://schemas.microsoft.com/office/drawing/2014/main" id="{AADB1605-4A37-5391-8360-EC5428AD3281}"/>
                </a:ext>
              </a:extLst>
            </p:cNvPr>
            <p:cNvSpPr>
              <a:spLocks/>
            </p:cNvSpPr>
            <p:nvPr/>
          </p:nvSpPr>
          <p:spPr>
            <a:xfrm>
              <a:off x="2351583" y="2638310"/>
              <a:ext cx="6937200" cy="324000"/>
            </a:xfrm>
            <a:prstGeom prst="rect">
              <a:avLst/>
            </a:prstGeom>
            <a:solidFill>
              <a:srgbClr val="FFE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dirty="0">
                <a:highlight>
                  <a:srgbClr val="FFE737"/>
                </a:highlight>
                <a:latin typeface="游ゴシック" panose="020B0400000000000000" pitchFamily="50" charset="-128"/>
                <a:ea typeface="游ゴシック" panose="020B0400000000000000" pitchFamily="50" charset="-128"/>
              </a:endParaRPr>
            </a:p>
          </p:txBody>
        </p:sp>
        <p:sp>
          <p:nvSpPr>
            <p:cNvPr id="12" name="フリーフォーム 7">
              <a:extLst>
                <a:ext uri="{FF2B5EF4-FFF2-40B4-BE49-F238E27FC236}">
                  <a16:creationId xmlns:a16="http://schemas.microsoft.com/office/drawing/2014/main" id="{BADD90E9-646F-6D12-3D7D-2444EC82323A}"/>
                </a:ext>
              </a:extLst>
            </p:cNvPr>
            <p:cNvSpPr/>
            <p:nvPr/>
          </p:nvSpPr>
          <p:spPr>
            <a:xfrm flipH="1">
              <a:off x="9626971" y="2557859"/>
              <a:ext cx="101600" cy="418817"/>
            </a:xfrm>
            <a:custGeom>
              <a:avLst/>
              <a:gdLst>
                <a:gd name="connsiteX0" fmla="*/ 365760 w 365760"/>
                <a:gd name="connsiteY0" fmla="*/ 594360 h 594360"/>
                <a:gd name="connsiteX1" fmla="*/ 152400 w 365760"/>
                <a:gd name="connsiteY1" fmla="*/ 0 h 594360"/>
                <a:gd name="connsiteX2" fmla="*/ 0 w 365760"/>
                <a:gd name="connsiteY2" fmla="*/ 0 h 594360"/>
                <a:gd name="connsiteX0" fmla="*/ 185137 w 185137"/>
                <a:gd name="connsiteY0" fmla="*/ 639515 h 639515"/>
                <a:gd name="connsiteX1" fmla="*/ 152400 w 185137"/>
                <a:gd name="connsiteY1" fmla="*/ 0 h 639515"/>
                <a:gd name="connsiteX2" fmla="*/ 0 w 185137"/>
                <a:gd name="connsiteY2" fmla="*/ 0 h 639515"/>
                <a:gd name="connsiteX0" fmla="*/ 151270 w 152400"/>
                <a:gd name="connsiteY0" fmla="*/ 628226 h 628226"/>
                <a:gd name="connsiteX1" fmla="*/ 152400 w 152400"/>
                <a:gd name="connsiteY1" fmla="*/ 0 h 628226"/>
                <a:gd name="connsiteX2" fmla="*/ 0 w 152400"/>
                <a:gd name="connsiteY2" fmla="*/ 0 h 628226"/>
              </a:gdLst>
              <a:ahLst/>
              <a:cxnLst>
                <a:cxn ang="0">
                  <a:pos x="connsiteX0" y="connsiteY0"/>
                </a:cxn>
                <a:cxn ang="0">
                  <a:pos x="connsiteX1" y="connsiteY1"/>
                </a:cxn>
                <a:cxn ang="0">
                  <a:pos x="connsiteX2" y="connsiteY2"/>
                </a:cxn>
              </a:cxnLst>
              <a:rect l="l" t="t" r="r" b="b"/>
              <a:pathLst>
                <a:path w="152400" h="628226">
                  <a:moveTo>
                    <a:pt x="151270" y="628226"/>
                  </a:moveTo>
                  <a:cubicBezTo>
                    <a:pt x="151647" y="418817"/>
                    <a:pt x="152023" y="209409"/>
                    <a:pt x="152400" y="0"/>
                  </a:cubicBezTo>
                  <a:lnTo>
                    <a:pt x="0" y="0"/>
                  </a:lnTo>
                </a:path>
              </a:pathLst>
            </a:custGeom>
            <a:noFill/>
            <a:ln w="57150">
              <a:solidFill>
                <a:srgbClr val="737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dirty="0">
                <a:latin typeface="游ゴシック" panose="020B0400000000000000" pitchFamily="50" charset="-128"/>
                <a:ea typeface="游ゴシック" panose="020B0400000000000000" pitchFamily="50" charset="-128"/>
              </a:endParaRPr>
            </a:p>
          </p:txBody>
        </p:sp>
        <p:sp>
          <p:nvSpPr>
            <p:cNvPr id="13" name="フリーフォーム 7">
              <a:extLst>
                <a:ext uri="{FF2B5EF4-FFF2-40B4-BE49-F238E27FC236}">
                  <a16:creationId xmlns:a16="http://schemas.microsoft.com/office/drawing/2014/main" id="{29642F5A-D916-6392-F44B-22B0E2A954DD}"/>
                </a:ext>
              </a:extLst>
            </p:cNvPr>
            <p:cNvSpPr/>
            <p:nvPr/>
          </p:nvSpPr>
          <p:spPr>
            <a:xfrm flipV="1">
              <a:off x="10156075" y="4431869"/>
              <a:ext cx="310067" cy="200991"/>
            </a:xfrm>
            <a:custGeom>
              <a:avLst/>
              <a:gdLst>
                <a:gd name="connsiteX0" fmla="*/ 365760 w 365760"/>
                <a:gd name="connsiteY0" fmla="*/ 594360 h 594360"/>
                <a:gd name="connsiteX1" fmla="*/ 152400 w 365760"/>
                <a:gd name="connsiteY1" fmla="*/ 0 h 594360"/>
                <a:gd name="connsiteX2" fmla="*/ 0 w 365760"/>
                <a:gd name="connsiteY2" fmla="*/ 0 h 594360"/>
                <a:gd name="connsiteX0" fmla="*/ 185137 w 185137"/>
                <a:gd name="connsiteY0" fmla="*/ 639515 h 639515"/>
                <a:gd name="connsiteX1" fmla="*/ 152400 w 185137"/>
                <a:gd name="connsiteY1" fmla="*/ 0 h 639515"/>
                <a:gd name="connsiteX2" fmla="*/ 0 w 185137"/>
                <a:gd name="connsiteY2" fmla="*/ 0 h 639515"/>
                <a:gd name="connsiteX0" fmla="*/ 151270 w 152400"/>
                <a:gd name="connsiteY0" fmla="*/ 628226 h 628226"/>
                <a:gd name="connsiteX1" fmla="*/ 152400 w 152400"/>
                <a:gd name="connsiteY1" fmla="*/ 0 h 628226"/>
                <a:gd name="connsiteX2" fmla="*/ 0 w 152400"/>
                <a:gd name="connsiteY2" fmla="*/ 0 h 628226"/>
              </a:gdLst>
              <a:ahLst/>
              <a:cxnLst>
                <a:cxn ang="0">
                  <a:pos x="connsiteX0" y="connsiteY0"/>
                </a:cxn>
                <a:cxn ang="0">
                  <a:pos x="connsiteX1" y="connsiteY1"/>
                </a:cxn>
                <a:cxn ang="0">
                  <a:pos x="connsiteX2" y="connsiteY2"/>
                </a:cxn>
              </a:cxnLst>
              <a:rect l="l" t="t" r="r" b="b"/>
              <a:pathLst>
                <a:path w="152400" h="628226">
                  <a:moveTo>
                    <a:pt x="151270" y="628226"/>
                  </a:moveTo>
                  <a:cubicBezTo>
                    <a:pt x="151647" y="418817"/>
                    <a:pt x="152023" y="209409"/>
                    <a:pt x="152400" y="0"/>
                  </a:cubicBezTo>
                  <a:lnTo>
                    <a:pt x="0" y="0"/>
                  </a:lnTo>
                </a:path>
              </a:pathLst>
            </a:custGeom>
            <a:noFill/>
            <a:ln w="57150">
              <a:solidFill>
                <a:srgbClr val="737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dirty="0">
                <a:latin typeface="游ゴシック" panose="020B0400000000000000" pitchFamily="50" charset="-128"/>
                <a:ea typeface="游ゴシック" panose="020B0400000000000000" pitchFamily="50" charset="-128"/>
              </a:endParaRPr>
            </a:p>
          </p:txBody>
        </p:sp>
        <p:cxnSp>
          <p:nvCxnSpPr>
            <p:cNvPr id="14" name="直線コネクタ 13">
              <a:extLst>
                <a:ext uri="{FF2B5EF4-FFF2-40B4-BE49-F238E27FC236}">
                  <a16:creationId xmlns:a16="http://schemas.microsoft.com/office/drawing/2014/main" id="{262A19C5-4267-F3D1-389A-6370A7358F76}"/>
                </a:ext>
              </a:extLst>
            </p:cNvPr>
            <p:cNvCxnSpPr>
              <a:cxnSpLocks/>
            </p:cNvCxnSpPr>
            <p:nvPr/>
          </p:nvCxnSpPr>
          <p:spPr>
            <a:xfrm rot="5400000">
              <a:off x="10251027" y="3182275"/>
              <a:ext cx="0" cy="240000"/>
            </a:xfrm>
            <a:prstGeom prst="line">
              <a:avLst/>
            </a:prstGeom>
            <a:noFill/>
            <a:ln w="57150">
              <a:solidFill>
                <a:srgbClr val="737373"/>
              </a:solidFill>
            </a:ln>
          </p:spPr>
          <p:style>
            <a:lnRef idx="2">
              <a:schemeClr val="accent1">
                <a:shade val="50000"/>
              </a:schemeClr>
            </a:lnRef>
            <a:fillRef idx="1">
              <a:schemeClr val="accent1"/>
            </a:fillRef>
            <a:effectRef idx="0">
              <a:schemeClr val="accent1"/>
            </a:effectRef>
            <a:fontRef idx="minor">
              <a:schemeClr val="lt1"/>
            </a:fontRef>
          </p:style>
        </p:cxnSp>
        <p:sp>
          <p:nvSpPr>
            <p:cNvPr id="16" name="テキスト ボックス 15">
              <a:extLst>
                <a:ext uri="{FF2B5EF4-FFF2-40B4-BE49-F238E27FC236}">
                  <a16:creationId xmlns:a16="http://schemas.microsoft.com/office/drawing/2014/main" id="{86E0E75E-337C-736C-B8B0-961DE878B6AC}"/>
                </a:ext>
              </a:extLst>
            </p:cNvPr>
            <p:cNvSpPr txBox="1"/>
            <p:nvPr/>
          </p:nvSpPr>
          <p:spPr>
            <a:xfrm>
              <a:off x="2367944" y="2290917"/>
              <a:ext cx="5056422" cy="686791"/>
            </a:xfrm>
            <a:prstGeom prst="rect">
              <a:avLst/>
            </a:prstGeom>
            <a:noFill/>
          </p:spPr>
          <p:txBody>
            <a:bodyPr wrap="square" rtlCol="0">
              <a:spAutoFit/>
            </a:bodyPr>
            <a:lstStyle/>
            <a:p>
              <a:pPr>
                <a:lnSpc>
                  <a:spcPct val="130000"/>
                </a:lnSpc>
              </a:pPr>
              <a:r>
                <a:rPr lang="ja-JP" altLang="en-US" sz="2400" b="1" dirty="0">
                  <a:latin typeface="游ゴシック" panose="020B0400000000000000" pitchFamily="50" charset="-128"/>
                  <a:ea typeface="游ゴシック" panose="020B0400000000000000" pitchFamily="50" charset="-128"/>
                  <a:cs typeface="Meiryo UI" panose="020B0604030504040204" pitchFamily="50" charset="-128"/>
                </a:rPr>
                <a:t>寄付金総額</a:t>
              </a: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a:t>
              </a:r>
              <a:r>
                <a:rPr lang="en-US" altLang="ja-JP" sz="3200" b="1" dirty="0">
                  <a:latin typeface="游ゴシック" panose="020B0400000000000000" pitchFamily="50" charset="-128"/>
                  <a:ea typeface="游ゴシック" panose="020B0400000000000000" pitchFamily="50" charset="-128"/>
                  <a:cs typeface="Meiryo UI" panose="020B0604030504040204" pitchFamily="50" charset="-128"/>
                </a:rPr>
                <a:t>14</a:t>
              </a:r>
              <a:r>
                <a:rPr lang="ja-JP" altLang="en-US" sz="3200" b="1" dirty="0">
                  <a:latin typeface="游ゴシック" panose="020B0400000000000000" pitchFamily="50" charset="-128"/>
                  <a:ea typeface="游ゴシック" panose="020B0400000000000000" pitchFamily="50" charset="-128"/>
                  <a:cs typeface="Meiryo UI" panose="020B0604030504040204" pitchFamily="50" charset="-128"/>
                </a:rPr>
                <a:t>億</a:t>
              </a:r>
              <a:r>
                <a:rPr lang="en-US" altLang="ja-JP" sz="3200" b="1" dirty="0">
                  <a:latin typeface="游ゴシック" panose="020B0400000000000000" pitchFamily="50" charset="-128"/>
                  <a:ea typeface="游ゴシック" panose="020B0400000000000000" pitchFamily="50" charset="-128"/>
                  <a:cs typeface="Meiryo UI" panose="020B0604030504040204" pitchFamily="50" charset="-128"/>
                </a:rPr>
                <a:t>4,568</a:t>
              </a:r>
              <a:r>
                <a:rPr lang="ja-JP" altLang="en-US" sz="3200" b="1" dirty="0">
                  <a:latin typeface="游ゴシック" panose="020B0400000000000000" pitchFamily="50" charset="-128"/>
                  <a:ea typeface="游ゴシック" panose="020B0400000000000000" pitchFamily="50" charset="-128"/>
                  <a:cs typeface="Meiryo UI" panose="020B0604030504040204" pitchFamily="50" charset="-128"/>
                </a:rPr>
                <a:t>万円</a:t>
              </a:r>
            </a:p>
          </p:txBody>
        </p:sp>
        <p:sp>
          <p:nvSpPr>
            <p:cNvPr id="17" name="テキスト ボックス 16">
              <a:extLst>
                <a:ext uri="{FF2B5EF4-FFF2-40B4-BE49-F238E27FC236}">
                  <a16:creationId xmlns:a16="http://schemas.microsoft.com/office/drawing/2014/main" id="{A379E1AE-1DCC-6470-76B5-957F241CE6A2}"/>
                </a:ext>
              </a:extLst>
            </p:cNvPr>
            <p:cNvSpPr txBox="1"/>
            <p:nvPr/>
          </p:nvSpPr>
          <p:spPr>
            <a:xfrm>
              <a:off x="9631718" y="4056796"/>
              <a:ext cx="2047481" cy="530979"/>
            </a:xfrm>
            <a:prstGeom prst="rect">
              <a:avLst/>
            </a:prstGeom>
            <a:noFill/>
          </p:spPr>
          <p:txBody>
            <a:bodyPr wrap="square" rtlCol="0">
              <a:spAutoFit/>
            </a:bodyPr>
            <a:lstStyle/>
            <a:p>
              <a:pPr algn="r">
                <a:lnSpc>
                  <a:spcPts val="1667"/>
                </a:lnSpc>
              </a:pPr>
              <a:r>
                <a:rPr lang="zh-TW" altLang="en-US" sz="1600" b="1" dirty="0">
                  <a:latin typeface="游ゴシック" panose="020B0400000000000000" pitchFamily="50" charset="-128"/>
                  <a:ea typeface="游ゴシック" panose="020B0400000000000000" pitchFamily="50" charset="-128"/>
                  <a:cs typeface="メイリオ" panose="020B0604030504040204" pitchFamily="50" charset="-128"/>
                </a:rPr>
                <a:t>当期正味財産</a:t>
              </a:r>
              <a:r>
                <a:rPr lang="ja-JP" altLang="en-US" sz="1600" b="1" dirty="0">
                  <a:latin typeface="游ゴシック" panose="020B0400000000000000" pitchFamily="50" charset="-128"/>
                  <a:ea typeface="游ゴシック" panose="020B0400000000000000" pitchFamily="50" charset="-128"/>
                  <a:cs typeface="メイリオ" panose="020B0604030504040204" pitchFamily="50" charset="-128"/>
                </a:rPr>
                <a:t>増加</a:t>
              </a:r>
              <a:r>
                <a:rPr lang="zh-TW" altLang="en-US" sz="1600" b="1" dirty="0">
                  <a:latin typeface="游ゴシック" panose="020B0400000000000000" pitchFamily="50" charset="-128"/>
                  <a:ea typeface="游ゴシック" panose="020B0400000000000000" pitchFamily="50" charset="-128"/>
                  <a:cs typeface="メイリオ" panose="020B0604030504040204" pitchFamily="50" charset="-128"/>
                </a:rPr>
                <a:t>額</a:t>
              </a:r>
              <a:br>
                <a:rPr lang="en-US" altLang="ja-JP" sz="1600" b="1" dirty="0">
                  <a:latin typeface="游ゴシック" panose="020B0400000000000000" pitchFamily="50" charset="-128"/>
                  <a:ea typeface="游ゴシック" panose="020B0400000000000000" pitchFamily="50" charset="-128"/>
                  <a:cs typeface="メイリオ" panose="020B0604030504040204" pitchFamily="50" charset="-128"/>
                </a:rPr>
              </a:br>
              <a:r>
                <a:rPr lang="en-US" altLang="ja-JP" sz="1600" b="1" dirty="0">
                  <a:latin typeface="游ゴシック" panose="020B0400000000000000" pitchFamily="50" charset="-128"/>
                  <a:ea typeface="游ゴシック" panose="020B0400000000000000" pitchFamily="50" charset="-128"/>
                  <a:cs typeface="メイリオ" panose="020B0604030504040204" pitchFamily="50" charset="-128"/>
                </a:rPr>
                <a:t>73,794</a:t>
              </a:r>
            </a:p>
          </p:txBody>
        </p:sp>
        <p:sp>
          <p:nvSpPr>
            <p:cNvPr id="18" name="テキスト ボックス 17">
              <a:extLst>
                <a:ext uri="{FF2B5EF4-FFF2-40B4-BE49-F238E27FC236}">
                  <a16:creationId xmlns:a16="http://schemas.microsoft.com/office/drawing/2014/main" id="{E5B1D5D6-22FC-D801-3916-6F7578D89F38}"/>
                </a:ext>
              </a:extLst>
            </p:cNvPr>
            <p:cNvSpPr txBox="1"/>
            <p:nvPr/>
          </p:nvSpPr>
          <p:spPr>
            <a:xfrm>
              <a:off x="10330054" y="5218005"/>
              <a:ext cx="996908" cy="530979"/>
            </a:xfrm>
            <a:prstGeom prst="rect">
              <a:avLst/>
            </a:prstGeom>
            <a:noFill/>
          </p:spPr>
          <p:txBody>
            <a:bodyPr wrap="square" rtlCol="0">
              <a:spAutoFit/>
            </a:bodyPr>
            <a:lstStyle/>
            <a:p>
              <a:pPr>
                <a:lnSpc>
                  <a:spcPts val="1667"/>
                </a:lnSpc>
              </a:pPr>
              <a:r>
                <a:rPr lang="ja-JP" altLang="en-US" sz="1600" b="1" dirty="0">
                  <a:latin typeface="游ゴシック" panose="020B0400000000000000" pitchFamily="50" charset="-128"/>
                  <a:ea typeface="游ゴシック" panose="020B0400000000000000" pitchFamily="50" charset="-128"/>
                </a:rPr>
                <a:t>管理費</a:t>
              </a:r>
              <a:br>
                <a:rPr lang="en-US" altLang="ja-JP" sz="1600" b="1" dirty="0">
                  <a:latin typeface="游ゴシック" panose="020B0400000000000000" pitchFamily="50" charset="-128"/>
                  <a:ea typeface="游ゴシック" panose="020B0400000000000000" pitchFamily="50" charset="-128"/>
                </a:rPr>
              </a:br>
              <a:r>
                <a:rPr lang="en-US" altLang="ja-JP" sz="1600" b="1" dirty="0">
                  <a:latin typeface="游ゴシック" panose="020B0400000000000000" pitchFamily="50" charset="-128"/>
                  <a:ea typeface="游ゴシック" panose="020B0400000000000000" pitchFamily="50" charset="-128"/>
                </a:rPr>
                <a:t>44,740</a:t>
              </a:r>
            </a:p>
          </p:txBody>
        </p:sp>
        <p:sp>
          <p:nvSpPr>
            <p:cNvPr id="19" name="テキスト ボックス 18">
              <a:extLst>
                <a:ext uri="{FF2B5EF4-FFF2-40B4-BE49-F238E27FC236}">
                  <a16:creationId xmlns:a16="http://schemas.microsoft.com/office/drawing/2014/main" id="{36E3E9CF-D90D-D59C-D48E-3E540186DDBA}"/>
                </a:ext>
              </a:extLst>
            </p:cNvPr>
            <p:cNvSpPr txBox="1"/>
            <p:nvPr/>
          </p:nvSpPr>
          <p:spPr>
            <a:xfrm>
              <a:off x="8363472" y="4528315"/>
              <a:ext cx="1273190" cy="607923"/>
            </a:xfrm>
            <a:prstGeom prst="rect">
              <a:avLst/>
            </a:prstGeom>
            <a:noFill/>
          </p:spPr>
          <p:txBody>
            <a:bodyPr wrap="square" rtlCol="0">
              <a:spAutoFit/>
            </a:bodyPr>
            <a:lstStyle/>
            <a:p>
              <a:pPr algn="ctr">
                <a:lnSpc>
                  <a:spcPts val="2000"/>
                </a:lnSpc>
              </a:pPr>
              <a:r>
                <a:rPr lang="ja-JP" altLang="en-US" sz="1867"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補助費</a:t>
              </a:r>
              <a:r>
                <a:rPr lang="ja-JP" altLang="en-US" sz="1067"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ほか</a:t>
              </a:r>
              <a:br>
                <a:rPr lang="en-US" altLang="ja-JP" sz="1867"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br>
              <a:r>
                <a:rPr lang="en-US" altLang="ja-JP" sz="1867"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248,659</a:t>
              </a:r>
            </a:p>
          </p:txBody>
        </p:sp>
        <p:sp>
          <p:nvSpPr>
            <p:cNvPr id="20" name="テキスト ボックス 19">
              <a:extLst>
                <a:ext uri="{FF2B5EF4-FFF2-40B4-BE49-F238E27FC236}">
                  <a16:creationId xmlns:a16="http://schemas.microsoft.com/office/drawing/2014/main" id="{8346FF1B-3FC8-EB56-21B4-62C09D68F1CA}"/>
                </a:ext>
              </a:extLst>
            </p:cNvPr>
            <p:cNvSpPr txBox="1"/>
            <p:nvPr/>
          </p:nvSpPr>
          <p:spPr>
            <a:xfrm>
              <a:off x="4751851" y="4460129"/>
              <a:ext cx="1728192" cy="748795"/>
            </a:xfrm>
            <a:prstGeom prst="rect">
              <a:avLst/>
            </a:prstGeom>
            <a:noFill/>
          </p:spPr>
          <p:txBody>
            <a:bodyPr wrap="square" rtlCol="0">
              <a:spAutoFit/>
            </a:bodyPr>
            <a:lstStyle/>
            <a:p>
              <a:pPr algn="ctr"/>
              <a:r>
                <a:rPr lang="ja-JP" altLang="en-US" sz="2133"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奨学金</a:t>
              </a:r>
              <a:br>
                <a:rPr lang="en-US" altLang="ja-JP" sz="2133"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br>
              <a:r>
                <a:rPr lang="en-US" altLang="ja-JP" sz="2133"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1,257,770</a:t>
              </a:r>
              <a:endParaRPr lang="ja-JP" altLang="en-US" sz="2133"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1" name="テキスト ボックス 20">
              <a:extLst>
                <a:ext uri="{FF2B5EF4-FFF2-40B4-BE49-F238E27FC236}">
                  <a16:creationId xmlns:a16="http://schemas.microsoft.com/office/drawing/2014/main" id="{FC399453-BD1A-C259-8E01-BFF1A50CC764}"/>
                </a:ext>
              </a:extLst>
            </p:cNvPr>
            <p:cNvSpPr txBox="1"/>
            <p:nvPr/>
          </p:nvSpPr>
          <p:spPr>
            <a:xfrm>
              <a:off x="10353011" y="3057765"/>
              <a:ext cx="1131051" cy="530979"/>
            </a:xfrm>
            <a:prstGeom prst="rect">
              <a:avLst/>
            </a:prstGeom>
            <a:noFill/>
          </p:spPr>
          <p:txBody>
            <a:bodyPr wrap="square" rtlCol="0">
              <a:spAutoFit/>
            </a:bodyPr>
            <a:lstStyle/>
            <a:p>
              <a:pPr>
                <a:lnSpc>
                  <a:spcPts val="1667"/>
                </a:lnSpc>
              </a:pPr>
              <a:r>
                <a:rPr lang="ja-JP" altLang="en-US" sz="1600" b="1" dirty="0">
                  <a:latin typeface="游ゴシック" panose="020B0400000000000000" pitchFamily="50" charset="-128"/>
                  <a:ea typeface="游ゴシック" panose="020B0400000000000000" pitchFamily="50" charset="-128"/>
                  <a:cs typeface="メイリオ" panose="020B0604030504040204" pitchFamily="50" charset="-128"/>
                </a:rPr>
                <a:t>利息収入</a:t>
              </a:r>
              <a:r>
                <a:rPr lang="en-US" altLang="ja-JP" sz="1600" b="1" dirty="0">
                  <a:latin typeface="游ゴシック" panose="020B0400000000000000" pitchFamily="50" charset="-128"/>
                  <a:ea typeface="游ゴシック" panose="020B0400000000000000" pitchFamily="50" charset="-128"/>
                  <a:cs typeface="メイリオ" panose="020B0604030504040204" pitchFamily="50" charset="-128"/>
                </a:rPr>
                <a:t>22,680</a:t>
              </a:r>
            </a:p>
          </p:txBody>
        </p:sp>
        <p:sp>
          <p:nvSpPr>
            <p:cNvPr id="22" name="テキスト ボックス 21">
              <a:extLst>
                <a:ext uri="{FF2B5EF4-FFF2-40B4-BE49-F238E27FC236}">
                  <a16:creationId xmlns:a16="http://schemas.microsoft.com/office/drawing/2014/main" id="{6A1986CE-3AC2-A258-4A4B-BCAE8F0A4F4B}"/>
                </a:ext>
              </a:extLst>
            </p:cNvPr>
            <p:cNvSpPr txBox="1"/>
            <p:nvPr/>
          </p:nvSpPr>
          <p:spPr>
            <a:xfrm>
              <a:off x="9727273" y="2321938"/>
              <a:ext cx="1099831" cy="530979"/>
            </a:xfrm>
            <a:prstGeom prst="rect">
              <a:avLst/>
            </a:prstGeom>
            <a:noFill/>
          </p:spPr>
          <p:txBody>
            <a:bodyPr wrap="square" rtlCol="0">
              <a:spAutoFit/>
            </a:bodyPr>
            <a:lstStyle/>
            <a:p>
              <a:pPr>
                <a:lnSpc>
                  <a:spcPts val="1667"/>
                </a:lnSpc>
              </a:pPr>
              <a:r>
                <a:rPr lang="ja-JP" altLang="en-US" sz="1600" b="1" dirty="0">
                  <a:latin typeface="游ゴシック" panose="020B0400000000000000" pitchFamily="50" charset="-128"/>
                  <a:ea typeface="游ゴシック" panose="020B0400000000000000" pitchFamily="50" charset="-128"/>
                  <a:cs typeface="メイリオ" panose="020B0604030504040204" pitchFamily="50" charset="-128"/>
                </a:rPr>
                <a:t>配当金</a:t>
              </a:r>
              <a:r>
                <a:rPr lang="en-US" altLang="ja-JP" sz="1600" b="1" dirty="0">
                  <a:latin typeface="游ゴシック" panose="020B0400000000000000" pitchFamily="50" charset="-128"/>
                  <a:ea typeface="游ゴシック" panose="020B0400000000000000" pitchFamily="50" charset="-128"/>
                  <a:cs typeface="メイリオ" panose="020B0604030504040204" pitchFamily="50" charset="-128"/>
                </a:rPr>
                <a:t>156,600 </a:t>
              </a:r>
            </a:p>
          </p:txBody>
        </p:sp>
        <p:sp>
          <p:nvSpPr>
            <p:cNvPr id="23" name="テキスト ボックス 22">
              <a:extLst>
                <a:ext uri="{FF2B5EF4-FFF2-40B4-BE49-F238E27FC236}">
                  <a16:creationId xmlns:a16="http://schemas.microsoft.com/office/drawing/2014/main" id="{BC79B305-D29D-63DA-C124-DDB3DA302B82}"/>
                </a:ext>
              </a:extLst>
            </p:cNvPr>
            <p:cNvSpPr txBox="1"/>
            <p:nvPr/>
          </p:nvSpPr>
          <p:spPr>
            <a:xfrm>
              <a:off x="5880205" y="3012680"/>
              <a:ext cx="1873615" cy="748795"/>
            </a:xfrm>
            <a:prstGeom prst="rect">
              <a:avLst/>
            </a:prstGeom>
            <a:noFill/>
          </p:spPr>
          <p:txBody>
            <a:bodyPr wrap="square" rtlCol="0">
              <a:spAutoFit/>
            </a:bodyPr>
            <a:lstStyle/>
            <a:p>
              <a:pPr algn="ctr"/>
              <a:r>
                <a:rPr lang="ja-JP" altLang="en-US" sz="2133"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特別寄付金</a:t>
              </a:r>
              <a:br>
                <a:rPr lang="en-US" altLang="ja-JP" sz="2133"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br>
              <a:r>
                <a:rPr lang="en-US" altLang="ja-JP" sz="2133"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1,035,280</a:t>
              </a:r>
            </a:p>
          </p:txBody>
        </p:sp>
        <p:sp>
          <p:nvSpPr>
            <p:cNvPr id="24" name="テキスト ボックス 23">
              <a:extLst>
                <a:ext uri="{FF2B5EF4-FFF2-40B4-BE49-F238E27FC236}">
                  <a16:creationId xmlns:a16="http://schemas.microsoft.com/office/drawing/2014/main" id="{BD40F232-A733-B74B-1BA9-E2AE9CDAFBB6}"/>
                </a:ext>
              </a:extLst>
            </p:cNvPr>
            <p:cNvSpPr txBox="1"/>
            <p:nvPr/>
          </p:nvSpPr>
          <p:spPr>
            <a:xfrm>
              <a:off x="2542425" y="3006005"/>
              <a:ext cx="1542977" cy="748795"/>
            </a:xfrm>
            <a:prstGeom prst="rect">
              <a:avLst/>
            </a:prstGeom>
            <a:noFill/>
          </p:spPr>
          <p:txBody>
            <a:bodyPr wrap="square" rtlCol="0">
              <a:spAutoFit/>
            </a:bodyPr>
            <a:lstStyle/>
            <a:p>
              <a:pPr algn="ctr"/>
              <a:r>
                <a:rPr lang="ja-JP" altLang="en-US" sz="2133"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普通寄付金</a:t>
              </a:r>
              <a:br>
                <a:rPr lang="en-US" altLang="ja-JP" sz="2133"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br>
              <a:r>
                <a:rPr lang="en-US" altLang="ja-JP" sz="2133"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410,403</a:t>
              </a:r>
            </a:p>
          </p:txBody>
        </p:sp>
        <p:sp>
          <p:nvSpPr>
            <p:cNvPr id="25" name="フリーフォーム 7">
              <a:extLst>
                <a:ext uri="{FF2B5EF4-FFF2-40B4-BE49-F238E27FC236}">
                  <a16:creationId xmlns:a16="http://schemas.microsoft.com/office/drawing/2014/main" id="{A48A2EA9-B528-3469-A285-DF4F7BC63FAE}"/>
                </a:ext>
              </a:extLst>
            </p:cNvPr>
            <p:cNvSpPr/>
            <p:nvPr/>
          </p:nvSpPr>
          <p:spPr>
            <a:xfrm rot="16200000" flipH="1">
              <a:off x="9865217" y="4970679"/>
              <a:ext cx="232195" cy="636678"/>
            </a:xfrm>
            <a:custGeom>
              <a:avLst/>
              <a:gdLst>
                <a:gd name="connsiteX0" fmla="*/ 365760 w 365760"/>
                <a:gd name="connsiteY0" fmla="*/ 594360 h 594360"/>
                <a:gd name="connsiteX1" fmla="*/ 152400 w 365760"/>
                <a:gd name="connsiteY1" fmla="*/ 0 h 594360"/>
                <a:gd name="connsiteX2" fmla="*/ 0 w 365760"/>
                <a:gd name="connsiteY2" fmla="*/ 0 h 594360"/>
                <a:gd name="connsiteX0" fmla="*/ 185137 w 185137"/>
                <a:gd name="connsiteY0" fmla="*/ 639515 h 639515"/>
                <a:gd name="connsiteX1" fmla="*/ 152400 w 185137"/>
                <a:gd name="connsiteY1" fmla="*/ 0 h 639515"/>
                <a:gd name="connsiteX2" fmla="*/ 0 w 185137"/>
                <a:gd name="connsiteY2" fmla="*/ 0 h 639515"/>
                <a:gd name="connsiteX0" fmla="*/ 151270 w 152400"/>
                <a:gd name="connsiteY0" fmla="*/ 628226 h 628226"/>
                <a:gd name="connsiteX1" fmla="*/ 152400 w 152400"/>
                <a:gd name="connsiteY1" fmla="*/ 0 h 628226"/>
                <a:gd name="connsiteX2" fmla="*/ 0 w 152400"/>
                <a:gd name="connsiteY2" fmla="*/ 0 h 628226"/>
              </a:gdLst>
              <a:ahLst/>
              <a:cxnLst>
                <a:cxn ang="0">
                  <a:pos x="connsiteX0" y="connsiteY0"/>
                </a:cxn>
                <a:cxn ang="0">
                  <a:pos x="connsiteX1" y="connsiteY1"/>
                </a:cxn>
                <a:cxn ang="0">
                  <a:pos x="connsiteX2" y="connsiteY2"/>
                </a:cxn>
              </a:cxnLst>
              <a:rect l="l" t="t" r="r" b="b"/>
              <a:pathLst>
                <a:path w="152400" h="628226">
                  <a:moveTo>
                    <a:pt x="151270" y="628226"/>
                  </a:moveTo>
                  <a:cubicBezTo>
                    <a:pt x="151647" y="418817"/>
                    <a:pt x="152023" y="209409"/>
                    <a:pt x="152400" y="0"/>
                  </a:cubicBezTo>
                  <a:lnTo>
                    <a:pt x="0" y="0"/>
                  </a:lnTo>
                </a:path>
              </a:pathLst>
            </a:custGeom>
            <a:noFill/>
            <a:ln w="57150">
              <a:solidFill>
                <a:srgbClr val="737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dirty="0">
                <a:latin typeface="游ゴシック" panose="020B0400000000000000" pitchFamily="50" charset="-128"/>
                <a:ea typeface="游ゴシック" panose="020B0400000000000000" pitchFamily="50" charset="-128"/>
              </a:endParaRPr>
            </a:p>
          </p:txBody>
        </p:sp>
        <p:sp>
          <p:nvSpPr>
            <p:cNvPr id="28" name="正方形/長方形 27">
              <a:extLst>
                <a:ext uri="{FF2B5EF4-FFF2-40B4-BE49-F238E27FC236}">
                  <a16:creationId xmlns:a16="http://schemas.microsoft.com/office/drawing/2014/main" id="{22A80137-EC46-FD8D-A0B1-8A793A6B5617}"/>
                </a:ext>
              </a:extLst>
            </p:cNvPr>
            <p:cNvSpPr>
              <a:spLocks/>
            </p:cNvSpPr>
            <p:nvPr/>
          </p:nvSpPr>
          <p:spPr>
            <a:xfrm>
              <a:off x="2351584" y="4102994"/>
              <a:ext cx="7224803" cy="324000"/>
            </a:xfrm>
            <a:prstGeom prst="rect">
              <a:avLst/>
            </a:prstGeom>
            <a:solidFill>
              <a:srgbClr val="FFE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dirty="0">
                <a:highlight>
                  <a:srgbClr val="FFE737"/>
                </a:highlight>
                <a:latin typeface="游ゴシック" panose="020B0400000000000000" pitchFamily="50" charset="-128"/>
                <a:ea typeface="游ゴシック" panose="020B0400000000000000" pitchFamily="50" charset="-128"/>
              </a:endParaRPr>
            </a:p>
          </p:txBody>
        </p:sp>
        <p:sp>
          <p:nvSpPr>
            <p:cNvPr id="15" name="テキスト ボックス 14">
              <a:extLst>
                <a:ext uri="{FF2B5EF4-FFF2-40B4-BE49-F238E27FC236}">
                  <a16:creationId xmlns:a16="http://schemas.microsoft.com/office/drawing/2014/main" id="{BB7197C9-0D1B-BF66-B825-B6A343B47674}"/>
                </a:ext>
              </a:extLst>
            </p:cNvPr>
            <p:cNvSpPr txBox="1"/>
            <p:nvPr/>
          </p:nvSpPr>
          <p:spPr>
            <a:xfrm>
              <a:off x="2360764" y="3767081"/>
              <a:ext cx="4971015" cy="686791"/>
            </a:xfrm>
            <a:prstGeom prst="rect">
              <a:avLst/>
            </a:prstGeom>
            <a:noFill/>
          </p:spPr>
          <p:txBody>
            <a:bodyPr wrap="square" rtlCol="0">
              <a:spAutoFit/>
            </a:bodyPr>
            <a:lstStyle/>
            <a:p>
              <a:pPr>
                <a:lnSpc>
                  <a:spcPct val="130000"/>
                </a:lnSpc>
              </a:pPr>
              <a:r>
                <a:rPr lang="ja-JP" altLang="en-US" sz="2400" b="1" dirty="0">
                  <a:latin typeface="游ゴシック" panose="020B0400000000000000" pitchFamily="50" charset="-128"/>
                  <a:ea typeface="游ゴシック" panose="020B0400000000000000" pitchFamily="50" charset="-128"/>
                  <a:cs typeface="Meiryo UI" panose="020B0604030504040204" pitchFamily="50" charset="-128"/>
                </a:rPr>
                <a:t>事 業 費 計</a:t>
              </a: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a:t>
              </a:r>
              <a:r>
                <a:rPr lang="en-US" altLang="ja-JP" sz="3200" b="1" dirty="0">
                  <a:latin typeface="游ゴシック" panose="020B0400000000000000" pitchFamily="50" charset="-128"/>
                  <a:ea typeface="游ゴシック" panose="020B0400000000000000" pitchFamily="50" charset="-128"/>
                  <a:cs typeface="Meiryo UI" panose="020B0604030504040204" pitchFamily="50" charset="-128"/>
                </a:rPr>
                <a:t>15</a:t>
              </a:r>
              <a:r>
                <a:rPr lang="ja-JP" altLang="en-US" sz="3200" b="1" dirty="0">
                  <a:latin typeface="游ゴシック" panose="020B0400000000000000" pitchFamily="50" charset="-128"/>
                  <a:ea typeface="游ゴシック" panose="020B0400000000000000" pitchFamily="50" charset="-128"/>
                  <a:cs typeface="Meiryo UI" panose="020B0604030504040204" pitchFamily="50" charset="-128"/>
                </a:rPr>
                <a:t>億</a:t>
              </a:r>
              <a:r>
                <a:rPr lang="en-US" altLang="ja-JP" sz="3200" b="1" dirty="0">
                  <a:latin typeface="游ゴシック" panose="020B0400000000000000" pitchFamily="50" charset="-128"/>
                  <a:ea typeface="游ゴシック" panose="020B0400000000000000" pitchFamily="50" charset="-128"/>
                  <a:cs typeface="Meiryo UI" panose="020B0604030504040204" pitchFamily="50" charset="-128"/>
                </a:rPr>
                <a:t>643</a:t>
              </a:r>
              <a:r>
                <a:rPr lang="ja-JP" altLang="en-US" sz="3200" b="1" dirty="0">
                  <a:latin typeface="游ゴシック" panose="020B0400000000000000" pitchFamily="50" charset="-128"/>
                  <a:ea typeface="游ゴシック" panose="020B0400000000000000" pitchFamily="50" charset="-128"/>
                  <a:cs typeface="Meiryo UI" panose="020B0604030504040204" pitchFamily="50" charset="-128"/>
                </a:rPr>
                <a:t>万円</a:t>
              </a:r>
            </a:p>
          </p:txBody>
        </p:sp>
      </p:grpSp>
    </p:spTree>
    <p:extLst>
      <p:ext uri="{BB962C8B-B14F-4D97-AF65-F5344CB8AC3E}">
        <p14:creationId xmlns:p14="http://schemas.microsoft.com/office/powerpoint/2010/main" val="3396895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2">
            <a:extLst>
              <a:ext uri="{FF2B5EF4-FFF2-40B4-BE49-F238E27FC236}">
                <a16:creationId xmlns:a16="http://schemas.microsoft.com/office/drawing/2014/main" id="{48A4E618-2C5D-12FD-CAB4-15F04AAB1F6F}"/>
              </a:ext>
            </a:extLst>
          </p:cNvPr>
          <p:cNvSpPr txBox="1">
            <a:spLocks/>
          </p:cNvSpPr>
          <p:nvPr/>
        </p:nvSpPr>
        <p:spPr>
          <a:xfrm>
            <a:off x="801351" y="524677"/>
            <a:ext cx="3086402" cy="1872208"/>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spcAft>
                <a:spcPts val="800"/>
              </a:spcAft>
            </a:pPr>
            <a:r>
              <a:rPr lang="ja-JP" altLang="en-US" b="1" dirty="0">
                <a:solidFill>
                  <a:sysClr val="windowText" lastClr="000000"/>
                </a:solidFill>
                <a:latin typeface="Yu Gothic UI" panose="020B0500000000000000" pitchFamily="50" charset="-128"/>
                <a:ea typeface="Yu Gothic UI" panose="020B0500000000000000" pitchFamily="50" charset="-128"/>
              </a:rPr>
              <a:t>寄付金の</a:t>
            </a:r>
            <a:endParaRPr lang="en-US" altLang="ja-JP" b="1" dirty="0">
              <a:solidFill>
                <a:sysClr val="windowText" lastClr="000000"/>
              </a:solidFill>
              <a:latin typeface="Yu Gothic UI" panose="020B0500000000000000" pitchFamily="50" charset="-128"/>
              <a:ea typeface="Yu Gothic UI" panose="020B0500000000000000" pitchFamily="50" charset="-128"/>
            </a:endParaRPr>
          </a:p>
          <a:p>
            <a:pPr algn="l">
              <a:lnSpc>
                <a:spcPct val="80000"/>
              </a:lnSpc>
              <a:spcAft>
                <a:spcPts val="800"/>
              </a:spcAft>
            </a:pPr>
            <a:r>
              <a:rPr lang="ja-JP" altLang="en-US" sz="7400" b="1" dirty="0">
                <a:solidFill>
                  <a:sysClr val="windowText" lastClr="000000"/>
                </a:solidFill>
                <a:latin typeface="Yu Gothic UI" panose="020B0500000000000000" pitchFamily="50" charset="-128"/>
                <a:ea typeface="Yu Gothic UI" panose="020B0500000000000000" pitchFamily="50" charset="-128"/>
              </a:rPr>
              <a:t>種類</a:t>
            </a:r>
          </a:p>
        </p:txBody>
      </p:sp>
      <p:sp>
        <p:nvSpPr>
          <p:cNvPr id="9" name="四角形: 角を丸くする 8">
            <a:extLst>
              <a:ext uri="{FF2B5EF4-FFF2-40B4-BE49-F238E27FC236}">
                <a16:creationId xmlns:a16="http://schemas.microsoft.com/office/drawing/2014/main" id="{EF86276B-9D53-4B2E-E0CA-3182AB572A3F}"/>
              </a:ext>
            </a:extLst>
          </p:cNvPr>
          <p:cNvSpPr/>
          <p:nvPr/>
        </p:nvSpPr>
        <p:spPr>
          <a:xfrm>
            <a:off x="6816081" y="764704"/>
            <a:ext cx="4107667" cy="1049773"/>
          </a:xfrm>
          <a:prstGeom prst="roundRect">
            <a:avLst>
              <a:gd name="adj" fmla="val 14059"/>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933" b="1" dirty="0">
                <a:solidFill>
                  <a:schemeClr val="bg1"/>
                </a:solidFill>
                <a:latin typeface="游ゴシック" panose="020B0400000000000000" pitchFamily="50" charset="-128"/>
                <a:ea typeface="游ゴシック" panose="020B0400000000000000" pitchFamily="50" charset="-128"/>
              </a:rPr>
              <a:t>米山奨学会への寄付は寄付金控除の対象です</a:t>
            </a:r>
          </a:p>
        </p:txBody>
      </p:sp>
      <p:sp>
        <p:nvSpPr>
          <p:cNvPr id="10" name="二等辺三角形 9">
            <a:extLst>
              <a:ext uri="{FF2B5EF4-FFF2-40B4-BE49-F238E27FC236}">
                <a16:creationId xmlns:a16="http://schemas.microsoft.com/office/drawing/2014/main" id="{9FAE26BF-1A1B-642E-E241-89E1ECBE6FA5}"/>
              </a:ext>
            </a:extLst>
          </p:cNvPr>
          <p:cNvSpPr/>
          <p:nvPr/>
        </p:nvSpPr>
        <p:spPr>
          <a:xfrm rot="13333686" flipH="1">
            <a:off x="6950508" y="1635375"/>
            <a:ext cx="293599" cy="432198"/>
          </a:xfrm>
          <a:prstGeom prst="triangle">
            <a:avLst/>
          </a:prstGeom>
          <a:solidFill>
            <a:srgbClr val="404040"/>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20000" tIns="0" rIns="120000" rtlCol="0" anchor="ctr"/>
          <a:lstStyle/>
          <a:p>
            <a:pPr>
              <a:lnSpc>
                <a:spcPts val="6000"/>
              </a:lnSpc>
            </a:pPr>
            <a:endParaRPr kumimoji="1" lang="ja-JP" altLang="en-US" sz="5334" b="1" dirty="0">
              <a:ln>
                <a:solidFill>
                  <a:schemeClr val="tx1"/>
                </a:solidFill>
              </a:ln>
              <a:solidFill>
                <a:srgbClr val="FFE737"/>
              </a:solidFill>
              <a:latin typeface="+mj-ea"/>
              <a:ea typeface="+mj-ea"/>
            </a:endParaRPr>
          </a:p>
        </p:txBody>
      </p:sp>
      <p:grpSp>
        <p:nvGrpSpPr>
          <p:cNvPr id="5" name="グループ化 4">
            <a:extLst>
              <a:ext uri="{FF2B5EF4-FFF2-40B4-BE49-F238E27FC236}">
                <a16:creationId xmlns:a16="http://schemas.microsoft.com/office/drawing/2014/main" id="{E63BD23A-0D31-AFFB-7593-BCFFA6992F65}"/>
              </a:ext>
            </a:extLst>
          </p:cNvPr>
          <p:cNvGrpSpPr/>
          <p:nvPr/>
        </p:nvGrpSpPr>
        <p:grpSpPr>
          <a:xfrm>
            <a:off x="1025778" y="2558490"/>
            <a:ext cx="4872541" cy="3462798"/>
            <a:chOff x="1835188" y="3610139"/>
            <a:chExt cx="7308812" cy="5194197"/>
          </a:xfrm>
        </p:grpSpPr>
        <p:sp>
          <p:nvSpPr>
            <p:cNvPr id="15" name="正方形/長方形 14">
              <a:extLst>
                <a:ext uri="{FF2B5EF4-FFF2-40B4-BE49-F238E27FC236}">
                  <a16:creationId xmlns:a16="http://schemas.microsoft.com/office/drawing/2014/main" id="{5134CA22-F752-1DB9-0A87-D0314BDFBA89}"/>
                </a:ext>
              </a:extLst>
            </p:cNvPr>
            <p:cNvSpPr/>
            <p:nvPr/>
          </p:nvSpPr>
          <p:spPr>
            <a:xfrm>
              <a:off x="1835188" y="3610139"/>
              <a:ext cx="7308812" cy="5194197"/>
            </a:xfrm>
            <a:prstGeom prst="rect">
              <a:avLst/>
            </a:prstGeom>
            <a:solidFill>
              <a:srgbClr val="FDEDED"/>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120000" tIns="0" rIns="120000" rtlCol="0" anchor="ctr"/>
            <a:lstStyle/>
            <a:p>
              <a:pPr>
                <a:lnSpc>
                  <a:spcPts val="6000"/>
                </a:lnSpc>
              </a:pPr>
              <a:endParaRPr lang="ja-JP" altLang="en-US" sz="5334" b="1" dirty="0">
                <a:ln>
                  <a:solidFill>
                    <a:schemeClr val="tx1"/>
                  </a:solidFill>
                </a:ln>
                <a:solidFill>
                  <a:srgbClr val="FFE737"/>
                </a:solidFill>
                <a:latin typeface="游ゴシック" panose="020B0400000000000000" pitchFamily="50" charset="-128"/>
                <a:ea typeface="游ゴシック" panose="020B0400000000000000" pitchFamily="50" charset="-128"/>
              </a:endParaRPr>
            </a:p>
          </p:txBody>
        </p:sp>
        <p:sp>
          <p:nvSpPr>
            <p:cNvPr id="16" name="テキスト ボックス 15">
              <a:extLst>
                <a:ext uri="{FF2B5EF4-FFF2-40B4-BE49-F238E27FC236}">
                  <a16:creationId xmlns:a16="http://schemas.microsoft.com/office/drawing/2014/main" id="{DA7E2F71-0937-09D8-AFB7-60FA9A5D37E9}"/>
                </a:ext>
              </a:extLst>
            </p:cNvPr>
            <p:cNvSpPr txBox="1"/>
            <p:nvPr/>
          </p:nvSpPr>
          <p:spPr>
            <a:xfrm>
              <a:off x="1919859" y="6050030"/>
              <a:ext cx="7224140" cy="2127026"/>
            </a:xfrm>
            <a:prstGeom prst="rect">
              <a:avLst/>
            </a:prstGeom>
            <a:noFill/>
          </p:spPr>
          <p:txBody>
            <a:bodyPr wrap="square" rtlCol="0">
              <a:spAutoFit/>
            </a:bodyPr>
            <a:lstStyle/>
            <a:p>
              <a:pPr marL="304815" indent="-304815">
                <a:lnSpc>
                  <a:spcPct val="90000"/>
                </a:lnSpc>
                <a:spcAft>
                  <a:spcPts val="1200"/>
                </a:spcAft>
                <a:buFont typeface="Wingdings" panose="05000000000000000000" pitchFamily="2" charset="2"/>
                <a:buChar char="ü"/>
              </a:pPr>
              <a:r>
                <a:rPr lang="ja-JP" altLang="en-US" sz="2450" b="1" dirty="0">
                  <a:latin typeface="游ゴシック" panose="020B0400000000000000" pitchFamily="50" charset="-128"/>
                  <a:ea typeface="游ゴシック" panose="020B0400000000000000" pitchFamily="50" charset="-128"/>
                  <a:cs typeface="Meiryo UI" panose="020B0604030504040204" pitchFamily="50" charset="-128"/>
                </a:rPr>
                <a:t>財団法人設立時の約束</a:t>
              </a:r>
              <a:endParaRPr lang="en-US" altLang="ja-JP" sz="2450" b="1" dirty="0">
                <a:latin typeface="游ゴシック" panose="020B0400000000000000" pitchFamily="50" charset="-128"/>
                <a:ea typeface="游ゴシック" panose="020B0400000000000000" pitchFamily="50" charset="-128"/>
                <a:cs typeface="Meiryo UI" panose="020B0604030504040204" pitchFamily="50" charset="-128"/>
              </a:endParaRPr>
            </a:p>
            <a:p>
              <a:pPr marL="304815" indent="-304815">
                <a:lnSpc>
                  <a:spcPct val="90000"/>
                </a:lnSpc>
                <a:spcAft>
                  <a:spcPts val="1200"/>
                </a:spcAft>
                <a:buFont typeface="Wingdings" panose="05000000000000000000" pitchFamily="2" charset="2"/>
                <a:buChar char="ü"/>
              </a:pPr>
              <a:r>
                <a:rPr lang="ja-JP" altLang="en-US" sz="2450" b="1" dirty="0">
                  <a:latin typeface="游ゴシック" panose="020B0400000000000000" pitchFamily="50" charset="-128"/>
                  <a:ea typeface="游ゴシック" panose="020B0400000000000000" pitchFamily="50" charset="-128"/>
                  <a:cs typeface="Meiryo UI" panose="020B0604030504040204" pitchFamily="50" charset="-128"/>
                </a:rPr>
                <a:t>奨学会の安定財源</a:t>
              </a:r>
              <a:endParaRPr lang="en-US" altLang="ja-JP" sz="2450" b="1" dirty="0">
                <a:latin typeface="游ゴシック" panose="020B0400000000000000" pitchFamily="50" charset="-128"/>
                <a:ea typeface="游ゴシック" panose="020B0400000000000000" pitchFamily="50" charset="-128"/>
                <a:cs typeface="Meiryo UI" panose="020B0604030504040204" pitchFamily="50" charset="-128"/>
              </a:endParaRPr>
            </a:p>
            <a:p>
              <a:pPr marL="304815" indent="-304815">
                <a:lnSpc>
                  <a:spcPct val="90000"/>
                </a:lnSpc>
                <a:spcAft>
                  <a:spcPts val="1200"/>
                </a:spcAft>
                <a:buFont typeface="Wingdings" panose="05000000000000000000" pitchFamily="2" charset="2"/>
                <a:buChar char="ü"/>
              </a:pPr>
              <a:r>
                <a:rPr lang="ja-JP" altLang="en-US" sz="2430" b="1" dirty="0">
                  <a:latin typeface="游ゴシック" panose="020B0400000000000000" pitchFamily="50" charset="-128"/>
                  <a:ea typeface="游ゴシック" panose="020B0400000000000000" pitchFamily="50" charset="-128"/>
                  <a:cs typeface="Meiryo UI" panose="020B0604030504040204" pitchFamily="50" charset="-128"/>
                </a:rPr>
                <a:t>クラブで決定した金額</a:t>
              </a:r>
              <a:r>
                <a:rPr lang="en-US" altLang="ja-JP" sz="2430" b="1" dirty="0">
                  <a:latin typeface="游ゴシック" panose="020B0400000000000000" pitchFamily="50" charset="-128"/>
                  <a:ea typeface="游ゴシック" panose="020B0400000000000000" pitchFamily="50" charset="-128"/>
                  <a:cs typeface="Meiryo UI" panose="020B0604030504040204" pitchFamily="50" charset="-128"/>
                </a:rPr>
                <a:t>×</a:t>
              </a:r>
              <a:r>
                <a:rPr lang="ja-JP" altLang="en-US" sz="2430" b="1" dirty="0">
                  <a:latin typeface="游ゴシック" panose="020B0400000000000000" pitchFamily="50" charset="-128"/>
                  <a:ea typeface="游ゴシック" panose="020B0400000000000000" pitchFamily="50" charset="-128"/>
                  <a:cs typeface="Meiryo UI" panose="020B0604030504040204" pitchFamily="50" charset="-128"/>
                </a:rPr>
                <a:t>会員数</a:t>
              </a:r>
              <a:endParaRPr lang="en-US" altLang="ja-JP" sz="2430" b="1" dirty="0">
                <a:latin typeface="游ゴシック" panose="020B0400000000000000" pitchFamily="50" charset="-128"/>
                <a:ea typeface="游ゴシック" panose="020B0400000000000000" pitchFamily="50" charset="-128"/>
                <a:cs typeface="Meiryo UI" panose="020B0604030504040204" pitchFamily="50" charset="-128"/>
              </a:endParaRPr>
            </a:p>
          </p:txBody>
        </p:sp>
        <p:grpSp>
          <p:nvGrpSpPr>
            <p:cNvPr id="17" name="グループ化 16">
              <a:extLst>
                <a:ext uri="{FF2B5EF4-FFF2-40B4-BE49-F238E27FC236}">
                  <a16:creationId xmlns:a16="http://schemas.microsoft.com/office/drawing/2014/main" id="{B37706CF-C712-B0A2-40DD-5B9738447281}"/>
                </a:ext>
              </a:extLst>
            </p:cNvPr>
            <p:cNvGrpSpPr/>
            <p:nvPr/>
          </p:nvGrpSpPr>
          <p:grpSpPr>
            <a:xfrm>
              <a:off x="2517705" y="3880379"/>
              <a:ext cx="5908816" cy="1640168"/>
              <a:chOff x="10654609" y="3487316"/>
              <a:chExt cx="5908816" cy="1640168"/>
            </a:xfrm>
          </p:grpSpPr>
          <p:sp>
            <p:nvSpPr>
              <p:cNvPr id="18" name="コンテンツ プレースホルダー 2">
                <a:extLst>
                  <a:ext uri="{FF2B5EF4-FFF2-40B4-BE49-F238E27FC236}">
                    <a16:creationId xmlns:a16="http://schemas.microsoft.com/office/drawing/2014/main" id="{AAA66E65-EF6B-877E-4501-0DCCEA7ADDAE}"/>
                  </a:ext>
                </a:extLst>
              </p:cNvPr>
              <p:cNvSpPr txBox="1">
                <a:spLocks/>
              </p:cNvSpPr>
              <p:nvPr/>
            </p:nvSpPr>
            <p:spPr>
              <a:xfrm>
                <a:off x="10734178" y="3562305"/>
                <a:ext cx="5721235" cy="1500651"/>
              </a:xfrm>
              <a:prstGeom prst="rect">
                <a:avLst/>
              </a:prstGeom>
              <a:solidFill>
                <a:srgbClr val="FEFFF8"/>
              </a:solidFill>
            </p:spPr>
            <p:txBody>
              <a:bodyPr anchor="ctr" anchorCtr="0"/>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None/>
                </a:pPr>
                <a:r>
                  <a:rPr lang="ja-JP" altLang="en-US" sz="4000" b="1" dirty="0">
                    <a:latin typeface="游ゴシック" panose="020B0400000000000000" pitchFamily="50" charset="-128"/>
                    <a:ea typeface="游ゴシック" panose="020B0400000000000000" pitchFamily="50" charset="-128"/>
                  </a:rPr>
                  <a:t>普通</a:t>
                </a:r>
                <a:r>
                  <a:rPr lang="ja-JP" altLang="en-US" sz="2933" b="1" dirty="0">
                    <a:latin typeface="游ゴシック" panose="020B0400000000000000" pitchFamily="50" charset="-128"/>
                    <a:ea typeface="游ゴシック" panose="020B0400000000000000" pitchFamily="50" charset="-128"/>
                  </a:rPr>
                  <a:t>寄付金</a:t>
                </a:r>
                <a:endParaRPr lang="ja-JP" altLang="en-US" sz="2400" b="1" dirty="0">
                  <a:latin typeface="游ゴシック" panose="020B0400000000000000" pitchFamily="50" charset="-128"/>
                  <a:ea typeface="游ゴシック" panose="020B0400000000000000" pitchFamily="50" charset="-128"/>
                </a:endParaRPr>
              </a:p>
            </p:txBody>
          </p:sp>
          <p:sp>
            <p:nvSpPr>
              <p:cNvPr id="19" name="正方形/長方形 55">
                <a:extLst>
                  <a:ext uri="{FF2B5EF4-FFF2-40B4-BE49-F238E27FC236}">
                    <a16:creationId xmlns:a16="http://schemas.microsoft.com/office/drawing/2014/main" id="{F7E7E88A-2554-7A4E-1E8F-4F79C6B46B7A}"/>
                  </a:ext>
                </a:extLst>
              </p:cNvPr>
              <p:cNvSpPr/>
              <p:nvPr/>
            </p:nvSpPr>
            <p:spPr>
              <a:xfrm>
                <a:off x="10654609" y="3487316"/>
                <a:ext cx="5908816" cy="1640168"/>
              </a:xfrm>
              <a:custGeom>
                <a:avLst/>
                <a:gdLst>
                  <a:gd name="connsiteX0" fmla="*/ 0 w 5908816"/>
                  <a:gd name="connsiteY0" fmla="*/ 0 h 1640168"/>
                  <a:gd name="connsiteX1" fmla="*/ 715623 w 5908816"/>
                  <a:gd name="connsiteY1" fmla="*/ 0 h 1640168"/>
                  <a:gd name="connsiteX2" fmla="*/ 1253982 w 5908816"/>
                  <a:gd name="connsiteY2" fmla="*/ 0 h 1640168"/>
                  <a:gd name="connsiteX3" fmla="*/ 1969605 w 5908816"/>
                  <a:gd name="connsiteY3" fmla="*/ 0 h 1640168"/>
                  <a:gd name="connsiteX4" fmla="*/ 2567052 w 5908816"/>
                  <a:gd name="connsiteY4" fmla="*/ 0 h 1640168"/>
                  <a:gd name="connsiteX5" fmla="*/ 3282676 w 5908816"/>
                  <a:gd name="connsiteY5" fmla="*/ 0 h 1640168"/>
                  <a:gd name="connsiteX6" fmla="*/ 3761946 w 5908816"/>
                  <a:gd name="connsiteY6" fmla="*/ 0 h 1640168"/>
                  <a:gd name="connsiteX7" fmla="*/ 4241217 w 5908816"/>
                  <a:gd name="connsiteY7" fmla="*/ 0 h 1640168"/>
                  <a:gd name="connsiteX8" fmla="*/ 5015928 w 5908816"/>
                  <a:gd name="connsiteY8" fmla="*/ 0 h 1640168"/>
                  <a:gd name="connsiteX9" fmla="*/ 5908816 w 5908816"/>
                  <a:gd name="connsiteY9" fmla="*/ 0 h 1640168"/>
                  <a:gd name="connsiteX10" fmla="*/ 5908816 w 5908816"/>
                  <a:gd name="connsiteY10" fmla="*/ 563124 h 1640168"/>
                  <a:gd name="connsiteX11" fmla="*/ 5908816 w 5908816"/>
                  <a:gd name="connsiteY11" fmla="*/ 1093445 h 1640168"/>
                  <a:gd name="connsiteX12" fmla="*/ 5908816 w 5908816"/>
                  <a:gd name="connsiteY12" fmla="*/ 1640168 h 1640168"/>
                  <a:gd name="connsiteX13" fmla="*/ 5193193 w 5908816"/>
                  <a:gd name="connsiteY13" fmla="*/ 1640168 h 1640168"/>
                  <a:gd name="connsiteX14" fmla="*/ 4418481 w 5908816"/>
                  <a:gd name="connsiteY14" fmla="*/ 1640168 h 1640168"/>
                  <a:gd name="connsiteX15" fmla="*/ 3880123 w 5908816"/>
                  <a:gd name="connsiteY15" fmla="*/ 1640168 h 1640168"/>
                  <a:gd name="connsiteX16" fmla="*/ 3341764 w 5908816"/>
                  <a:gd name="connsiteY16" fmla="*/ 1640168 h 1640168"/>
                  <a:gd name="connsiteX17" fmla="*/ 2567052 w 5908816"/>
                  <a:gd name="connsiteY17" fmla="*/ 1640168 h 1640168"/>
                  <a:gd name="connsiteX18" fmla="*/ 1969605 w 5908816"/>
                  <a:gd name="connsiteY18" fmla="*/ 1640168 h 1640168"/>
                  <a:gd name="connsiteX19" fmla="*/ 1490335 w 5908816"/>
                  <a:gd name="connsiteY19" fmla="*/ 1640168 h 1640168"/>
                  <a:gd name="connsiteX20" fmla="*/ 951976 w 5908816"/>
                  <a:gd name="connsiteY20" fmla="*/ 1640168 h 1640168"/>
                  <a:gd name="connsiteX21" fmla="*/ 0 w 5908816"/>
                  <a:gd name="connsiteY21" fmla="*/ 1640168 h 1640168"/>
                  <a:gd name="connsiteX22" fmla="*/ 0 w 5908816"/>
                  <a:gd name="connsiteY22" fmla="*/ 1093445 h 1640168"/>
                  <a:gd name="connsiteX23" fmla="*/ 0 w 5908816"/>
                  <a:gd name="connsiteY23" fmla="*/ 563124 h 1640168"/>
                  <a:gd name="connsiteX24" fmla="*/ 0 w 5908816"/>
                  <a:gd name="connsiteY24" fmla="*/ 0 h 1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08816" h="1640168" extrusionOk="0">
                    <a:moveTo>
                      <a:pt x="0" y="0"/>
                    </a:moveTo>
                    <a:cubicBezTo>
                      <a:pt x="209362" y="-11967"/>
                      <a:pt x="467399" y="-8909"/>
                      <a:pt x="715623" y="0"/>
                    </a:cubicBezTo>
                    <a:cubicBezTo>
                      <a:pt x="963847" y="8909"/>
                      <a:pt x="1133766" y="-22957"/>
                      <a:pt x="1253982" y="0"/>
                    </a:cubicBezTo>
                    <a:cubicBezTo>
                      <a:pt x="1374198" y="22957"/>
                      <a:pt x="1652028" y="30446"/>
                      <a:pt x="1969605" y="0"/>
                    </a:cubicBezTo>
                    <a:cubicBezTo>
                      <a:pt x="2287182" y="-30446"/>
                      <a:pt x="2274411" y="14402"/>
                      <a:pt x="2567052" y="0"/>
                    </a:cubicBezTo>
                    <a:cubicBezTo>
                      <a:pt x="2859693" y="-14402"/>
                      <a:pt x="2997906" y="29064"/>
                      <a:pt x="3282676" y="0"/>
                    </a:cubicBezTo>
                    <a:cubicBezTo>
                      <a:pt x="3567446" y="-29064"/>
                      <a:pt x="3527643" y="-13778"/>
                      <a:pt x="3761946" y="0"/>
                    </a:cubicBezTo>
                    <a:cubicBezTo>
                      <a:pt x="3996249" y="13778"/>
                      <a:pt x="4089821" y="-5040"/>
                      <a:pt x="4241217" y="0"/>
                    </a:cubicBezTo>
                    <a:cubicBezTo>
                      <a:pt x="4392613" y="5040"/>
                      <a:pt x="4651351" y="2074"/>
                      <a:pt x="5015928" y="0"/>
                    </a:cubicBezTo>
                    <a:cubicBezTo>
                      <a:pt x="5380505" y="-2074"/>
                      <a:pt x="5631219" y="858"/>
                      <a:pt x="5908816" y="0"/>
                    </a:cubicBezTo>
                    <a:cubicBezTo>
                      <a:pt x="5887403" y="133791"/>
                      <a:pt x="5926768" y="431905"/>
                      <a:pt x="5908816" y="563124"/>
                    </a:cubicBezTo>
                    <a:cubicBezTo>
                      <a:pt x="5890864" y="694343"/>
                      <a:pt x="5901782" y="843423"/>
                      <a:pt x="5908816" y="1093445"/>
                    </a:cubicBezTo>
                    <a:cubicBezTo>
                      <a:pt x="5915850" y="1343467"/>
                      <a:pt x="5919551" y="1388036"/>
                      <a:pt x="5908816" y="1640168"/>
                    </a:cubicBezTo>
                    <a:cubicBezTo>
                      <a:pt x="5614572" y="1611682"/>
                      <a:pt x="5453434" y="1624577"/>
                      <a:pt x="5193193" y="1640168"/>
                    </a:cubicBezTo>
                    <a:cubicBezTo>
                      <a:pt x="4932952" y="1655759"/>
                      <a:pt x="4752368" y="1604542"/>
                      <a:pt x="4418481" y="1640168"/>
                    </a:cubicBezTo>
                    <a:cubicBezTo>
                      <a:pt x="4084594" y="1675794"/>
                      <a:pt x="4068565" y="1654791"/>
                      <a:pt x="3880123" y="1640168"/>
                    </a:cubicBezTo>
                    <a:cubicBezTo>
                      <a:pt x="3691681" y="1625545"/>
                      <a:pt x="3469756" y="1633096"/>
                      <a:pt x="3341764" y="1640168"/>
                    </a:cubicBezTo>
                    <a:cubicBezTo>
                      <a:pt x="3213772" y="1647240"/>
                      <a:pt x="2778949" y="1603711"/>
                      <a:pt x="2567052" y="1640168"/>
                    </a:cubicBezTo>
                    <a:cubicBezTo>
                      <a:pt x="2355155" y="1676625"/>
                      <a:pt x="2134557" y="1610669"/>
                      <a:pt x="1969605" y="1640168"/>
                    </a:cubicBezTo>
                    <a:cubicBezTo>
                      <a:pt x="1804653" y="1669667"/>
                      <a:pt x="1604332" y="1659579"/>
                      <a:pt x="1490335" y="1640168"/>
                    </a:cubicBezTo>
                    <a:cubicBezTo>
                      <a:pt x="1376338" y="1620758"/>
                      <a:pt x="1098664" y="1628168"/>
                      <a:pt x="951976" y="1640168"/>
                    </a:cubicBezTo>
                    <a:cubicBezTo>
                      <a:pt x="805288" y="1652168"/>
                      <a:pt x="430176" y="1600498"/>
                      <a:pt x="0" y="1640168"/>
                    </a:cubicBezTo>
                    <a:cubicBezTo>
                      <a:pt x="-13170" y="1488509"/>
                      <a:pt x="-19012" y="1251684"/>
                      <a:pt x="0" y="1093445"/>
                    </a:cubicBezTo>
                    <a:cubicBezTo>
                      <a:pt x="19012" y="935206"/>
                      <a:pt x="-17238" y="689941"/>
                      <a:pt x="0" y="563124"/>
                    </a:cubicBezTo>
                    <a:cubicBezTo>
                      <a:pt x="17238" y="436307"/>
                      <a:pt x="-21928" y="163882"/>
                      <a:pt x="0" y="0"/>
                    </a:cubicBezTo>
                    <a:close/>
                  </a:path>
                </a:pathLst>
              </a:custGeom>
              <a:noFill/>
              <a:ln w="76200">
                <a:solidFill>
                  <a:srgbClr val="FE696E"/>
                </a:solidFill>
                <a:extLst>
                  <a:ext uri="{C807C97D-BFC1-408E-A445-0C87EB9F89A2}">
                    <ask:lineSketchStyleProps xmlns:ask="http://schemas.microsoft.com/office/drawing/2018/sketchyshapes" sd="291598006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vert="horz" lIns="120000" tIns="0" rIns="120000" rtlCol="0" anchor="ctr"/>
              <a:lstStyle/>
              <a:p>
                <a:pPr>
                  <a:lnSpc>
                    <a:spcPts val="6000"/>
                  </a:lnSpc>
                </a:pPr>
                <a:endParaRPr kumimoji="1" lang="ja-JP" altLang="en-US" sz="5334" b="1" dirty="0">
                  <a:ln>
                    <a:solidFill>
                      <a:schemeClr val="tx1"/>
                    </a:solidFill>
                  </a:ln>
                  <a:solidFill>
                    <a:srgbClr val="FFE737"/>
                  </a:solidFill>
                  <a:latin typeface="游ゴシック" panose="020B0400000000000000" pitchFamily="50" charset="-128"/>
                  <a:ea typeface="游ゴシック" panose="020B0400000000000000" pitchFamily="50" charset="-128"/>
                </a:endParaRPr>
              </a:p>
            </p:txBody>
          </p:sp>
        </p:grpSp>
      </p:grpSp>
      <p:grpSp>
        <p:nvGrpSpPr>
          <p:cNvPr id="4" name="グループ化 3">
            <a:extLst>
              <a:ext uri="{FF2B5EF4-FFF2-40B4-BE49-F238E27FC236}">
                <a16:creationId xmlns:a16="http://schemas.microsoft.com/office/drawing/2014/main" id="{16CF7C66-ACE6-618E-214F-623E55DC16C5}"/>
              </a:ext>
            </a:extLst>
          </p:cNvPr>
          <p:cNvGrpSpPr/>
          <p:nvPr/>
        </p:nvGrpSpPr>
        <p:grpSpPr>
          <a:xfrm>
            <a:off x="6306906" y="2558490"/>
            <a:ext cx="4872000" cy="3462798"/>
            <a:chOff x="9756880" y="3610139"/>
            <a:chExt cx="7308000" cy="5194197"/>
          </a:xfrm>
        </p:grpSpPr>
        <p:sp>
          <p:nvSpPr>
            <p:cNvPr id="3" name="正方形/長方形 2">
              <a:extLst>
                <a:ext uri="{FF2B5EF4-FFF2-40B4-BE49-F238E27FC236}">
                  <a16:creationId xmlns:a16="http://schemas.microsoft.com/office/drawing/2014/main" id="{1889991D-5AC1-3434-E5CF-F3CBDB0FD7BA}"/>
                </a:ext>
              </a:extLst>
            </p:cNvPr>
            <p:cNvSpPr/>
            <p:nvPr/>
          </p:nvSpPr>
          <p:spPr>
            <a:xfrm>
              <a:off x="9756880" y="3610139"/>
              <a:ext cx="7308000" cy="5194197"/>
            </a:xfrm>
            <a:prstGeom prst="rect">
              <a:avLst/>
            </a:prstGeom>
            <a:solidFill>
              <a:srgbClr val="FDEDED"/>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120000" tIns="0" rIns="120000" rtlCol="0" anchor="ctr"/>
            <a:lstStyle/>
            <a:p>
              <a:pPr>
                <a:lnSpc>
                  <a:spcPts val="6000"/>
                </a:lnSpc>
              </a:pPr>
              <a:endParaRPr lang="ja-JP" altLang="en-US" sz="5334" b="1" dirty="0">
                <a:ln>
                  <a:solidFill>
                    <a:schemeClr val="tx1"/>
                  </a:solidFill>
                </a:ln>
                <a:solidFill>
                  <a:srgbClr val="FFE737"/>
                </a:solidFill>
                <a:latin typeface="+mj-ea"/>
                <a:ea typeface="+mj-ea"/>
              </a:endParaRPr>
            </a:p>
          </p:txBody>
        </p:sp>
        <p:sp>
          <p:nvSpPr>
            <p:cNvPr id="8" name="テキスト ボックス 7">
              <a:extLst>
                <a:ext uri="{FF2B5EF4-FFF2-40B4-BE49-F238E27FC236}">
                  <a16:creationId xmlns:a16="http://schemas.microsoft.com/office/drawing/2014/main" id="{01C480AA-19D3-81F1-E6F7-BF0D78D46122}"/>
                </a:ext>
              </a:extLst>
            </p:cNvPr>
            <p:cNvSpPr txBox="1"/>
            <p:nvPr/>
          </p:nvSpPr>
          <p:spPr>
            <a:xfrm>
              <a:off x="10276851" y="6056179"/>
              <a:ext cx="6684333" cy="2640146"/>
            </a:xfrm>
            <a:prstGeom prst="rect">
              <a:avLst/>
            </a:prstGeom>
            <a:noFill/>
            <a:ln>
              <a:noFill/>
            </a:ln>
          </p:spPr>
          <p:txBody>
            <a:bodyPr wrap="square" rtlCol="0">
              <a:spAutoFit/>
            </a:bodyPr>
            <a:lstStyle/>
            <a:p>
              <a:pPr marL="304815" indent="-304815">
                <a:lnSpc>
                  <a:spcPct val="90000"/>
                </a:lnSpc>
                <a:spcAft>
                  <a:spcPts val="1200"/>
                </a:spcAft>
                <a:buFont typeface="Wingdings" panose="05000000000000000000" pitchFamily="2" charset="2"/>
                <a:buChar char="ü"/>
              </a:pPr>
              <a:r>
                <a:rPr lang="ja-JP" altLang="en-US" sz="2450" b="1" dirty="0">
                  <a:latin typeface="游ゴシック" panose="020B0400000000000000" pitchFamily="50" charset="-128"/>
                  <a:ea typeface="游ゴシック" panose="020B0400000000000000" pitchFamily="50" charset="-128"/>
                  <a:cs typeface="Meiryo UI" panose="020B0604030504040204" pitchFamily="50" charset="-128"/>
                </a:rPr>
                <a:t>個人・法人・クラブからの任意寄付</a:t>
              </a:r>
              <a:endParaRPr lang="en-US" altLang="ja-JP" sz="2450" b="1" dirty="0">
                <a:latin typeface="游ゴシック" panose="020B0400000000000000" pitchFamily="50" charset="-128"/>
                <a:ea typeface="游ゴシック" panose="020B0400000000000000" pitchFamily="50" charset="-128"/>
                <a:cs typeface="Meiryo UI" panose="020B0604030504040204" pitchFamily="50" charset="-128"/>
              </a:endParaRPr>
            </a:p>
            <a:p>
              <a:pPr marL="304815" indent="-304815">
                <a:lnSpc>
                  <a:spcPct val="90000"/>
                </a:lnSpc>
                <a:spcAft>
                  <a:spcPts val="1200"/>
                </a:spcAft>
                <a:buFont typeface="Wingdings" panose="05000000000000000000" pitchFamily="2" charset="2"/>
                <a:buChar char="ü"/>
              </a:pPr>
              <a:r>
                <a:rPr lang="en-US" altLang="ja-JP" sz="2450" b="1" dirty="0">
                  <a:latin typeface="游ゴシック" panose="020B0400000000000000" pitchFamily="50" charset="-128"/>
                  <a:ea typeface="游ゴシック" panose="020B0400000000000000" pitchFamily="50" charset="-128"/>
                  <a:cs typeface="Meiryo UI" panose="020B0604030504040204" pitchFamily="50" charset="-128"/>
                </a:rPr>
                <a:t>1</a:t>
              </a:r>
              <a:r>
                <a:rPr lang="ja-JP" altLang="en-US" sz="2450" b="1" dirty="0">
                  <a:latin typeface="游ゴシック" panose="020B0400000000000000" pitchFamily="50" charset="-128"/>
                  <a:ea typeface="游ゴシック" panose="020B0400000000000000" pitchFamily="50" charset="-128"/>
                  <a:cs typeface="Meiryo UI" panose="020B0604030504040204" pitchFamily="50" charset="-128"/>
                </a:rPr>
                <a:t>円～ＯＫ！</a:t>
              </a:r>
              <a:endParaRPr lang="en-US" altLang="ja-JP" sz="2450" b="1" dirty="0">
                <a:latin typeface="游ゴシック" panose="020B0400000000000000" pitchFamily="50" charset="-128"/>
                <a:ea typeface="游ゴシック" panose="020B0400000000000000" pitchFamily="50" charset="-128"/>
                <a:cs typeface="Meiryo UI" panose="020B0604030504040204" pitchFamily="50" charset="-128"/>
              </a:endParaRPr>
            </a:p>
            <a:p>
              <a:pPr marL="304815" indent="-304815">
                <a:lnSpc>
                  <a:spcPct val="90000"/>
                </a:lnSpc>
                <a:spcAft>
                  <a:spcPts val="1200"/>
                </a:spcAft>
                <a:buFont typeface="Wingdings" panose="05000000000000000000" pitchFamily="2" charset="2"/>
                <a:buChar char="ü"/>
              </a:pPr>
              <a:r>
                <a:rPr lang="ja-JP" altLang="en-US" sz="2450" b="1" dirty="0">
                  <a:latin typeface="游ゴシック" panose="020B0400000000000000" pitchFamily="50" charset="-128"/>
                  <a:ea typeface="游ゴシック" panose="020B0400000000000000" pitchFamily="50" charset="-128"/>
                  <a:cs typeface="Meiryo UI" panose="020B0604030504040204" pitchFamily="50" charset="-128"/>
                </a:rPr>
                <a:t>表彰対象</a:t>
              </a:r>
              <a:endParaRPr lang="en-US" altLang="ja-JP" sz="2450" b="1" dirty="0">
                <a:latin typeface="游ゴシック" panose="020B0400000000000000" pitchFamily="50" charset="-128"/>
                <a:ea typeface="游ゴシック" panose="020B0400000000000000" pitchFamily="50" charset="-128"/>
                <a:cs typeface="Meiryo UI" panose="020B0604030504040204" pitchFamily="50" charset="-128"/>
              </a:endParaRPr>
            </a:p>
          </p:txBody>
        </p:sp>
        <p:grpSp>
          <p:nvGrpSpPr>
            <p:cNvPr id="13" name="グループ化 12">
              <a:extLst>
                <a:ext uri="{FF2B5EF4-FFF2-40B4-BE49-F238E27FC236}">
                  <a16:creationId xmlns:a16="http://schemas.microsoft.com/office/drawing/2014/main" id="{FA071CA5-091A-05D8-608A-1B459783F229}"/>
                </a:ext>
              </a:extLst>
            </p:cNvPr>
            <p:cNvGrpSpPr/>
            <p:nvPr/>
          </p:nvGrpSpPr>
          <p:grpSpPr>
            <a:xfrm>
              <a:off x="10435984" y="3880380"/>
              <a:ext cx="5908816" cy="1640168"/>
              <a:chOff x="10363976" y="3487317"/>
              <a:chExt cx="5908816" cy="1640168"/>
            </a:xfrm>
          </p:grpSpPr>
          <p:sp>
            <p:nvSpPr>
              <p:cNvPr id="6" name="コンテンツ プレースホルダー 2">
                <a:extLst>
                  <a:ext uri="{FF2B5EF4-FFF2-40B4-BE49-F238E27FC236}">
                    <a16:creationId xmlns:a16="http://schemas.microsoft.com/office/drawing/2014/main" id="{FB73CCC6-E4AF-5AA1-52BF-3D480E537D41}"/>
                  </a:ext>
                </a:extLst>
              </p:cNvPr>
              <p:cNvSpPr txBox="1">
                <a:spLocks/>
              </p:cNvSpPr>
              <p:nvPr/>
            </p:nvSpPr>
            <p:spPr>
              <a:xfrm>
                <a:off x="10429650" y="3589930"/>
                <a:ext cx="5721235" cy="1500651"/>
              </a:xfrm>
              <a:prstGeom prst="rect">
                <a:avLst/>
              </a:prstGeom>
              <a:solidFill>
                <a:schemeClr val="bg1"/>
              </a:solidFill>
              <a:ln>
                <a:noFill/>
              </a:ln>
            </p:spPr>
            <p:txBody>
              <a:bodyPr anchor="ctr" anchorCtr="0"/>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None/>
                </a:pPr>
                <a:r>
                  <a:rPr lang="ja-JP" altLang="en-US" sz="4000" b="1" dirty="0">
                    <a:latin typeface="游ゴシック" panose="020B0400000000000000" pitchFamily="50" charset="-128"/>
                    <a:ea typeface="游ゴシック" panose="020B0400000000000000" pitchFamily="50" charset="-128"/>
                  </a:rPr>
                  <a:t>特別</a:t>
                </a:r>
                <a:r>
                  <a:rPr lang="ja-JP" altLang="en-US" sz="2933" b="1" dirty="0">
                    <a:latin typeface="游ゴシック" panose="020B0400000000000000" pitchFamily="50" charset="-128"/>
                    <a:ea typeface="游ゴシック" panose="020B0400000000000000" pitchFamily="50" charset="-128"/>
                  </a:rPr>
                  <a:t>寄付金</a:t>
                </a:r>
                <a:endParaRPr lang="ja-JP" altLang="en-US" sz="2400" b="1" dirty="0">
                  <a:latin typeface="游ゴシック" panose="020B0400000000000000" pitchFamily="50" charset="-128"/>
                  <a:ea typeface="游ゴシック" panose="020B0400000000000000" pitchFamily="50" charset="-128"/>
                </a:endParaRPr>
              </a:p>
            </p:txBody>
          </p:sp>
          <p:sp>
            <p:nvSpPr>
              <p:cNvPr id="11" name="正方形/長方形 55">
                <a:extLst>
                  <a:ext uri="{FF2B5EF4-FFF2-40B4-BE49-F238E27FC236}">
                    <a16:creationId xmlns:a16="http://schemas.microsoft.com/office/drawing/2014/main" id="{393DCE4A-F98C-FD6E-AD04-942F9DB6B0EC}"/>
                  </a:ext>
                </a:extLst>
              </p:cNvPr>
              <p:cNvSpPr/>
              <p:nvPr/>
            </p:nvSpPr>
            <p:spPr>
              <a:xfrm>
                <a:off x="10363976" y="3487316"/>
                <a:ext cx="5908816" cy="1640168"/>
              </a:xfrm>
              <a:custGeom>
                <a:avLst/>
                <a:gdLst>
                  <a:gd name="connsiteX0" fmla="*/ 0 w 5908816"/>
                  <a:gd name="connsiteY0" fmla="*/ 0 h 1640168"/>
                  <a:gd name="connsiteX1" fmla="*/ 715623 w 5908816"/>
                  <a:gd name="connsiteY1" fmla="*/ 0 h 1640168"/>
                  <a:gd name="connsiteX2" fmla="*/ 1253982 w 5908816"/>
                  <a:gd name="connsiteY2" fmla="*/ 0 h 1640168"/>
                  <a:gd name="connsiteX3" fmla="*/ 1969605 w 5908816"/>
                  <a:gd name="connsiteY3" fmla="*/ 0 h 1640168"/>
                  <a:gd name="connsiteX4" fmla="*/ 2567052 w 5908816"/>
                  <a:gd name="connsiteY4" fmla="*/ 0 h 1640168"/>
                  <a:gd name="connsiteX5" fmla="*/ 3282676 w 5908816"/>
                  <a:gd name="connsiteY5" fmla="*/ 0 h 1640168"/>
                  <a:gd name="connsiteX6" fmla="*/ 3761946 w 5908816"/>
                  <a:gd name="connsiteY6" fmla="*/ 0 h 1640168"/>
                  <a:gd name="connsiteX7" fmla="*/ 4241217 w 5908816"/>
                  <a:gd name="connsiteY7" fmla="*/ 0 h 1640168"/>
                  <a:gd name="connsiteX8" fmla="*/ 5015928 w 5908816"/>
                  <a:gd name="connsiteY8" fmla="*/ 0 h 1640168"/>
                  <a:gd name="connsiteX9" fmla="*/ 5908816 w 5908816"/>
                  <a:gd name="connsiteY9" fmla="*/ 0 h 1640168"/>
                  <a:gd name="connsiteX10" fmla="*/ 5908816 w 5908816"/>
                  <a:gd name="connsiteY10" fmla="*/ 563124 h 1640168"/>
                  <a:gd name="connsiteX11" fmla="*/ 5908816 w 5908816"/>
                  <a:gd name="connsiteY11" fmla="*/ 1093445 h 1640168"/>
                  <a:gd name="connsiteX12" fmla="*/ 5908816 w 5908816"/>
                  <a:gd name="connsiteY12" fmla="*/ 1640168 h 1640168"/>
                  <a:gd name="connsiteX13" fmla="*/ 5193193 w 5908816"/>
                  <a:gd name="connsiteY13" fmla="*/ 1640168 h 1640168"/>
                  <a:gd name="connsiteX14" fmla="*/ 4418481 w 5908816"/>
                  <a:gd name="connsiteY14" fmla="*/ 1640168 h 1640168"/>
                  <a:gd name="connsiteX15" fmla="*/ 3880123 w 5908816"/>
                  <a:gd name="connsiteY15" fmla="*/ 1640168 h 1640168"/>
                  <a:gd name="connsiteX16" fmla="*/ 3341764 w 5908816"/>
                  <a:gd name="connsiteY16" fmla="*/ 1640168 h 1640168"/>
                  <a:gd name="connsiteX17" fmla="*/ 2567052 w 5908816"/>
                  <a:gd name="connsiteY17" fmla="*/ 1640168 h 1640168"/>
                  <a:gd name="connsiteX18" fmla="*/ 1969605 w 5908816"/>
                  <a:gd name="connsiteY18" fmla="*/ 1640168 h 1640168"/>
                  <a:gd name="connsiteX19" fmla="*/ 1490335 w 5908816"/>
                  <a:gd name="connsiteY19" fmla="*/ 1640168 h 1640168"/>
                  <a:gd name="connsiteX20" fmla="*/ 951976 w 5908816"/>
                  <a:gd name="connsiteY20" fmla="*/ 1640168 h 1640168"/>
                  <a:gd name="connsiteX21" fmla="*/ 0 w 5908816"/>
                  <a:gd name="connsiteY21" fmla="*/ 1640168 h 1640168"/>
                  <a:gd name="connsiteX22" fmla="*/ 0 w 5908816"/>
                  <a:gd name="connsiteY22" fmla="*/ 1093445 h 1640168"/>
                  <a:gd name="connsiteX23" fmla="*/ 0 w 5908816"/>
                  <a:gd name="connsiteY23" fmla="*/ 563124 h 1640168"/>
                  <a:gd name="connsiteX24" fmla="*/ 0 w 5908816"/>
                  <a:gd name="connsiteY24" fmla="*/ 0 h 1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08816" h="1640168" extrusionOk="0">
                    <a:moveTo>
                      <a:pt x="0" y="0"/>
                    </a:moveTo>
                    <a:cubicBezTo>
                      <a:pt x="209362" y="-11967"/>
                      <a:pt x="467399" y="-8909"/>
                      <a:pt x="715623" y="0"/>
                    </a:cubicBezTo>
                    <a:cubicBezTo>
                      <a:pt x="963847" y="8909"/>
                      <a:pt x="1133766" y="-22957"/>
                      <a:pt x="1253982" y="0"/>
                    </a:cubicBezTo>
                    <a:cubicBezTo>
                      <a:pt x="1374198" y="22957"/>
                      <a:pt x="1652028" y="30446"/>
                      <a:pt x="1969605" y="0"/>
                    </a:cubicBezTo>
                    <a:cubicBezTo>
                      <a:pt x="2287182" y="-30446"/>
                      <a:pt x="2274411" y="14402"/>
                      <a:pt x="2567052" y="0"/>
                    </a:cubicBezTo>
                    <a:cubicBezTo>
                      <a:pt x="2859693" y="-14402"/>
                      <a:pt x="2997906" y="29064"/>
                      <a:pt x="3282676" y="0"/>
                    </a:cubicBezTo>
                    <a:cubicBezTo>
                      <a:pt x="3567446" y="-29064"/>
                      <a:pt x="3527643" y="-13778"/>
                      <a:pt x="3761946" y="0"/>
                    </a:cubicBezTo>
                    <a:cubicBezTo>
                      <a:pt x="3996249" y="13778"/>
                      <a:pt x="4089821" y="-5040"/>
                      <a:pt x="4241217" y="0"/>
                    </a:cubicBezTo>
                    <a:cubicBezTo>
                      <a:pt x="4392613" y="5040"/>
                      <a:pt x="4651351" y="2074"/>
                      <a:pt x="5015928" y="0"/>
                    </a:cubicBezTo>
                    <a:cubicBezTo>
                      <a:pt x="5380505" y="-2074"/>
                      <a:pt x="5631219" y="858"/>
                      <a:pt x="5908816" y="0"/>
                    </a:cubicBezTo>
                    <a:cubicBezTo>
                      <a:pt x="5887403" y="133791"/>
                      <a:pt x="5926768" y="431905"/>
                      <a:pt x="5908816" y="563124"/>
                    </a:cubicBezTo>
                    <a:cubicBezTo>
                      <a:pt x="5890864" y="694343"/>
                      <a:pt x="5901782" y="843423"/>
                      <a:pt x="5908816" y="1093445"/>
                    </a:cubicBezTo>
                    <a:cubicBezTo>
                      <a:pt x="5915850" y="1343467"/>
                      <a:pt x="5919551" y="1388036"/>
                      <a:pt x="5908816" y="1640168"/>
                    </a:cubicBezTo>
                    <a:cubicBezTo>
                      <a:pt x="5614572" y="1611682"/>
                      <a:pt x="5453434" y="1624577"/>
                      <a:pt x="5193193" y="1640168"/>
                    </a:cubicBezTo>
                    <a:cubicBezTo>
                      <a:pt x="4932952" y="1655759"/>
                      <a:pt x="4752368" y="1604542"/>
                      <a:pt x="4418481" y="1640168"/>
                    </a:cubicBezTo>
                    <a:cubicBezTo>
                      <a:pt x="4084594" y="1675794"/>
                      <a:pt x="4068565" y="1654791"/>
                      <a:pt x="3880123" y="1640168"/>
                    </a:cubicBezTo>
                    <a:cubicBezTo>
                      <a:pt x="3691681" y="1625545"/>
                      <a:pt x="3469756" y="1633096"/>
                      <a:pt x="3341764" y="1640168"/>
                    </a:cubicBezTo>
                    <a:cubicBezTo>
                      <a:pt x="3213772" y="1647240"/>
                      <a:pt x="2778949" y="1603711"/>
                      <a:pt x="2567052" y="1640168"/>
                    </a:cubicBezTo>
                    <a:cubicBezTo>
                      <a:pt x="2355155" y="1676625"/>
                      <a:pt x="2134557" y="1610669"/>
                      <a:pt x="1969605" y="1640168"/>
                    </a:cubicBezTo>
                    <a:cubicBezTo>
                      <a:pt x="1804653" y="1669667"/>
                      <a:pt x="1604332" y="1659579"/>
                      <a:pt x="1490335" y="1640168"/>
                    </a:cubicBezTo>
                    <a:cubicBezTo>
                      <a:pt x="1376338" y="1620758"/>
                      <a:pt x="1098664" y="1628168"/>
                      <a:pt x="951976" y="1640168"/>
                    </a:cubicBezTo>
                    <a:cubicBezTo>
                      <a:pt x="805288" y="1652168"/>
                      <a:pt x="430176" y="1600498"/>
                      <a:pt x="0" y="1640168"/>
                    </a:cubicBezTo>
                    <a:cubicBezTo>
                      <a:pt x="-13170" y="1488509"/>
                      <a:pt x="-19012" y="1251684"/>
                      <a:pt x="0" y="1093445"/>
                    </a:cubicBezTo>
                    <a:cubicBezTo>
                      <a:pt x="19012" y="935206"/>
                      <a:pt x="-17238" y="689941"/>
                      <a:pt x="0" y="563124"/>
                    </a:cubicBezTo>
                    <a:cubicBezTo>
                      <a:pt x="17238" y="436307"/>
                      <a:pt x="-21928" y="163882"/>
                      <a:pt x="0" y="0"/>
                    </a:cubicBezTo>
                    <a:close/>
                  </a:path>
                </a:pathLst>
              </a:custGeom>
              <a:noFill/>
              <a:ln w="76200">
                <a:noFill/>
                <a:extLst>
                  <a:ext uri="{C807C97D-BFC1-408E-A445-0C87EB9F89A2}">
                    <ask:lineSketchStyleProps xmlns:ask="http://schemas.microsoft.com/office/drawing/2018/sketchyshapes" sd="291598006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vert="horz" lIns="120000" tIns="0" rIns="120000" rtlCol="0" anchor="ctr"/>
              <a:lstStyle/>
              <a:p>
                <a:pPr>
                  <a:lnSpc>
                    <a:spcPts val="6000"/>
                  </a:lnSpc>
                </a:pPr>
                <a:endParaRPr kumimoji="1" lang="ja-JP" altLang="en-US" sz="5334" b="1" dirty="0">
                  <a:ln>
                    <a:solidFill>
                      <a:schemeClr val="tx1"/>
                    </a:solidFill>
                  </a:ln>
                  <a:solidFill>
                    <a:srgbClr val="FFE737"/>
                  </a:solidFill>
                  <a:latin typeface="+mj-ea"/>
                  <a:ea typeface="+mj-ea"/>
                </a:endParaRPr>
              </a:p>
            </p:txBody>
          </p:sp>
        </p:grpSp>
        <p:sp>
          <p:nvSpPr>
            <p:cNvPr id="25" name="正方形/長方形 55">
              <a:extLst>
                <a:ext uri="{FF2B5EF4-FFF2-40B4-BE49-F238E27FC236}">
                  <a16:creationId xmlns:a16="http://schemas.microsoft.com/office/drawing/2014/main" id="{0F527740-6ED4-F0AB-57E0-FB315C643890}"/>
                </a:ext>
              </a:extLst>
            </p:cNvPr>
            <p:cNvSpPr/>
            <p:nvPr/>
          </p:nvSpPr>
          <p:spPr>
            <a:xfrm>
              <a:off x="10435984" y="3883360"/>
              <a:ext cx="5908816" cy="1640168"/>
            </a:xfrm>
            <a:custGeom>
              <a:avLst/>
              <a:gdLst>
                <a:gd name="connsiteX0" fmla="*/ 0 w 5908816"/>
                <a:gd name="connsiteY0" fmla="*/ 0 h 1640168"/>
                <a:gd name="connsiteX1" fmla="*/ 715623 w 5908816"/>
                <a:gd name="connsiteY1" fmla="*/ 0 h 1640168"/>
                <a:gd name="connsiteX2" fmla="*/ 1253982 w 5908816"/>
                <a:gd name="connsiteY2" fmla="*/ 0 h 1640168"/>
                <a:gd name="connsiteX3" fmla="*/ 1969605 w 5908816"/>
                <a:gd name="connsiteY3" fmla="*/ 0 h 1640168"/>
                <a:gd name="connsiteX4" fmla="*/ 2567052 w 5908816"/>
                <a:gd name="connsiteY4" fmla="*/ 0 h 1640168"/>
                <a:gd name="connsiteX5" fmla="*/ 3282676 w 5908816"/>
                <a:gd name="connsiteY5" fmla="*/ 0 h 1640168"/>
                <a:gd name="connsiteX6" fmla="*/ 3761946 w 5908816"/>
                <a:gd name="connsiteY6" fmla="*/ 0 h 1640168"/>
                <a:gd name="connsiteX7" fmla="*/ 4241217 w 5908816"/>
                <a:gd name="connsiteY7" fmla="*/ 0 h 1640168"/>
                <a:gd name="connsiteX8" fmla="*/ 5015928 w 5908816"/>
                <a:gd name="connsiteY8" fmla="*/ 0 h 1640168"/>
                <a:gd name="connsiteX9" fmla="*/ 5908816 w 5908816"/>
                <a:gd name="connsiteY9" fmla="*/ 0 h 1640168"/>
                <a:gd name="connsiteX10" fmla="*/ 5908816 w 5908816"/>
                <a:gd name="connsiteY10" fmla="*/ 563124 h 1640168"/>
                <a:gd name="connsiteX11" fmla="*/ 5908816 w 5908816"/>
                <a:gd name="connsiteY11" fmla="*/ 1093445 h 1640168"/>
                <a:gd name="connsiteX12" fmla="*/ 5908816 w 5908816"/>
                <a:gd name="connsiteY12" fmla="*/ 1640168 h 1640168"/>
                <a:gd name="connsiteX13" fmla="*/ 5193193 w 5908816"/>
                <a:gd name="connsiteY13" fmla="*/ 1640168 h 1640168"/>
                <a:gd name="connsiteX14" fmla="*/ 4418481 w 5908816"/>
                <a:gd name="connsiteY14" fmla="*/ 1640168 h 1640168"/>
                <a:gd name="connsiteX15" fmla="*/ 3880123 w 5908816"/>
                <a:gd name="connsiteY15" fmla="*/ 1640168 h 1640168"/>
                <a:gd name="connsiteX16" fmla="*/ 3341764 w 5908816"/>
                <a:gd name="connsiteY16" fmla="*/ 1640168 h 1640168"/>
                <a:gd name="connsiteX17" fmla="*/ 2567052 w 5908816"/>
                <a:gd name="connsiteY17" fmla="*/ 1640168 h 1640168"/>
                <a:gd name="connsiteX18" fmla="*/ 1969605 w 5908816"/>
                <a:gd name="connsiteY18" fmla="*/ 1640168 h 1640168"/>
                <a:gd name="connsiteX19" fmla="*/ 1490335 w 5908816"/>
                <a:gd name="connsiteY19" fmla="*/ 1640168 h 1640168"/>
                <a:gd name="connsiteX20" fmla="*/ 951976 w 5908816"/>
                <a:gd name="connsiteY20" fmla="*/ 1640168 h 1640168"/>
                <a:gd name="connsiteX21" fmla="*/ 0 w 5908816"/>
                <a:gd name="connsiteY21" fmla="*/ 1640168 h 1640168"/>
                <a:gd name="connsiteX22" fmla="*/ 0 w 5908816"/>
                <a:gd name="connsiteY22" fmla="*/ 1093445 h 1640168"/>
                <a:gd name="connsiteX23" fmla="*/ 0 w 5908816"/>
                <a:gd name="connsiteY23" fmla="*/ 563124 h 1640168"/>
                <a:gd name="connsiteX24" fmla="*/ 0 w 5908816"/>
                <a:gd name="connsiteY24" fmla="*/ 0 h 1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08816" h="1640168" extrusionOk="0">
                  <a:moveTo>
                    <a:pt x="0" y="0"/>
                  </a:moveTo>
                  <a:cubicBezTo>
                    <a:pt x="209362" y="-11967"/>
                    <a:pt x="467399" y="-8909"/>
                    <a:pt x="715623" y="0"/>
                  </a:cubicBezTo>
                  <a:cubicBezTo>
                    <a:pt x="963847" y="8909"/>
                    <a:pt x="1133766" y="-22957"/>
                    <a:pt x="1253982" y="0"/>
                  </a:cubicBezTo>
                  <a:cubicBezTo>
                    <a:pt x="1374198" y="22957"/>
                    <a:pt x="1652028" y="30446"/>
                    <a:pt x="1969605" y="0"/>
                  </a:cubicBezTo>
                  <a:cubicBezTo>
                    <a:pt x="2287182" y="-30446"/>
                    <a:pt x="2274411" y="14402"/>
                    <a:pt x="2567052" y="0"/>
                  </a:cubicBezTo>
                  <a:cubicBezTo>
                    <a:pt x="2859693" y="-14402"/>
                    <a:pt x="2997906" y="29064"/>
                    <a:pt x="3282676" y="0"/>
                  </a:cubicBezTo>
                  <a:cubicBezTo>
                    <a:pt x="3567446" y="-29064"/>
                    <a:pt x="3527643" y="-13778"/>
                    <a:pt x="3761946" y="0"/>
                  </a:cubicBezTo>
                  <a:cubicBezTo>
                    <a:pt x="3996249" y="13778"/>
                    <a:pt x="4089821" y="-5040"/>
                    <a:pt x="4241217" y="0"/>
                  </a:cubicBezTo>
                  <a:cubicBezTo>
                    <a:pt x="4392613" y="5040"/>
                    <a:pt x="4651351" y="2074"/>
                    <a:pt x="5015928" y="0"/>
                  </a:cubicBezTo>
                  <a:cubicBezTo>
                    <a:pt x="5380505" y="-2074"/>
                    <a:pt x="5631219" y="858"/>
                    <a:pt x="5908816" y="0"/>
                  </a:cubicBezTo>
                  <a:cubicBezTo>
                    <a:pt x="5887403" y="133791"/>
                    <a:pt x="5926768" y="431905"/>
                    <a:pt x="5908816" y="563124"/>
                  </a:cubicBezTo>
                  <a:cubicBezTo>
                    <a:pt x="5890864" y="694343"/>
                    <a:pt x="5901782" y="843423"/>
                    <a:pt x="5908816" y="1093445"/>
                  </a:cubicBezTo>
                  <a:cubicBezTo>
                    <a:pt x="5915850" y="1343467"/>
                    <a:pt x="5919551" y="1388036"/>
                    <a:pt x="5908816" y="1640168"/>
                  </a:cubicBezTo>
                  <a:cubicBezTo>
                    <a:pt x="5614572" y="1611682"/>
                    <a:pt x="5453434" y="1624577"/>
                    <a:pt x="5193193" y="1640168"/>
                  </a:cubicBezTo>
                  <a:cubicBezTo>
                    <a:pt x="4932952" y="1655759"/>
                    <a:pt x="4752368" y="1604542"/>
                    <a:pt x="4418481" y="1640168"/>
                  </a:cubicBezTo>
                  <a:cubicBezTo>
                    <a:pt x="4084594" y="1675794"/>
                    <a:pt x="4068565" y="1654791"/>
                    <a:pt x="3880123" y="1640168"/>
                  </a:cubicBezTo>
                  <a:cubicBezTo>
                    <a:pt x="3691681" y="1625545"/>
                    <a:pt x="3469756" y="1633096"/>
                    <a:pt x="3341764" y="1640168"/>
                  </a:cubicBezTo>
                  <a:cubicBezTo>
                    <a:pt x="3213772" y="1647240"/>
                    <a:pt x="2778949" y="1603711"/>
                    <a:pt x="2567052" y="1640168"/>
                  </a:cubicBezTo>
                  <a:cubicBezTo>
                    <a:pt x="2355155" y="1676625"/>
                    <a:pt x="2134557" y="1610669"/>
                    <a:pt x="1969605" y="1640168"/>
                  </a:cubicBezTo>
                  <a:cubicBezTo>
                    <a:pt x="1804653" y="1669667"/>
                    <a:pt x="1604332" y="1659579"/>
                    <a:pt x="1490335" y="1640168"/>
                  </a:cubicBezTo>
                  <a:cubicBezTo>
                    <a:pt x="1376338" y="1620758"/>
                    <a:pt x="1098664" y="1628168"/>
                    <a:pt x="951976" y="1640168"/>
                  </a:cubicBezTo>
                  <a:cubicBezTo>
                    <a:pt x="805288" y="1652168"/>
                    <a:pt x="430176" y="1600498"/>
                    <a:pt x="0" y="1640168"/>
                  </a:cubicBezTo>
                  <a:cubicBezTo>
                    <a:pt x="-13170" y="1488509"/>
                    <a:pt x="-19012" y="1251684"/>
                    <a:pt x="0" y="1093445"/>
                  </a:cubicBezTo>
                  <a:cubicBezTo>
                    <a:pt x="19012" y="935206"/>
                    <a:pt x="-17238" y="689941"/>
                    <a:pt x="0" y="563124"/>
                  </a:cubicBezTo>
                  <a:cubicBezTo>
                    <a:pt x="17238" y="436307"/>
                    <a:pt x="-21928" y="163882"/>
                    <a:pt x="0" y="0"/>
                  </a:cubicBezTo>
                  <a:close/>
                </a:path>
              </a:pathLst>
            </a:custGeom>
            <a:noFill/>
            <a:ln w="76200">
              <a:solidFill>
                <a:srgbClr val="FE696E"/>
              </a:solidFill>
              <a:extLst>
                <a:ext uri="{C807C97D-BFC1-408E-A445-0C87EB9F89A2}">
                  <ask:lineSketchStyleProps xmlns:ask="http://schemas.microsoft.com/office/drawing/2018/sketchyshapes" sd="291598006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vert="horz" lIns="120000" tIns="0" rIns="120000" rtlCol="0" anchor="ctr"/>
            <a:lstStyle/>
            <a:p>
              <a:pPr>
                <a:lnSpc>
                  <a:spcPts val="6000"/>
                </a:lnSpc>
              </a:pPr>
              <a:endParaRPr kumimoji="1" lang="ja-JP" altLang="en-US" sz="5334" b="1" dirty="0">
                <a:ln>
                  <a:solidFill>
                    <a:schemeClr val="tx1"/>
                  </a:solidFill>
                </a:ln>
                <a:solidFill>
                  <a:srgbClr val="FFE737"/>
                </a:solidFill>
                <a:latin typeface="+mj-ea"/>
                <a:ea typeface="+mj-ea"/>
              </a:endParaRPr>
            </a:p>
          </p:txBody>
        </p:sp>
      </p:grpSp>
    </p:spTree>
    <p:extLst>
      <p:ext uri="{BB962C8B-B14F-4D97-AF65-F5344CB8AC3E}">
        <p14:creationId xmlns:p14="http://schemas.microsoft.com/office/powerpoint/2010/main" val="920191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6958E9-A4B9-5E85-CD5A-7A40E4D713B6}"/>
              </a:ext>
            </a:extLst>
          </p:cNvPr>
          <p:cNvSpPr>
            <a:spLocks noGrp="1"/>
          </p:cNvSpPr>
          <p:nvPr>
            <p:ph type="title"/>
          </p:nvPr>
        </p:nvSpPr>
        <p:spPr>
          <a:xfrm>
            <a:off x="561197" y="500675"/>
            <a:ext cx="7536837" cy="672075"/>
          </a:xfrm>
        </p:spPr>
        <p:txBody>
          <a:bodyPr anchor="t"/>
          <a:lstStyle/>
          <a:p>
            <a:r>
              <a:rPr kumimoji="1" lang="ja-JP" altLang="en-US" dirty="0">
                <a:latin typeface="游ゴシック" panose="020B0400000000000000" pitchFamily="50" charset="-128"/>
                <a:ea typeface="游ゴシック" panose="020B0400000000000000" pitchFamily="50" charset="-128"/>
              </a:rPr>
              <a:t>表彰制度</a:t>
            </a:r>
            <a:r>
              <a:rPr kumimoji="1" lang="en-US" altLang="ja-JP" dirty="0"/>
              <a:t>【</a:t>
            </a:r>
            <a:r>
              <a:rPr kumimoji="1" lang="ja-JP" altLang="en-US" dirty="0"/>
              <a:t>個人寄付</a:t>
            </a:r>
            <a:r>
              <a:rPr kumimoji="1" lang="en-US" altLang="ja-JP" dirty="0"/>
              <a:t>】</a:t>
            </a:r>
            <a:endParaRPr kumimoji="1" lang="ja-JP" altLang="en-US" dirty="0">
              <a:latin typeface="游ゴシック" panose="020B0400000000000000" pitchFamily="50" charset="-128"/>
              <a:ea typeface="游ゴシック" panose="020B0400000000000000" pitchFamily="50" charset="-128"/>
            </a:endParaRPr>
          </a:p>
        </p:txBody>
      </p:sp>
      <p:graphicFrame>
        <p:nvGraphicFramePr>
          <p:cNvPr id="7" name="表 13">
            <a:extLst>
              <a:ext uri="{FF2B5EF4-FFF2-40B4-BE49-F238E27FC236}">
                <a16:creationId xmlns:a16="http://schemas.microsoft.com/office/drawing/2014/main" id="{53E3C7C0-444E-798D-1986-618117CCB2FC}"/>
              </a:ext>
            </a:extLst>
          </p:cNvPr>
          <p:cNvGraphicFramePr>
            <a:graphicFrameLocks noGrp="1"/>
          </p:cNvGraphicFramePr>
          <p:nvPr>
            <p:extLst>
              <p:ext uri="{D42A27DB-BD31-4B8C-83A1-F6EECF244321}">
                <p14:modId xmlns:p14="http://schemas.microsoft.com/office/powerpoint/2010/main" val="3509861257"/>
              </p:ext>
            </p:extLst>
          </p:nvPr>
        </p:nvGraphicFramePr>
        <p:xfrm>
          <a:off x="561197" y="1628800"/>
          <a:ext cx="8535177" cy="4731189"/>
        </p:xfrm>
        <a:graphic>
          <a:graphicData uri="http://schemas.openxmlformats.org/drawingml/2006/table">
            <a:tbl>
              <a:tblPr firstRow="1" bandRow="1"/>
              <a:tblGrid>
                <a:gridCol w="1934403">
                  <a:extLst>
                    <a:ext uri="{9D8B030D-6E8A-4147-A177-3AD203B41FA5}">
                      <a16:colId xmlns:a16="http://schemas.microsoft.com/office/drawing/2014/main" val="667654392"/>
                    </a:ext>
                  </a:extLst>
                </a:gridCol>
                <a:gridCol w="2880320">
                  <a:extLst>
                    <a:ext uri="{9D8B030D-6E8A-4147-A177-3AD203B41FA5}">
                      <a16:colId xmlns:a16="http://schemas.microsoft.com/office/drawing/2014/main" val="2052454889"/>
                    </a:ext>
                  </a:extLst>
                </a:gridCol>
                <a:gridCol w="3720454">
                  <a:extLst>
                    <a:ext uri="{9D8B030D-6E8A-4147-A177-3AD203B41FA5}">
                      <a16:colId xmlns:a16="http://schemas.microsoft.com/office/drawing/2014/main" val="552918321"/>
                    </a:ext>
                  </a:extLst>
                </a:gridCol>
              </a:tblGrid>
              <a:tr h="44632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累計額</a:t>
                      </a:r>
                    </a:p>
                  </a:txBody>
                  <a:tcPr marL="68898" marR="68898" marT="0" marB="0" anchor="ctr" anchorCtr="1">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DEDE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表彰名</a:t>
                      </a:r>
                    </a:p>
                  </a:txBody>
                  <a:tcPr marL="68898" marR="68898" marT="0" marB="0" anchor="ctr" anchorCtr="1">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DEDE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表彰品</a:t>
                      </a:r>
                    </a:p>
                  </a:txBody>
                  <a:tcPr marL="68898" marR="68898" marT="0" marB="0" anchor="ctr" anchorCtr="1">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DEDED"/>
                    </a:solidFill>
                  </a:tcPr>
                </a:tc>
                <a:extLst>
                  <a:ext uri="{0D108BD9-81ED-4DB2-BD59-A6C34878D82A}">
                    <a16:rowId xmlns:a16="http://schemas.microsoft.com/office/drawing/2014/main" val="1198216271"/>
                  </a:ext>
                </a:extLst>
              </a:tr>
              <a:tr h="51498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3</a:t>
                      </a:r>
                      <a:r>
                        <a:rPr kumimoji="1" lang="ja-JP" altLang="en-US" sz="19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万円</a:t>
                      </a:r>
                      <a:r>
                        <a:rPr kumimoji="1" lang="ja-JP" altLang="en-US"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	</a:t>
                      </a:r>
                    </a:p>
                  </a:txBody>
                  <a:tcPr marL="68898" marR="68898" marT="34449" marB="34449"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準米山功労者</a:t>
                      </a:r>
                    </a:p>
                  </a:txBody>
                  <a:tcPr marL="68898" marR="68898" marT="34449" marB="34449"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l" defTabSz="914400" rtl="0" eaLnBrk="1" latinLnBrk="0" hangingPunct="1">
                        <a:lnSpc>
                          <a:spcPct val="100000"/>
                        </a:lnSpc>
                      </a:pPr>
                      <a:endParaRPr kumimoji="1" lang="ja-JP" altLang="en-US"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endParaRPr>
                    </a:p>
                  </a:txBody>
                  <a:tcPr marL="68898" marR="68898" marT="34449" marB="34449"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29889"/>
                  </a:ext>
                </a:extLst>
              </a:tr>
              <a:tr h="71084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10</a:t>
                      </a:r>
                      <a:r>
                        <a:rPr kumimoji="1" lang="ja-JP" altLang="en-US" sz="19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万円</a:t>
                      </a:r>
                    </a:p>
                  </a:txBody>
                  <a:tcPr marL="68898" marR="68898" marT="34449" marB="34449"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第</a:t>
                      </a:r>
                      <a:r>
                        <a:rPr kumimoji="1" lang="en-US" altLang="ja-JP"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1</a:t>
                      </a:r>
                      <a:r>
                        <a:rPr kumimoji="1" lang="ja-JP" altLang="en-US"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回米山功労者</a:t>
                      </a:r>
                    </a:p>
                  </a:txBody>
                  <a:tcPr marL="68898" marR="68898" marT="34449" marB="34449"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感謝状</a:t>
                      </a:r>
                    </a:p>
                  </a:txBody>
                  <a:tcPr marL="68898" marR="68898" marT="34449" marB="34449"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8769122"/>
                  </a:ext>
                </a:extLst>
              </a:tr>
              <a:tr h="116864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20</a:t>
                      </a:r>
                      <a:r>
                        <a:rPr kumimoji="1" lang="ja-JP" altLang="en-US" sz="19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万</a:t>
                      </a:r>
                      <a:r>
                        <a:rPr kumimoji="1" lang="ja-JP" altLang="en-US"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a:t>
                      </a:r>
                      <a:r>
                        <a:rPr kumimoji="1" lang="en-US" altLang="ja-JP"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90</a:t>
                      </a:r>
                      <a:r>
                        <a:rPr kumimoji="1" lang="ja-JP" altLang="en-US" sz="19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万円</a:t>
                      </a:r>
                      <a:endParaRPr kumimoji="1" lang="ja-JP" altLang="en-US"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endParaRPr>
                    </a:p>
                  </a:txBody>
                  <a:tcPr marL="68898" marR="68898" marT="135626" marB="34449"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l" defTabSz="914400" rtl="0" eaLnBrk="1" latinLnBrk="0" hangingPunct="1">
                        <a:lnSpc>
                          <a:spcPct val="100000"/>
                        </a:lnSpc>
                      </a:pPr>
                      <a:r>
                        <a:rPr kumimoji="1" lang="ja-JP" altLang="en-US" sz="19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（以降</a:t>
                      </a:r>
                      <a:r>
                        <a:rPr kumimoji="1" lang="en-US" altLang="ja-JP" sz="19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10</a:t>
                      </a:r>
                      <a:r>
                        <a:rPr kumimoji="1" lang="ja-JP" altLang="en-US" sz="19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万円毎に）</a:t>
                      </a:r>
                    </a:p>
                    <a:p>
                      <a:pPr marL="0" algn="l" defTabSz="914400" rtl="0" eaLnBrk="1" latinLnBrk="0" hangingPunct="1">
                        <a:lnSpc>
                          <a:spcPct val="100000"/>
                        </a:lnSpc>
                      </a:pPr>
                      <a:r>
                        <a:rPr kumimoji="1" lang="ja-JP" altLang="en-US"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第</a:t>
                      </a:r>
                      <a:r>
                        <a:rPr kumimoji="1" lang="en-US" altLang="ja-JP"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2</a:t>
                      </a:r>
                      <a:r>
                        <a:rPr kumimoji="1" lang="ja-JP" altLang="en-US"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回～</a:t>
                      </a:r>
                      <a:r>
                        <a:rPr kumimoji="1" lang="en-US" altLang="ja-JP"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9</a:t>
                      </a:r>
                      <a:r>
                        <a:rPr kumimoji="1" lang="ja-JP" altLang="en-US"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回</a:t>
                      </a:r>
                      <a:br>
                        <a:rPr kumimoji="1" lang="ja-JP" altLang="en-US"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br>
                      <a:r>
                        <a:rPr kumimoji="1" lang="ja-JP" altLang="en-US" sz="19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米山功労者マルチプル</a:t>
                      </a:r>
                    </a:p>
                  </a:txBody>
                  <a:tcPr marL="68898" marR="68898"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l" defTabSz="914400" rtl="0" eaLnBrk="1" latinLnBrk="0" hangingPunct="1">
                        <a:lnSpc>
                          <a:spcPct val="100000"/>
                        </a:lnSpc>
                      </a:pPr>
                      <a:r>
                        <a:rPr kumimoji="1" lang="ja-JP" altLang="en-US"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感謝状</a:t>
                      </a:r>
                    </a:p>
                    <a:p>
                      <a:pPr marL="0" algn="l" defTabSz="914400" rtl="0" eaLnBrk="1" latinLnBrk="0" hangingPunct="1">
                        <a:lnSpc>
                          <a:spcPct val="100000"/>
                        </a:lnSpc>
                      </a:pPr>
                      <a:r>
                        <a:rPr kumimoji="1" lang="en-US" altLang="ja-JP"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+50</a:t>
                      </a:r>
                      <a:r>
                        <a:rPr kumimoji="1" lang="ja-JP" altLang="en-US" sz="19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万円</a:t>
                      </a:r>
                      <a:r>
                        <a:rPr kumimoji="1" lang="ja-JP" altLang="en-US"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のみピンバッジ </a:t>
                      </a:r>
                      <a:endParaRPr kumimoji="1" lang="en-US" altLang="ja-JP"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endParaRPr>
                    </a:p>
                    <a:p>
                      <a:pPr marL="0" algn="l" defTabSz="914400" rtl="0" eaLnBrk="1" latinLnBrk="0" hangingPunct="1">
                        <a:lnSpc>
                          <a:spcPct val="100000"/>
                        </a:lnSpc>
                      </a:pPr>
                      <a:r>
                        <a:rPr kumimoji="1" lang="ja-JP" altLang="en-US" sz="19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（銀色）</a:t>
                      </a:r>
                      <a:endParaRPr kumimoji="1" lang="ja-JP" altLang="en-US"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endParaRPr>
                    </a:p>
                  </a:txBody>
                  <a:tcPr marL="68898" marR="68898" marT="34449" marB="34449"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8507939"/>
                  </a:ext>
                </a:extLst>
              </a:tr>
              <a:tr h="108844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100</a:t>
                      </a:r>
                      <a:r>
                        <a:rPr kumimoji="1" lang="ja-JP" altLang="en-US" sz="19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万</a:t>
                      </a:r>
                      <a:br>
                        <a:rPr kumimoji="1" lang="ja-JP" altLang="en-US"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br>
                      <a:r>
                        <a:rPr kumimoji="1" lang="ja-JP" altLang="en-US"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 　～</a:t>
                      </a:r>
                      <a:r>
                        <a:rPr kumimoji="1" lang="en-US" altLang="ja-JP"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390</a:t>
                      </a:r>
                      <a:r>
                        <a:rPr kumimoji="1" lang="ja-JP" altLang="en-US" sz="19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万円</a:t>
                      </a:r>
                    </a:p>
                  </a:txBody>
                  <a:tcPr marL="68898" marR="68898" marT="34449" marB="34449"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第</a:t>
                      </a:r>
                      <a:r>
                        <a:rPr kumimoji="1" lang="en-US" altLang="ja-JP"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10</a:t>
                      </a:r>
                      <a:r>
                        <a:rPr kumimoji="1" lang="ja-JP" altLang="en-US"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回～</a:t>
                      </a:r>
                      <a:br>
                        <a:rPr kumimoji="1" lang="ja-JP" altLang="en-US"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br>
                      <a:r>
                        <a:rPr kumimoji="1" lang="ja-JP" altLang="en-US"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　米山功労者</a:t>
                      </a:r>
                      <a:br>
                        <a:rPr kumimoji="1" lang="en-US" altLang="ja-JP"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br>
                      <a:r>
                        <a:rPr kumimoji="1" lang="ja-JP" altLang="en-US"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メジャードナー</a:t>
                      </a:r>
                    </a:p>
                  </a:txBody>
                  <a:tcPr marL="68898" marR="68898" marT="34449" marB="34449"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l" defTabSz="914400" rtl="0" eaLnBrk="1" latinLnBrk="0" hangingPunct="1">
                        <a:lnSpc>
                          <a:spcPct val="100000"/>
                        </a:lnSpc>
                      </a:pPr>
                      <a:r>
                        <a:rPr kumimoji="1" lang="ja-JP" altLang="en-US"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感謝状</a:t>
                      </a:r>
                    </a:p>
                    <a:p>
                      <a:pPr marL="0" algn="l" defTabSz="914400" rtl="0" eaLnBrk="1" latinLnBrk="0" hangingPunct="1">
                        <a:lnSpc>
                          <a:spcPct val="100000"/>
                        </a:lnSpc>
                      </a:pPr>
                      <a:r>
                        <a:rPr kumimoji="1" lang="en-US" altLang="ja-JP"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+100</a:t>
                      </a:r>
                      <a:r>
                        <a:rPr kumimoji="1" lang="ja-JP" altLang="en-US" sz="19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万円毎に</a:t>
                      </a:r>
                      <a:r>
                        <a:rPr kumimoji="1" lang="ja-JP" altLang="en-US"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ピンバッジ </a:t>
                      </a:r>
                      <a:endParaRPr kumimoji="1" lang="en-US" altLang="ja-JP"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endParaRPr>
                    </a:p>
                    <a:p>
                      <a:pPr marL="0" algn="l" defTabSz="914400" rtl="0" eaLnBrk="1" latinLnBrk="0" hangingPunct="1">
                        <a:lnSpc>
                          <a:spcPct val="100000"/>
                        </a:lnSpc>
                      </a:pPr>
                      <a:r>
                        <a:rPr kumimoji="1" lang="ja-JP" altLang="en-US" sz="19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（金製）</a:t>
                      </a:r>
                      <a:endParaRPr kumimoji="1" lang="ja-JP" altLang="en-US"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endParaRPr>
                    </a:p>
                  </a:txBody>
                  <a:tcPr marL="68898" marR="68898" marT="34449" marB="34449"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0708789"/>
                  </a:ext>
                </a:extLst>
              </a:tr>
              <a:tr h="79929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400</a:t>
                      </a:r>
                      <a:r>
                        <a:rPr kumimoji="1" lang="ja-JP" altLang="en-US" sz="19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万円</a:t>
                      </a:r>
                      <a:r>
                        <a:rPr kumimoji="1" lang="ja-JP" altLang="en-US"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a:t>
                      </a:r>
                    </a:p>
                  </a:txBody>
                  <a:tcPr marL="68898" marR="68898" marT="34449" marB="34449"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l" defTabSz="914400" rtl="0" eaLnBrk="1" latinLnBrk="0" hangingPunct="1">
                        <a:lnSpc>
                          <a:spcPct val="100000"/>
                        </a:lnSpc>
                      </a:pPr>
                      <a:r>
                        <a:rPr kumimoji="1" lang="ja-JP" altLang="en-US"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感謝状</a:t>
                      </a:r>
                    </a:p>
                    <a:p>
                      <a:pPr marL="0" algn="l" defTabSz="914400" rtl="0" eaLnBrk="1" latinLnBrk="0" hangingPunct="1">
                        <a:lnSpc>
                          <a:spcPct val="100000"/>
                        </a:lnSpc>
                      </a:pPr>
                      <a:r>
                        <a:rPr kumimoji="1" lang="en-US" altLang="ja-JP"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+100</a:t>
                      </a:r>
                      <a:r>
                        <a:rPr kumimoji="1" lang="ja-JP" altLang="en-US" sz="19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万円毎に</a:t>
                      </a:r>
                      <a:r>
                        <a:rPr kumimoji="1" lang="ja-JP" altLang="en-US" sz="2400" b="1" i="0" u="none" strike="noStrike" kern="1200" baseline="0" dirty="0">
                          <a:solidFill>
                            <a:schemeClr val="tx1"/>
                          </a:solidFill>
                          <a:latin typeface="游ゴシック" panose="020B0400000000000000" pitchFamily="50" charset="-128"/>
                          <a:ea typeface="游ゴシック" panose="020B0400000000000000" pitchFamily="50" charset="-128"/>
                          <a:cs typeface="+mn-cs"/>
                        </a:rPr>
                        <a:t>クリスタル盾</a:t>
                      </a:r>
                    </a:p>
                  </a:txBody>
                  <a:tcPr marL="68898" marR="68898" marT="34449" marB="34449"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3638787"/>
                  </a:ext>
                </a:extLst>
              </a:tr>
            </a:tbl>
          </a:graphicData>
        </a:graphic>
      </p:graphicFrame>
      <p:pic>
        <p:nvPicPr>
          <p:cNvPr id="8" name="コンテンツ プレースホルダー 7">
            <a:extLst>
              <a:ext uri="{FF2B5EF4-FFF2-40B4-BE49-F238E27FC236}">
                <a16:creationId xmlns:a16="http://schemas.microsoft.com/office/drawing/2014/main" id="{D1E9A208-A648-141E-3868-057F0F9251B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06538" y="3092963"/>
            <a:ext cx="2724265" cy="2256251"/>
          </a:xfrm>
          <a:prstGeom prst="rect">
            <a:avLst/>
          </a:prstGeom>
        </p:spPr>
      </p:pic>
      <p:sp>
        <p:nvSpPr>
          <p:cNvPr id="10" name="タイトル 2">
            <a:extLst>
              <a:ext uri="{FF2B5EF4-FFF2-40B4-BE49-F238E27FC236}">
                <a16:creationId xmlns:a16="http://schemas.microsoft.com/office/drawing/2014/main" id="{7B0B95C8-71C2-9526-5762-9525D88E89D5}"/>
              </a:ext>
            </a:extLst>
          </p:cNvPr>
          <p:cNvSpPr txBox="1">
            <a:spLocks/>
          </p:cNvSpPr>
          <p:nvPr/>
        </p:nvSpPr>
        <p:spPr>
          <a:xfrm>
            <a:off x="8859988" y="5355029"/>
            <a:ext cx="2817365" cy="389147"/>
          </a:xfrm>
          <a:prstGeom prst="rect">
            <a:avLst/>
          </a:prstGeom>
          <a:solidFill>
            <a:schemeClr val="bg1"/>
          </a:solidFill>
        </p:spPr>
        <p:txBody>
          <a:bodyPr vert="horz" lIns="60960" tIns="30480" rIns="60960" bIns="3048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spcBef>
                <a:spcPts val="400"/>
              </a:spcBef>
            </a:pPr>
            <a:r>
              <a:rPr lang="ja-JP" altLang="en-US" sz="1467" b="1" spc="-113" dirty="0">
                <a:solidFill>
                  <a:prstClr val="black"/>
                </a:solidFill>
                <a:latin typeface="游ゴシック" panose="020B0400000000000000" pitchFamily="50" charset="-128"/>
                <a:ea typeface="游ゴシック" panose="020B0400000000000000" pitchFamily="50" charset="-128"/>
              </a:rPr>
              <a:t>▲</a:t>
            </a:r>
            <a:r>
              <a:rPr lang="en-US" altLang="ja-JP" sz="1467" b="1" spc="-113" dirty="0">
                <a:solidFill>
                  <a:prstClr val="black"/>
                </a:solidFill>
                <a:latin typeface="游ゴシック" panose="020B0400000000000000" pitchFamily="50" charset="-128"/>
                <a:ea typeface="游ゴシック" panose="020B0400000000000000" pitchFamily="50" charset="-128"/>
              </a:rPr>
              <a:t>50</a:t>
            </a:r>
            <a:r>
              <a:rPr lang="ja-JP" altLang="en-US" sz="1467" b="1" spc="-113" dirty="0">
                <a:solidFill>
                  <a:prstClr val="black"/>
                </a:solidFill>
                <a:latin typeface="游ゴシック" panose="020B0400000000000000" pitchFamily="50" charset="-128"/>
                <a:ea typeface="游ゴシック" panose="020B0400000000000000" pitchFamily="50" charset="-128"/>
              </a:rPr>
              <a:t>万円の表彰品（ピンバッジ）</a:t>
            </a:r>
            <a:endParaRPr lang="en-US" altLang="ja-JP" sz="1467" b="1" spc="-113" dirty="0">
              <a:solidFill>
                <a:prstClr val="black"/>
              </a:solidFill>
              <a:latin typeface="游ゴシック" panose="020B0400000000000000" pitchFamily="50" charset="-128"/>
              <a:ea typeface="游ゴシック" panose="020B0400000000000000" pitchFamily="50" charset="-128"/>
            </a:endParaRPr>
          </a:p>
        </p:txBody>
      </p:sp>
      <p:pic>
        <p:nvPicPr>
          <p:cNvPr id="4" name="図 3" descr="携帯電話のケース&#10;&#10;中程度の精度で自動的に生成された説明">
            <a:extLst>
              <a:ext uri="{FF2B5EF4-FFF2-40B4-BE49-F238E27FC236}">
                <a16:creationId xmlns:a16="http://schemas.microsoft.com/office/drawing/2014/main" id="{CE3F2D70-E771-655E-0CDF-356B87471B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06538" y="580207"/>
            <a:ext cx="2724265" cy="2043199"/>
          </a:xfrm>
          <a:prstGeom prst="rect">
            <a:avLst/>
          </a:prstGeom>
        </p:spPr>
      </p:pic>
      <p:sp>
        <p:nvSpPr>
          <p:cNvPr id="6" name="タイトル 2">
            <a:extLst>
              <a:ext uri="{FF2B5EF4-FFF2-40B4-BE49-F238E27FC236}">
                <a16:creationId xmlns:a16="http://schemas.microsoft.com/office/drawing/2014/main" id="{AEC8E39A-A2E8-07B4-5E96-449A1ED58F5D}"/>
              </a:ext>
            </a:extLst>
          </p:cNvPr>
          <p:cNvSpPr txBox="1">
            <a:spLocks/>
          </p:cNvSpPr>
          <p:nvPr/>
        </p:nvSpPr>
        <p:spPr>
          <a:xfrm>
            <a:off x="8642509" y="2612910"/>
            <a:ext cx="3250135" cy="389147"/>
          </a:xfrm>
          <a:prstGeom prst="rect">
            <a:avLst/>
          </a:prstGeom>
          <a:solidFill>
            <a:schemeClr val="bg1"/>
          </a:solidFill>
        </p:spPr>
        <p:txBody>
          <a:bodyPr vert="horz" lIns="60960" tIns="30480" rIns="60960" bIns="3048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spcBef>
                <a:spcPts val="400"/>
              </a:spcBef>
            </a:pPr>
            <a:r>
              <a:rPr lang="ja-JP" altLang="en-US" sz="1467" b="1" spc="-113" dirty="0">
                <a:solidFill>
                  <a:prstClr val="black"/>
                </a:solidFill>
                <a:latin typeface="游ゴシック" panose="020B0400000000000000" pitchFamily="50" charset="-128"/>
                <a:ea typeface="游ゴシック" panose="020B0400000000000000" pitchFamily="50" charset="-128"/>
              </a:rPr>
              <a:t>▲メジャードナー表彰品（ピンバッジ）</a:t>
            </a:r>
            <a:endParaRPr lang="en-US" altLang="ja-JP" sz="1467" b="1" spc="-113" dirty="0">
              <a:solidFill>
                <a:prstClr val="black"/>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625928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グラフ 1">
            <a:extLst>
              <a:ext uri="{FF2B5EF4-FFF2-40B4-BE49-F238E27FC236}">
                <a16:creationId xmlns:a16="http://schemas.microsoft.com/office/drawing/2014/main" id="{47FF3CE9-1B30-12C6-0D91-B898129A8041}"/>
              </a:ext>
            </a:extLst>
          </p:cNvPr>
          <p:cNvGraphicFramePr/>
          <p:nvPr>
            <p:extLst>
              <p:ext uri="{D42A27DB-BD31-4B8C-83A1-F6EECF244321}">
                <p14:modId xmlns:p14="http://schemas.microsoft.com/office/powerpoint/2010/main" val="731969076"/>
              </p:ext>
            </p:extLst>
          </p:nvPr>
        </p:nvGraphicFramePr>
        <p:xfrm>
          <a:off x="547832" y="2024696"/>
          <a:ext cx="12145349" cy="4608660"/>
        </p:xfrm>
        <a:graphic>
          <a:graphicData uri="http://schemas.openxmlformats.org/drawingml/2006/chart">
            <c:chart xmlns:c="http://schemas.openxmlformats.org/drawingml/2006/chart" xmlns:r="http://schemas.openxmlformats.org/officeDocument/2006/relationships" r:id="rId3"/>
          </a:graphicData>
        </a:graphic>
      </p:graphicFrame>
      <p:sp>
        <p:nvSpPr>
          <p:cNvPr id="3" name="コンテンツ プレースホルダー 2">
            <a:extLst>
              <a:ext uri="{FF2B5EF4-FFF2-40B4-BE49-F238E27FC236}">
                <a16:creationId xmlns:a16="http://schemas.microsoft.com/office/drawing/2014/main" id="{106C5C1F-071B-DCC6-D80A-DDE7E51020DE}"/>
              </a:ext>
            </a:extLst>
          </p:cNvPr>
          <p:cNvSpPr txBox="1">
            <a:spLocks/>
          </p:cNvSpPr>
          <p:nvPr/>
        </p:nvSpPr>
        <p:spPr>
          <a:xfrm>
            <a:off x="547832" y="1267470"/>
            <a:ext cx="10780748" cy="57720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ja-JP" altLang="en-US" sz="4000" b="1" dirty="0">
                <a:latin typeface="游ゴシック" panose="020B0400000000000000" pitchFamily="50" charset="-128"/>
                <a:ea typeface="游ゴシック" panose="020B0400000000000000" pitchFamily="50" charset="-128"/>
              </a:rPr>
              <a:t>当地区の平均寄付額</a:t>
            </a:r>
            <a:r>
              <a:rPr lang="ja-JP" altLang="en-US" sz="3600" b="1" dirty="0">
                <a:latin typeface="游ゴシック" panose="020B0400000000000000" pitchFamily="50" charset="-128"/>
                <a:ea typeface="游ゴシック" panose="020B0400000000000000" pitchFamily="50" charset="-128"/>
              </a:rPr>
              <a:t>   　　　　</a:t>
            </a:r>
            <a:r>
              <a:rPr lang="ja-JP" altLang="en-US" sz="2400" b="1" dirty="0">
                <a:latin typeface="游ゴシック" panose="020B0400000000000000" pitchFamily="50" charset="-128"/>
                <a:ea typeface="游ゴシック" panose="020B0400000000000000" pitchFamily="50" charset="-128"/>
              </a:rPr>
              <a:t>円 </a:t>
            </a:r>
            <a:r>
              <a:rPr lang="en-US" altLang="ja-JP" sz="24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第</a:t>
            </a:r>
            <a:r>
              <a:rPr lang="ja-JP" altLang="en-US" sz="1867" b="1" dirty="0">
                <a:latin typeface="游ゴシック" panose="020B0400000000000000" pitchFamily="50" charset="-128"/>
                <a:ea typeface="游ゴシック" panose="020B0400000000000000" pitchFamily="50" charset="-128"/>
              </a:rPr>
              <a:t>　　　　　</a:t>
            </a:r>
            <a:r>
              <a:rPr lang="ja-JP" altLang="en-US" sz="2000" b="1" dirty="0">
                <a:latin typeface="游ゴシック" panose="020B0400000000000000" pitchFamily="50" charset="-128"/>
                <a:ea typeface="游ゴシック" panose="020B0400000000000000" pitchFamily="50" charset="-128"/>
              </a:rPr>
              <a:t>位</a:t>
            </a:r>
            <a:r>
              <a:rPr lang="en-US" altLang="ja-JP" sz="2400" b="1" dirty="0">
                <a:latin typeface="游ゴシック" panose="020B0400000000000000" pitchFamily="50" charset="-128"/>
                <a:ea typeface="游ゴシック" panose="020B0400000000000000" pitchFamily="50" charset="-128"/>
              </a:rPr>
              <a:t>)</a:t>
            </a:r>
            <a:endParaRPr lang="ja-JP" altLang="en-US" sz="2667" b="1" dirty="0">
              <a:latin typeface="游ゴシック" panose="020B0400000000000000" pitchFamily="50" charset="-128"/>
              <a:ea typeface="游ゴシック" panose="020B0400000000000000" pitchFamily="50" charset="-128"/>
            </a:endParaRPr>
          </a:p>
        </p:txBody>
      </p:sp>
      <p:sp>
        <p:nvSpPr>
          <p:cNvPr id="4" name="テキスト ボックス 3">
            <a:extLst>
              <a:ext uri="{FF2B5EF4-FFF2-40B4-BE49-F238E27FC236}">
                <a16:creationId xmlns:a16="http://schemas.microsoft.com/office/drawing/2014/main" id="{9170C368-3C69-E780-31E3-3DF0118C4C13}"/>
              </a:ext>
            </a:extLst>
          </p:cNvPr>
          <p:cNvSpPr txBox="1"/>
          <p:nvPr/>
        </p:nvSpPr>
        <p:spPr>
          <a:xfrm>
            <a:off x="5676611" y="1163439"/>
            <a:ext cx="2040227" cy="697111"/>
          </a:xfrm>
          <a:prstGeom prst="rect">
            <a:avLst/>
          </a:prstGeom>
          <a:noFill/>
          <a:ln w="60325">
            <a:solidFill>
              <a:schemeClr val="tx1">
                <a:lumMod val="75000"/>
                <a:lumOff val="25000"/>
              </a:schemeClr>
            </a:solidFill>
          </a:ln>
        </p:spPr>
        <p:txBody>
          <a:bodyPr wrap="square" rtlCol="0" anchor="ctr" anchorCtr="0">
            <a:noAutofit/>
          </a:bodyPr>
          <a:lstStyle/>
          <a:p>
            <a:pPr algn="ctr"/>
            <a:endParaRPr lang="en-US" altLang="ja-JP" sz="4000" dirty="0">
              <a:latin typeface="HGP創英角ｺﾞｼｯｸUB" panose="020B0900000000000000" pitchFamily="50" charset="-128"/>
              <a:ea typeface="HGP創英角ｺﾞｼｯｸUB" panose="020B0900000000000000" pitchFamily="50" charset="-128"/>
            </a:endParaRPr>
          </a:p>
        </p:txBody>
      </p:sp>
      <p:sp>
        <p:nvSpPr>
          <p:cNvPr id="5" name="テキスト ボックス 4">
            <a:extLst>
              <a:ext uri="{FF2B5EF4-FFF2-40B4-BE49-F238E27FC236}">
                <a16:creationId xmlns:a16="http://schemas.microsoft.com/office/drawing/2014/main" id="{E730F3B8-BA0F-5D05-BB70-B660505B0E1B}"/>
              </a:ext>
            </a:extLst>
          </p:cNvPr>
          <p:cNvSpPr txBox="1"/>
          <p:nvPr/>
        </p:nvSpPr>
        <p:spPr>
          <a:xfrm>
            <a:off x="8688288" y="1179314"/>
            <a:ext cx="888099" cy="697111"/>
          </a:xfrm>
          <a:prstGeom prst="rect">
            <a:avLst/>
          </a:prstGeom>
          <a:noFill/>
          <a:ln w="60325">
            <a:solidFill>
              <a:schemeClr val="tx1">
                <a:lumMod val="75000"/>
                <a:lumOff val="25000"/>
              </a:schemeClr>
            </a:solidFill>
          </a:ln>
        </p:spPr>
        <p:txBody>
          <a:bodyPr wrap="square" rtlCol="0" anchor="ctr" anchorCtr="0">
            <a:noAutofit/>
          </a:bodyPr>
          <a:lstStyle/>
          <a:p>
            <a:pPr algn="ctr"/>
            <a:endParaRPr lang="ja-JP" altLang="en-US" sz="36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6" name="テキスト ボックス 18">
            <a:extLst>
              <a:ext uri="{FF2B5EF4-FFF2-40B4-BE49-F238E27FC236}">
                <a16:creationId xmlns:a16="http://schemas.microsoft.com/office/drawing/2014/main" id="{1C1CADD2-B53E-24B8-7807-845DB790F9B5}"/>
              </a:ext>
            </a:extLst>
          </p:cNvPr>
          <p:cNvSpPr txBox="1">
            <a:spLocks noChangeArrowheads="1"/>
          </p:cNvSpPr>
          <p:nvPr/>
        </p:nvSpPr>
        <p:spPr bwMode="auto">
          <a:xfrm>
            <a:off x="9759891" y="2754963"/>
            <a:ext cx="1568689" cy="797206"/>
          </a:xfrm>
          <a:prstGeom prst="rect">
            <a:avLst/>
          </a:prstGeom>
          <a:solidFill>
            <a:schemeClr val="bg1">
              <a:lumMod val="95000"/>
            </a:schemeClr>
          </a:solidFill>
          <a:ln w="38100">
            <a:noFill/>
            <a:miter lim="800000"/>
            <a:headEnd/>
            <a:tailEnd/>
          </a:ln>
        </p:spPr>
        <p:txBody>
          <a:bodyPr wrap="square" lIns="0" rIns="0">
            <a:spAutoFit/>
          </a:bodyPr>
          <a:lstStyle/>
          <a:p>
            <a:pPr algn="ctr">
              <a:lnSpc>
                <a:spcPct val="90000"/>
              </a:lnSpc>
            </a:pPr>
            <a:r>
              <a:rPr lang="ja-JP" altLang="en-US" sz="2133" b="1" dirty="0">
                <a:latin typeface="游ゴシック" panose="020B0400000000000000" pitchFamily="50" charset="-128"/>
                <a:ea typeface="游ゴシック" panose="020B0400000000000000" pitchFamily="50" charset="-128"/>
              </a:rPr>
              <a:t>全国平均</a:t>
            </a:r>
            <a:r>
              <a:rPr lang="en-US" altLang="ja-JP" sz="2933" b="1" dirty="0">
                <a:latin typeface="游ゴシック" panose="020B0400000000000000" pitchFamily="50" charset="-128"/>
                <a:ea typeface="游ゴシック" panose="020B0400000000000000" pitchFamily="50" charset="-128"/>
              </a:rPr>
              <a:t>17,293</a:t>
            </a:r>
            <a:r>
              <a:rPr lang="ja-JP" altLang="en-US" sz="1600" b="1" dirty="0">
                <a:latin typeface="游ゴシック" panose="020B0400000000000000" pitchFamily="50" charset="-128"/>
                <a:ea typeface="游ゴシック" panose="020B0400000000000000" pitchFamily="50" charset="-128"/>
              </a:rPr>
              <a:t>円</a:t>
            </a:r>
            <a:endParaRPr lang="ja-JP" altLang="en-US" sz="2400" b="1" dirty="0">
              <a:latin typeface="游ゴシック" panose="020B0400000000000000" pitchFamily="50" charset="-128"/>
              <a:ea typeface="游ゴシック" panose="020B0400000000000000" pitchFamily="50" charset="-128"/>
            </a:endParaRPr>
          </a:p>
        </p:txBody>
      </p:sp>
      <p:cxnSp>
        <p:nvCxnSpPr>
          <p:cNvPr id="7" name="直線コネクタ 6">
            <a:extLst>
              <a:ext uri="{FF2B5EF4-FFF2-40B4-BE49-F238E27FC236}">
                <a16:creationId xmlns:a16="http://schemas.microsoft.com/office/drawing/2014/main" id="{51CC645E-8D0A-CFB4-3456-A1E4CC808E23}"/>
              </a:ext>
            </a:extLst>
          </p:cNvPr>
          <p:cNvCxnSpPr>
            <a:cxnSpLocks/>
          </p:cNvCxnSpPr>
          <p:nvPr/>
        </p:nvCxnSpPr>
        <p:spPr>
          <a:xfrm>
            <a:off x="10560496" y="3559038"/>
            <a:ext cx="0" cy="567894"/>
          </a:xfrm>
          <a:prstGeom prst="line">
            <a:avLst/>
          </a:prstGeom>
          <a:ln w="63500">
            <a:solidFill>
              <a:srgbClr val="FE696E"/>
            </a:solidFill>
            <a:prstDash val="solid"/>
            <a:tailEnd type="oval" w="lg" len="med"/>
          </a:ln>
        </p:spPr>
        <p:style>
          <a:lnRef idx="1">
            <a:schemeClr val="accent1"/>
          </a:lnRef>
          <a:fillRef idx="0">
            <a:schemeClr val="accent1"/>
          </a:fillRef>
          <a:effectRef idx="0">
            <a:schemeClr val="accent1"/>
          </a:effectRef>
          <a:fontRef idx="minor">
            <a:schemeClr val="tx1"/>
          </a:fontRef>
        </p:style>
      </p:cxnSp>
      <p:sp>
        <p:nvSpPr>
          <p:cNvPr id="10" name="四角形: 角を丸くする 9">
            <a:extLst>
              <a:ext uri="{FF2B5EF4-FFF2-40B4-BE49-F238E27FC236}">
                <a16:creationId xmlns:a16="http://schemas.microsoft.com/office/drawing/2014/main" id="{6FDB6B43-BF70-8266-9573-0A11111630E8}"/>
              </a:ext>
            </a:extLst>
          </p:cNvPr>
          <p:cNvSpPr/>
          <p:nvPr/>
        </p:nvSpPr>
        <p:spPr>
          <a:xfrm>
            <a:off x="3888529" y="590749"/>
            <a:ext cx="2208245" cy="457406"/>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33" b="1" dirty="0">
                <a:solidFill>
                  <a:schemeClr val="bg1"/>
                </a:solidFill>
                <a:latin typeface="游ゴシック" panose="020B0400000000000000" pitchFamily="50" charset="-128"/>
                <a:ea typeface="游ゴシック" panose="020B0400000000000000" pitchFamily="50" charset="-128"/>
              </a:rPr>
              <a:t>個人平均寄付額 </a:t>
            </a:r>
          </a:p>
        </p:txBody>
      </p:sp>
      <p:sp>
        <p:nvSpPr>
          <p:cNvPr id="13" name="タイトル 12">
            <a:extLst>
              <a:ext uri="{FF2B5EF4-FFF2-40B4-BE49-F238E27FC236}">
                <a16:creationId xmlns:a16="http://schemas.microsoft.com/office/drawing/2014/main" id="{893F9F41-872F-E291-998A-0F236D96D714}"/>
              </a:ext>
            </a:extLst>
          </p:cNvPr>
          <p:cNvSpPr>
            <a:spLocks noGrp="1"/>
          </p:cNvSpPr>
          <p:nvPr>
            <p:ph type="title"/>
          </p:nvPr>
        </p:nvSpPr>
        <p:spPr>
          <a:xfrm>
            <a:off x="815414" y="404664"/>
            <a:ext cx="7536837" cy="758775"/>
          </a:xfrm>
        </p:spPr>
        <p:txBody>
          <a:bodyPr anchor="t"/>
          <a:lstStyle/>
          <a:p>
            <a:r>
              <a:rPr lang="ja-JP" altLang="en-US" dirty="0">
                <a:latin typeface="游ゴシック" panose="020B0400000000000000" pitchFamily="50" charset="-128"/>
                <a:ea typeface="游ゴシック" panose="020B0400000000000000" pitchFamily="50" charset="-128"/>
              </a:rPr>
              <a:t>寄付実績</a:t>
            </a:r>
          </a:p>
        </p:txBody>
      </p:sp>
      <p:sp>
        <p:nvSpPr>
          <p:cNvPr id="16" name="下矢印 22">
            <a:extLst>
              <a:ext uri="{FF2B5EF4-FFF2-40B4-BE49-F238E27FC236}">
                <a16:creationId xmlns:a16="http://schemas.microsoft.com/office/drawing/2014/main" id="{24A80A14-F409-CDD7-890E-C6717E4F03D1}"/>
              </a:ext>
            </a:extLst>
          </p:cNvPr>
          <p:cNvSpPr/>
          <p:nvPr/>
        </p:nvSpPr>
        <p:spPr>
          <a:xfrm>
            <a:off x="4226955" y="3552169"/>
            <a:ext cx="526604" cy="547688"/>
          </a:xfrm>
          <a:prstGeom prst="downArrow">
            <a:avLst>
              <a:gd name="adj1" fmla="val 52515"/>
              <a:gd name="adj2" fmla="val 59493"/>
            </a:avLst>
          </a:prstGeom>
          <a:solidFill>
            <a:srgbClr val="FE696E"/>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Tree>
    <p:extLst>
      <p:ext uri="{BB962C8B-B14F-4D97-AF65-F5344CB8AC3E}">
        <p14:creationId xmlns:p14="http://schemas.microsoft.com/office/powerpoint/2010/main" val="181009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afterEffect">
                                  <p:stCondLst>
                                    <p:cond delay="0"/>
                                  </p:stCondLst>
                                  <p:childTnLst>
                                    <p:animEffect transition="out" filter="fade">
                                      <p:cBhvr>
                                        <p:cTn id="6" dur="500" tmFilter="0, 0; .2, .5; .8, .5; 1, 0"/>
                                        <p:tgtEl>
                                          <p:spTgt spid="16"/>
                                        </p:tgtEl>
                                      </p:cBhvr>
                                    </p:animEffect>
                                    <p:animScale>
                                      <p:cBhvr>
                                        <p:cTn id="7" dur="2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C7456A-6424-40C9-34AE-2ABFF4F61957}"/>
              </a:ext>
            </a:extLst>
          </p:cNvPr>
          <p:cNvSpPr>
            <a:spLocks noGrp="1"/>
          </p:cNvSpPr>
          <p:nvPr>
            <p:ph type="title"/>
          </p:nvPr>
        </p:nvSpPr>
        <p:spPr>
          <a:xfrm>
            <a:off x="815414" y="428667"/>
            <a:ext cx="7536837" cy="758775"/>
          </a:xfrm>
        </p:spPr>
        <p:txBody>
          <a:bodyPr anchor="t"/>
          <a:lstStyle/>
          <a:p>
            <a:r>
              <a:rPr kumimoji="1" lang="ja-JP" altLang="en-US" dirty="0">
                <a:latin typeface="游ゴシック" panose="020B0400000000000000" pitchFamily="50" charset="-128"/>
                <a:ea typeface="游ゴシック" panose="020B0400000000000000" pitchFamily="50" charset="-128"/>
              </a:rPr>
              <a:t>寄付実績</a:t>
            </a:r>
          </a:p>
        </p:txBody>
      </p:sp>
      <p:sp>
        <p:nvSpPr>
          <p:cNvPr id="7" name="コンテンツ プレースホルダー 2">
            <a:extLst>
              <a:ext uri="{FF2B5EF4-FFF2-40B4-BE49-F238E27FC236}">
                <a16:creationId xmlns:a16="http://schemas.microsoft.com/office/drawing/2014/main" id="{154AC7B0-A7B9-50AE-A274-461814522870}"/>
              </a:ext>
            </a:extLst>
          </p:cNvPr>
          <p:cNvSpPr txBox="1">
            <a:spLocks/>
          </p:cNvSpPr>
          <p:nvPr/>
        </p:nvSpPr>
        <p:spPr>
          <a:xfrm>
            <a:off x="565702" y="1268760"/>
            <a:ext cx="11233769" cy="75877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ja-JP" altLang="en-US" sz="3600" b="1" dirty="0">
                <a:latin typeface="游ゴシック" panose="020B0400000000000000" pitchFamily="50" charset="-128"/>
                <a:ea typeface="游ゴシック" panose="020B0400000000000000" pitchFamily="50" charset="-128"/>
              </a:rPr>
              <a:t>全国平均 </a:t>
            </a:r>
            <a:r>
              <a:rPr lang="en-US" altLang="ja-JP" sz="3600" b="1" dirty="0">
                <a:latin typeface="游ゴシック" panose="020B0400000000000000" pitchFamily="50" charset="-128"/>
                <a:ea typeface="游ゴシック" panose="020B0400000000000000" pitchFamily="50" charset="-128"/>
              </a:rPr>
              <a:t>47.3</a:t>
            </a:r>
            <a:r>
              <a:rPr lang="ja-JP" altLang="en-US" sz="3600" b="1" dirty="0">
                <a:latin typeface="游ゴシック" panose="020B0400000000000000" pitchFamily="50" charset="-128"/>
                <a:ea typeface="游ゴシック" panose="020B0400000000000000" pitchFamily="50" charset="-128"/>
              </a:rPr>
              <a:t>％　当地区　　　   ％</a:t>
            </a:r>
            <a:endParaRPr lang="en-US" altLang="ja-JP" sz="3600" b="1" dirty="0">
              <a:latin typeface="游ゴシック" panose="020B0400000000000000" pitchFamily="50" charset="-128"/>
              <a:ea typeface="游ゴシック" panose="020B0400000000000000" pitchFamily="50" charset="-128"/>
            </a:endParaRPr>
          </a:p>
          <a:p>
            <a:pPr marL="0" indent="0">
              <a:buNone/>
            </a:pPr>
            <a:r>
              <a:rPr lang="ja-JP" altLang="en-US" sz="2400" b="1" dirty="0">
                <a:latin typeface="游ゴシック" panose="020B0400000000000000" pitchFamily="50" charset="-128"/>
                <a:ea typeface="游ゴシック" panose="020B0400000000000000" pitchFamily="50" charset="-128"/>
              </a:rPr>
              <a:t>   最大 </a:t>
            </a:r>
            <a:r>
              <a:rPr lang="en-US" altLang="ja-JP" sz="2400" b="1" dirty="0">
                <a:latin typeface="游ゴシック" panose="020B0400000000000000" pitchFamily="50" charset="-128"/>
                <a:ea typeface="游ゴシック" panose="020B0400000000000000" pitchFamily="50" charset="-128"/>
              </a:rPr>
              <a:t>84.7</a:t>
            </a:r>
            <a:r>
              <a:rPr lang="ja-JP" altLang="en-US" sz="2133" b="1" dirty="0">
                <a:latin typeface="游ゴシック" panose="020B0400000000000000" pitchFamily="50" charset="-128"/>
                <a:ea typeface="游ゴシック" panose="020B0400000000000000" pitchFamily="50" charset="-128"/>
              </a:rPr>
              <a:t>％</a:t>
            </a:r>
            <a:r>
              <a:rPr lang="en-US" altLang="ja-JP" sz="2400" b="1" dirty="0">
                <a:latin typeface="游ゴシック" panose="020B0400000000000000" pitchFamily="50" charset="-128"/>
                <a:ea typeface="游ゴシック" panose="020B0400000000000000" pitchFamily="50" charset="-128"/>
              </a:rPr>
              <a:t>(2840)</a:t>
            </a:r>
            <a:r>
              <a:rPr lang="ja-JP" altLang="en-US" sz="2400" b="1" dirty="0">
                <a:latin typeface="游ゴシック" panose="020B0400000000000000" pitchFamily="50" charset="-128"/>
                <a:ea typeface="游ゴシック" panose="020B0400000000000000" pitchFamily="50" charset="-128"/>
              </a:rPr>
              <a:t>、最小 </a:t>
            </a:r>
            <a:r>
              <a:rPr lang="en-US" altLang="ja-JP" sz="2400" b="1" dirty="0">
                <a:latin typeface="游ゴシック" panose="020B0400000000000000" pitchFamily="50" charset="-128"/>
                <a:ea typeface="游ゴシック" panose="020B0400000000000000" pitchFamily="50" charset="-128"/>
              </a:rPr>
              <a:t>17.3</a:t>
            </a:r>
            <a:r>
              <a:rPr lang="ja-JP" altLang="en-US" sz="2133" b="1" dirty="0">
                <a:latin typeface="游ゴシック" panose="020B0400000000000000" pitchFamily="50" charset="-128"/>
                <a:ea typeface="游ゴシック" panose="020B0400000000000000" pitchFamily="50" charset="-128"/>
              </a:rPr>
              <a:t>％</a:t>
            </a:r>
            <a:r>
              <a:rPr lang="en-US" altLang="ja-JP" sz="2400" b="1" dirty="0">
                <a:latin typeface="游ゴシック" panose="020B0400000000000000" pitchFamily="50" charset="-128"/>
                <a:ea typeface="游ゴシック" panose="020B0400000000000000" pitchFamily="50" charset="-128"/>
              </a:rPr>
              <a:t>(2740)</a:t>
            </a:r>
            <a:br>
              <a:rPr lang="en-US" altLang="ja-JP" sz="2400" b="1" dirty="0">
                <a:latin typeface="游ゴシック" panose="020B0400000000000000" pitchFamily="50" charset="-128"/>
                <a:ea typeface="游ゴシック" panose="020B0400000000000000" pitchFamily="50" charset="-128"/>
              </a:rPr>
            </a:br>
            <a:r>
              <a:rPr lang="ja-JP" altLang="en-US" sz="3600" b="1" dirty="0">
                <a:latin typeface="游ゴシック" panose="020B0400000000000000" pitchFamily="50" charset="-128"/>
                <a:ea typeface="游ゴシック" panose="020B0400000000000000" pitchFamily="50" charset="-128"/>
              </a:rPr>
              <a:t>   　　　　　</a:t>
            </a:r>
            <a:endParaRPr lang="ja-JP" altLang="en-US" sz="2667" b="1" dirty="0">
              <a:latin typeface="游ゴシック" panose="020B0400000000000000" pitchFamily="50" charset="-128"/>
              <a:ea typeface="游ゴシック" panose="020B0400000000000000" pitchFamily="50" charset="-128"/>
            </a:endParaRPr>
          </a:p>
        </p:txBody>
      </p:sp>
      <p:sp>
        <p:nvSpPr>
          <p:cNvPr id="4" name="テキスト ボックス 3">
            <a:extLst>
              <a:ext uri="{FF2B5EF4-FFF2-40B4-BE49-F238E27FC236}">
                <a16:creationId xmlns:a16="http://schemas.microsoft.com/office/drawing/2014/main" id="{66A7A48A-E982-2C41-2416-C4FE00BFF914}"/>
              </a:ext>
            </a:extLst>
          </p:cNvPr>
          <p:cNvSpPr txBox="1"/>
          <p:nvPr/>
        </p:nvSpPr>
        <p:spPr>
          <a:xfrm>
            <a:off x="6599635" y="1268412"/>
            <a:ext cx="1152128" cy="579697"/>
          </a:xfrm>
          <a:prstGeom prst="rect">
            <a:avLst/>
          </a:prstGeom>
          <a:solidFill>
            <a:schemeClr val="bg1">
              <a:lumMod val="95000"/>
            </a:schemeClr>
          </a:solidFill>
          <a:ln w="60325">
            <a:solidFill>
              <a:schemeClr val="tx1">
                <a:lumMod val="75000"/>
                <a:lumOff val="25000"/>
              </a:schemeClr>
            </a:solidFill>
          </a:ln>
        </p:spPr>
        <p:txBody>
          <a:bodyPr wrap="square" rtlCol="0" anchor="ctr" anchorCtr="0">
            <a:noAutofit/>
          </a:bodyPr>
          <a:lstStyle/>
          <a:p>
            <a:pPr algn="ctr">
              <a:lnSpc>
                <a:spcPts val="3500"/>
              </a:lnSpc>
            </a:pPr>
            <a:endParaRPr lang="ja-JP" altLang="en-US" sz="32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8" name="四角形: 角を丸くする 7">
            <a:extLst>
              <a:ext uri="{FF2B5EF4-FFF2-40B4-BE49-F238E27FC236}">
                <a16:creationId xmlns:a16="http://schemas.microsoft.com/office/drawing/2014/main" id="{179170A4-5BCA-6589-AF14-E341B270C92A}"/>
              </a:ext>
            </a:extLst>
          </p:cNvPr>
          <p:cNvSpPr/>
          <p:nvPr/>
        </p:nvSpPr>
        <p:spPr>
          <a:xfrm>
            <a:off x="3888529" y="590749"/>
            <a:ext cx="2208245" cy="457406"/>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33" b="1" dirty="0">
                <a:solidFill>
                  <a:schemeClr val="bg1"/>
                </a:solidFill>
                <a:latin typeface="游ゴシック" panose="020B0400000000000000" pitchFamily="50" charset="-128"/>
                <a:ea typeface="游ゴシック" panose="020B0400000000000000" pitchFamily="50" charset="-128"/>
              </a:rPr>
              <a:t>特別寄付者割合</a:t>
            </a:r>
          </a:p>
        </p:txBody>
      </p:sp>
      <p:graphicFrame>
        <p:nvGraphicFramePr>
          <p:cNvPr id="11" name="グラフ 10">
            <a:extLst>
              <a:ext uri="{FF2B5EF4-FFF2-40B4-BE49-F238E27FC236}">
                <a16:creationId xmlns:a16="http://schemas.microsoft.com/office/drawing/2014/main" id="{7ED78A73-453E-581A-B582-832EFB8C366C}"/>
              </a:ext>
            </a:extLst>
          </p:cNvPr>
          <p:cNvGraphicFramePr/>
          <p:nvPr>
            <p:extLst>
              <p:ext uri="{D42A27DB-BD31-4B8C-83A1-F6EECF244321}">
                <p14:modId xmlns:p14="http://schemas.microsoft.com/office/powerpoint/2010/main" val="977304507"/>
              </p:ext>
            </p:extLst>
          </p:nvPr>
        </p:nvGraphicFramePr>
        <p:xfrm>
          <a:off x="371364" y="2312876"/>
          <a:ext cx="12133348" cy="4488499"/>
        </p:xfrm>
        <a:graphic>
          <a:graphicData uri="http://schemas.openxmlformats.org/drawingml/2006/chart">
            <c:chart xmlns:c="http://schemas.openxmlformats.org/drawingml/2006/chart" xmlns:r="http://schemas.openxmlformats.org/officeDocument/2006/relationships" r:id="rId3"/>
          </a:graphicData>
        </a:graphic>
      </p:graphicFrame>
      <p:sp>
        <p:nvSpPr>
          <p:cNvPr id="10" name="下矢印 22">
            <a:extLst>
              <a:ext uri="{FF2B5EF4-FFF2-40B4-BE49-F238E27FC236}">
                <a16:creationId xmlns:a16="http://schemas.microsoft.com/office/drawing/2014/main" id="{DBE6B464-4773-4575-D098-E055811103B5}"/>
              </a:ext>
            </a:extLst>
          </p:cNvPr>
          <p:cNvSpPr/>
          <p:nvPr/>
        </p:nvSpPr>
        <p:spPr>
          <a:xfrm>
            <a:off x="7825647" y="2027535"/>
            <a:ext cx="526604" cy="547688"/>
          </a:xfrm>
          <a:prstGeom prst="downArrow">
            <a:avLst>
              <a:gd name="adj1" fmla="val 52515"/>
              <a:gd name="adj2" fmla="val 59493"/>
            </a:avLst>
          </a:prstGeom>
          <a:solidFill>
            <a:srgbClr val="FE696E"/>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Tree>
    <p:extLst>
      <p:ext uri="{BB962C8B-B14F-4D97-AF65-F5344CB8AC3E}">
        <p14:creationId xmlns:p14="http://schemas.microsoft.com/office/powerpoint/2010/main" val="265352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after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字幕 1">
            <a:extLst>
              <a:ext uri="{FF2B5EF4-FFF2-40B4-BE49-F238E27FC236}">
                <a16:creationId xmlns:a16="http://schemas.microsoft.com/office/drawing/2014/main" id="{F5066728-93C0-7CA1-E73B-D62ED202E499}"/>
              </a:ext>
            </a:extLst>
          </p:cNvPr>
          <p:cNvSpPr>
            <a:spLocks noGrp="1"/>
          </p:cNvSpPr>
          <p:nvPr>
            <p:ph type="subTitle" idx="1"/>
          </p:nvPr>
        </p:nvSpPr>
        <p:spPr>
          <a:xfrm>
            <a:off x="5159896" y="2636912"/>
            <a:ext cx="4267200" cy="1168400"/>
          </a:xfrm>
        </p:spPr>
        <p:txBody>
          <a:bodyPr/>
          <a:lstStyle/>
          <a:p>
            <a:pPr algn="l">
              <a:spcBef>
                <a:spcPts val="800"/>
              </a:spcBef>
            </a:pPr>
            <a:r>
              <a:rPr kumimoji="1" lang="ja-JP" altLang="en-US" b="1" dirty="0">
                <a:solidFill>
                  <a:schemeClr val="tx1"/>
                </a:solidFill>
                <a:latin typeface="BIZ UDPゴシック" panose="020B0400000000000000" pitchFamily="50" charset="-128"/>
                <a:ea typeface="BIZ UDPゴシック" panose="020B0400000000000000" pitchFamily="50" charset="-128"/>
              </a:rPr>
              <a:t>巣立った</a:t>
            </a:r>
            <a:endParaRPr kumimoji="1" lang="en-US" altLang="ja-JP" b="1" dirty="0">
              <a:solidFill>
                <a:schemeClr val="tx1"/>
              </a:solidFill>
              <a:latin typeface="BIZ UDPゴシック" panose="020B0400000000000000" pitchFamily="50" charset="-128"/>
              <a:ea typeface="BIZ UDPゴシック" panose="020B0400000000000000" pitchFamily="50" charset="-128"/>
            </a:endParaRPr>
          </a:p>
          <a:p>
            <a:pPr>
              <a:spcBef>
                <a:spcPts val="800"/>
              </a:spcBef>
            </a:pPr>
            <a:r>
              <a:rPr kumimoji="1" lang="ja-JP" altLang="en-US" b="1" dirty="0">
                <a:solidFill>
                  <a:schemeClr val="tx1"/>
                </a:solidFill>
                <a:latin typeface="BIZ UDPゴシック" panose="020B0400000000000000" pitchFamily="50" charset="-128"/>
                <a:ea typeface="BIZ UDPゴシック" panose="020B0400000000000000" pitchFamily="50" charset="-128"/>
              </a:rPr>
              <a:t>米山奨学生</a:t>
            </a:r>
          </a:p>
        </p:txBody>
      </p:sp>
      <p:sp>
        <p:nvSpPr>
          <p:cNvPr id="4" name="タイトル 1">
            <a:extLst>
              <a:ext uri="{FF2B5EF4-FFF2-40B4-BE49-F238E27FC236}">
                <a16:creationId xmlns:a16="http://schemas.microsoft.com/office/drawing/2014/main" id="{7539767B-58A8-44CE-8ECA-A48AE3D91DC1}"/>
              </a:ext>
            </a:extLst>
          </p:cNvPr>
          <p:cNvSpPr txBox="1">
            <a:spLocks/>
          </p:cNvSpPr>
          <p:nvPr/>
        </p:nvSpPr>
        <p:spPr>
          <a:xfrm>
            <a:off x="2457440" y="2216999"/>
            <a:ext cx="2126392" cy="1910887"/>
          </a:xfrm>
          <a:prstGeom prst="rect">
            <a:avLst/>
          </a:prstGeom>
        </p:spPr>
        <p:txBody>
          <a:bodyPr vert="horz" lIns="60960" tIns="30480" rIns="60960" bIns="30480" rtlCol="0" anchor="ctr">
            <a:noAutofit/>
          </a:bodyPr>
          <a:lstStyle>
            <a:lvl1pPr algn="ctr" defTabSz="914400" rtl="0" eaLnBrk="1" latinLnBrk="0" hangingPunct="1">
              <a:spcBef>
                <a:spcPct val="0"/>
              </a:spcBef>
              <a:buNone/>
              <a:defRPr kumimoji="1" sz="16600" kern="1200">
                <a:solidFill>
                  <a:srgbClr val="A7E200"/>
                </a:solidFill>
                <a:latin typeface="Bahnschrift SemiBold SemiConden" panose="020B0502040204020203" pitchFamily="34" charset="0"/>
                <a:ea typeface="+mj-ea"/>
                <a:cs typeface="+mj-cs"/>
              </a:defRPr>
            </a:lvl1pPr>
          </a:lstStyle>
          <a:p>
            <a:pPr defTabSz="609630">
              <a:defRPr/>
            </a:pPr>
            <a:r>
              <a:rPr lang="en-US" altLang="ja-JP" sz="15934" dirty="0">
                <a:solidFill>
                  <a:srgbClr val="FE696E"/>
                </a:solidFill>
                <a:ea typeface="ＭＳ Ｐゴシック" panose="020B0600070205080204" pitchFamily="50" charset="-128"/>
              </a:rPr>
              <a:t>04</a:t>
            </a:r>
            <a:endParaRPr lang="ja-JP" altLang="en-US" sz="15934" dirty="0">
              <a:solidFill>
                <a:srgbClr val="FE696E"/>
              </a:solidFill>
              <a:ea typeface="ＭＳ Ｐゴシック" panose="020B0600070205080204" pitchFamily="50" charset="-128"/>
            </a:endParaRPr>
          </a:p>
        </p:txBody>
      </p:sp>
    </p:spTree>
    <p:extLst>
      <p:ext uri="{BB962C8B-B14F-4D97-AF65-F5344CB8AC3E}">
        <p14:creationId xmlns:p14="http://schemas.microsoft.com/office/powerpoint/2010/main" val="499164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コンテンツ プレースホルダー 9" descr="マップ&#10;&#10;自動的に生成された説明">
            <a:extLst>
              <a:ext uri="{FF2B5EF4-FFF2-40B4-BE49-F238E27FC236}">
                <a16:creationId xmlns:a16="http://schemas.microsoft.com/office/drawing/2014/main" id="{85E22E71-14C1-DBD7-F62E-C6BD7712468D}"/>
              </a:ext>
            </a:extLst>
          </p:cNvPr>
          <p:cNvPicPr>
            <a:picLocks/>
          </p:cNvPicPr>
          <p:nvPr/>
        </p:nvPicPr>
        <p:blipFill>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1" y="-1279"/>
            <a:ext cx="12194273" cy="6859279"/>
          </a:xfrm>
          <a:prstGeom prst="rect">
            <a:avLst/>
          </a:prstGeom>
        </p:spPr>
      </p:pic>
      <p:sp>
        <p:nvSpPr>
          <p:cNvPr id="87" name="タイトル 2">
            <a:extLst>
              <a:ext uri="{FF2B5EF4-FFF2-40B4-BE49-F238E27FC236}">
                <a16:creationId xmlns:a16="http://schemas.microsoft.com/office/drawing/2014/main" id="{CF9C9B14-8C62-76E2-6369-A4D8F673436B}"/>
              </a:ext>
            </a:extLst>
          </p:cNvPr>
          <p:cNvSpPr txBox="1">
            <a:spLocks/>
          </p:cNvSpPr>
          <p:nvPr/>
        </p:nvSpPr>
        <p:spPr>
          <a:xfrm>
            <a:off x="10056440" y="779274"/>
            <a:ext cx="1789807" cy="1065401"/>
          </a:xfrm>
          <a:prstGeom prst="rect">
            <a:avLst/>
          </a:prstGeom>
          <a:ln>
            <a:noFill/>
          </a:ln>
        </p:spPr>
        <p:txBody>
          <a:bodyPr vert="horz" lIns="60960" tIns="30480" rIns="60960" bIns="30480" rtlCol="0" anchor="ctr">
            <a:normAutofit fontScale="9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nSpc>
                <a:spcPct val="80000"/>
              </a:lnSpc>
              <a:spcBef>
                <a:spcPts val="400"/>
              </a:spcBef>
            </a:pPr>
            <a:r>
              <a:rPr lang="ja-JP" altLang="en-US" sz="2467" b="1" dirty="0">
                <a:solidFill>
                  <a:sysClr val="windowText" lastClr="000000"/>
                </a:solidFill>
                <a:latin typeface="Yu Gothic UI" panose="020B0500000000000000" pitchFamily="50" charset="-128"/>
                <a:ea typeface="Yu Gothic UI" panose="020B0500000000000000" pitchFamily="50" charset="-128"/>
              </a:rPr>
              <a:t>日本国内</a:t>
            </a:r>
            <a:r>
              <a:rPr lang="en-US" altLang="ja-JP" sz="4134" b="1" spc="-113" dirty="0">
                <a:ln>
                  <a:solidFill>
                    <a:schemeClr val="tx1"/>
                  </a:solidFill>
                </a:ln>
                <a:solidFill>
                  <a:srgbClr val="FF0000"/>
                </a:solidFill>
                <a:latin typeface="游ゴシック" panose="020B0400000000000000" pitchFamily="50" charset="-128"/>
                <a:ea typeface="游ゴシック" panose="020B0400000000000000" pitchFamily="50" charset="-128"/>
                <a:cs typeface="+mn-cs"/>
              </a:rPr>
              <a:t>33</a:t>
            </a:r>
          </a:p>
          <a:p>
            <a:pPr>
              <a:spcBef>
                <a:spcPts val="400"/>
              </a:spcBef>
            </a:pPr>
            <a:r>
              <a:rPr lang="en-US" altLang="ja-JP" sz="1667" b="1" dirty="0">
                <a:solidFill>
                  <a:sysClr val="windowText" lastClr="000000"/>
                </a:solidFill>
                <a:latin typeface="Yu Gothic UI" panose="020B0500000000000000" pitchFamily="50" charset="-128"/>
                <a:ea typeface="Yu Gothic UI" panose="020B0500000000000000" pitchFamily="50" charset="-128"/>
              </a:rPr>
              <a:t>(</a:t>
            </a:r>
            <a:r>
              <a:rPr lang="ja-JP" altLang="en-US" sz="1667" b="1" dirty="0">
                <a:solidFill>
                  <a:sysClr val="windowText" lastClr="000000"/>
                </a:solidFill>
                <a:latin typeface="Yu Gothic UI" panose="020B0500000000000000" pitchFamily="50" charset="-128"/>
                <a:ea typeface="Yu Gothic UI" panose="020B0500000000000000" pitchFamily="50" charset="-128"/>
              </a:rPr>
              <a:t>北海道のみ</a:t>
            </a:r>
            <a:br>
              <a:rPr lang="en-US" altLang="ja-JP" sz="1667" b="1" dirty="0">
                <a:solidFill>
                  <a:sysClr val="windowText" lastClr="000000"/>
                </a:solidFill>
                <a:latin typeface="Yu Gothic UI" panose="020B0500000000000000" pitchFamily="50" charset="-128"/>
                <a:ea typeface="Yu Gothic UI" panose="020B0500000000000000" pitchFamily="50" charset="-128"/>
              </a:rPr>
            </a:br>
            <a:r>
              <a:rPr lang="en-US" altLang="ja-JP" sz="1667" b="1" dirty="0">
                <a:solidFill>
                  <a:sysClr val="windowText" lastClr="000000"/>
                </a:solidFill>
                <a:latin typeface="Yu Gothic UI" panose="020B0500000000000000" pitchFamily="50" charset="-128"/>
                <a:ea typeface="Yu Gothic UI" panose="020B0500000000000000" pitchFamily="50" charset="-128"/>
              </a:rPr>
              <a:t>2</a:t>
            </a:r>
            <a:r>
              <a:rPr lang="ja-JP" altLang="en-US" sz="1667" b="1" dirty="0">
                <a:solidFill>
                  <a:sysClr val="windowText" lastClr="000000"/>
                </a:solidFill>
                <a:latin typeface="Yu Gothic UI" panose="020B0500000000000000" pitchFamily="50" charset="-128"/>
                <a:ea typeface="Yu Gothic UI" panose="020B0500000000000000" pitchFamily="50" charset="-128"/>
              </a:rPr>
              <a:t>地区で１つ</a:t>
            </a:r>
            <a:r>
              <a:rPr lang="en-US" altLang="ja-JP" sz="1667" b="1" dirty="0">
                <a:solidFill>
                  <a:sysClr val="windowText" lastClr="000000"/>
                </a:solidFill>
                <a:latin typeface="Yu Gothic UI" panose="020B0500000000000000" pitchFamily="50" charset="-128"/>
                <a:ea typeface="Yu Gothic UI" panose="020B0500000000000000" pitchFamily="50" charset="-128"/>
              </a:rPr>
              <a:t>)</a:t>
            </a:r>
            <a:endParaRPr lang="ja-JP" altLang="en-US" sz="2933" b="1" dirty="0">
              <a:solidFill>
                <a:sysClr val="windowText" lastClr="000000"/>
              </a:solidFill>
              <a:latin typeface="Yu Gothic UI" panose="020B0500000000000000" pitchFamily="50" charset="-128"/>
              <a:ea typeface="Yu Gothic UI" panose="020B0500000000000000" pitchFamily="50" charset="-128"/>
            </a:endParaRPr>
          </a:p>
        </p:txBody>
      </p:sp>
      <p:sp>
        <p:nvSpPr>
          <p:cNvPr id="93" name="タイトル 2">
            <a:extLst>
              <a:ext uri="{FF2B5EF4-FFF2-40B4-BE49-F238E27FC236}">
                <a16:creationId xmlns:a16="http://schemas.microsoft.com/office/drawing/2014/main" id="{57E63E21-3E96-3CAC-2017-13A32771D299}"/>
              </a:ext>
            </a:extLst>
          </p:cNvPr>
          <p:cNvSpPr txBox="1">
            <a:spLocks/>
          </p:cNvSpPr>
          <p:nvPr/>
        </p:nvSpPr>
        <p:spPr>
          <a:xfrm>
            <a:off x="801351" y="524677"/>
            <a:ext cx="3086402" cy="1872208"/>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spcAft>
                <a:spcPts val="800"/>
              </a:spcAft>
            </a:pPr>
            <a:r>
              <a:rPr lang="ja-JP" altLang="en-US" sz="6000" b="1" dirty="0">
                <a:solidFill>
                  <a:sysClr val="windowText" lastClr="000000"/>
                </a:solidFill>
                <a:latin typeface="Yu Gothic UI" panose="020B0500000000000000" pitchFamily="50" charset="-128"/>
                <a:ea typeface="Yu Gothic UI" panose="020B0500000000000000" pitchFamily="50" charset="-128"/>
              </a:rPr>
              <a:t>米山</a:t>
            </a:r>
            <a:endParaRPr lang="en-US" altLang="ja-JP" sz="6000" b="1" dirty="0">
              <a:solidFill>
                <a:sysClr val="windowText" lastClr="000000"/>
              </a:solidFill>
              <a:latin typeface="Yu Gothic UI" panose="020B0500000000000000" pitchFamily="50" charset="-128"/>
              <a:ea typeface="Yu Gothic UI" panose="020B0500000000000000" pitchFamily="50" charset="-128"/>
            </a:endParaRPr>
          </a:p>
          <a:p>
            <a:pPr algn="l">
              <a:lnSpc>
                <a:spcPct val="80000"/>
              </a:lnSpc>
              <a:spcAft>
                <a:spcPts val="800"/>
              </a:spcAft>
            </a:pPr>
            <a:r>
              <a:rPr lang="ja-JP" altLang="en-US" sz="6000" b="1" dirty="0">
                <a:solidFill>
                  <a:sysClr val="windowText" lastClr="000000"/>
                </a:solidFill>
                <a:latin typeface="Yu Gothic UI" panose="020B0500000000000000" pitchFamily="50" charset="-128"/>
                <a:ea typeface="Yu Gothic UI" panose="020B0500000000000000" pitchFamily="50" charset="-128"/>
              </a:rPr>
              <a:t>学友会</a:t>
            </a:r>
            <a:endParaRPr lang="ja-JP" altLang="en-US" sz="7867" b="1" dirty="0">
              <a:solidFill>
                <a:sysClr val="windowText" lastClr="000000"/>
              </a:solidFill>
              <a:latin typeface="Yu Gothic UI" panose="020B0500000000000000" pitchFamily="50" charset="-128"/>
              <a:ea typeface="Yu Gothic UI" panose="020B0500000000000000" pitchFamily="50" charset="-128"/>
            </a:endParaRPr>
          </a:p>
        </p:txBody>
      </p:sp>
      <p:sp>
        <p:nvSpPr>
          <p:cNvPr id="95" name="正方形/長方形 94">
            <a:extLst>
              <a:ext uri="{FF2B5EF4-FFF2-40B4-BE49-F238E27FC236}">
                <a16:creationId xmlns:a16="http://schemas.microsoft.com/office/drawing/2014/main" id="{B868B20B-8EB3-57DC-CD0E-1CC9A0FD31FE}"/>
              </a:ext>
            </a:extLst>
          </p:cNvPr>
          <p:cNvSpPr/>
          <p:nvPr/>
        </p:nvSpPr>
        <p:spPr>
          <a:xfrm>
            <a:off x="470542" y="380661"/>
            <a:ext cx="237202" cy="1872000"/>
          </a:xfrm>
          <a:prstGeom prst="rect">
            <a:avLst/>
          </a:prstGeom>
          <a:solidFill>
            <a:srgbClr val="FE696E"/>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20000" tIns="0" rIns="120000" rtlCol="0" anchor="ctr"/>
          <a:lstStyle/>
          <a:p>
            <a:pPr>
              <a:lnSpc>
                <a:spcPts val="6000"/>
              </a:lnSpc>
            </a:pPr>
            <a:endParaRPr kumimoji="1" lang="ja-JP" altLang="en-US" sz="5334" b="1" dirty="0">
              <a:ln>
                <a:solidFill>
                  <a:schemeClr val="tx1"/>
                </a:solidFill>
              </a:ln>
              <a:solidFill>
                <a:srgbClr val="FFE737"/>
              </a:solidFill>
              <a:latin typeface="+mj-ea"/>
              <a:ea typeface="+mj-ea"/>
            </a:endParaRPr>
          </a:p>
        </p:txBody>
      </p:sp>
      <p:pic>
        <p:nvPicPr>
          <p:cNvPr id="3" name="グラフィックス 2" descr="マーカー 単色塗りつぶし">
            <a:extLst>
              <a:ext uri="{FF2B5EF4-FFF2-40B4-BE49-F238E27FC236}">
                <a16:creationId xmlns:a16="http://schemas.microsoft.com/office/drawing/2014/main" id="{D37BB6A6-1F18-F9C4-5054-099FB0AE7B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78929" y="2245060"/>
            <a:ext cx="1033264" cy="914400"/>
          </a:xfrm>
          <a:prstGeom prst="rect">
            <a:avLst/>
          </a:prstGeom>
          <a:effectLst>
            <a:outerShdw blurRad="50800" dist="38100" dir="2700000" algn="tl" rotWithShape="0">
              <a:prstClr val="black">
                <a:alpha val="40000"/>
              </a:prstClr>
            </a:outerShdw>
          </a:effectLst>
        </p:spPr>
      </p:pic>
      <p:pic>
        <p:nvPicPr>
          <p:cNvPr id="4" name="グラフィックス 3" descr="マーカー 単色塗りつぶし">
            <a:extLst>
              <a:ext uri="{FF2B5EF4-FFF2-40B4-BE49-F238E27FC236}">
                <a16:creationId xmlns:a16="http://schemas.microsoft.com/office/drawing/2014/main" id="{3F5A63E7-4FD2-B121-107B-F087AB004D4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23248" y="2944141"/>
            <a:ext cx="1033264" cy="914400"/>
          </a:xfrm>
          <a:prstGeom prst="rect">
            <a:avLst/>
          </a:prstGeom>
          <a:effectLst>
            <a:outerShdw blurRad="50800" dist="38100" dir="2700000" algn="tl" rotWithShape="0">
              <a:prstClr val="black">
                <a:alpha val="40000"/>
              </a:prstClr>
            </a:outerShdw>
          </a:effectLst>
        </p:spPr>
      </p:pic>
      <p:pic>
        <p:nvPicPr>
          <p:cNvPr id="5" name="グラフィックス 4" descr="マーカー 単色塗りつぶし">
            <a:extLst>
              <a:ext uri="{FF2B5EF4-FFF2-40B4-BE49-F238E27FC236}">
                <a16:creationId xmlns:a16="http://schemas.microsoft.com/office/drawing/2014/main" id="{E18F40DE-9958-2028-7A80-5CBB90EAB48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37095" y="4127376"/>
            <a:ext cx="1033264" cy="914400"/>
          </a:xfrm>
          <a:prstGeom prst="rect">
            <a:avLst/>
          </a:prstGeom>
          <a:effectLst>
            <a:outerShdw blurRad="50800" dist="38100" dir="2700000" algn="tl" rotWithShape="0">
              <a:prstClr val="black">
                <a:alpha val="40000"/>
              </a:prstClr>
            </a:outerShdw>
          </a:effectLst>
        </p:spPr>
      </p:pic>
      <p:pic>
        <p:nvPicPr>
          <p:cNvPr id="6" name="グラフィックス 5" descr="マーカー 単色塗りつぶし">
            <a:extLst>
              <a:ext uri="{FF2B5EF4-FFF2-40B4-BE49-F238E27FC236}">
                <a16:creationId xmlns:a16="http://schemas.microsoft.com/office/drawing/2014/main" id="{170D8D24-63E9-AB46-3A35-743F3837C5E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58880" y="5005568"/>
            <a:ext cx="1033264" cy="914400"/>
          </a:xfrm>
          <a:prstGeom prst="rect">
            <a:avLst/>
          </a:prstGeom>
          <a:effectLst>
            <a:outerShdw blurRad="50800" dist="38100" dir="2700000" algn="tl" rotWithShape="0">
              <a:prstClr val="black">
                <a:alpha val="40000"/>
              </a:prstClr>
            </a:outerShdw>
          </a:effectLst>
        </p:spPr>
      </p:pic>
      <p:pic>
        <p:nvPicPr>
          <p:cNvPr id="7" name="グラフィックス 6" descr="マーカー 単色塗りつぶし">
            <a:extLst>
              <a:ext uri="{FF2B5EF4-FFF2-40B4-BE49-F238E27FC236}">
                <a16:creationId xmlns:a16="http://schemas.microsoft.com/office/drawing/2014/main" id="{F7C5B0DC-773B-BAF8-797A-605A3098993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21642" y="4814073"/>
            <a:ext cx="1033264" cy="914400"/>
          </a:xfrm>
          <a:prstGeom prst="rect">
            <a:avLst/>
          </a:prstGeom>
          <a:effectLst>
            <a:outerShdw blurRad="50800" dist="38100" dir="2700000" algn="tl" rotWithShape="0">
              <a:prstClr val="black">
                <a:alpha val="40000"/>
              </a:prstClr>
            </a:outerShdw>
          </a:effectLst>
        </p:spPr>
      </p:pic>
      <p:pic>
        <p:nvPicPr>
          <p:cNvPr id="8" name="グラフィックス 7" descr="マーカー 単色塗りつぶし">
            <a:extLst>
              <a:ext uri="{FF2B5EF4-FFF2-40B4-BE49-F238E27FC236}">
                <a16:creationId xmlns:a16="http://schemas.microsoft.com/office/drawing/2014/main" id="{80E62405-EF71-0260-72C0-6EBF99E3529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66560" y="2036256"/>
            <a:ext cx="1033264" cy="914400"/>
          </a:xfrm>
          <a:prstGeom prst="rect">
            <a:avLst/>
          </a:prstGeom>
          <a:effectLst>
            <a:outerShdw blurRad="50800" dist="38100" dir="2700000" algn="tl" rotWithShape="0">
              <a:prstClr val="black">
                <a:alpha val="40000"/>
              </a:prstClr>
            </a:outerShdw>
          </a:effectLst>
        </p:spPr>
      </p:pic>
      <p:pic>
        <p:nvPicPr>
          <p:cNvPr id="9" name="グラフィックス 8" descr="マーカー 単色塗りつぶし">
            <a:extLst>
              <a:ext uri="{FF2B5EF4-FFF2-40B4-BE49-F238E27FC236}">
                <a16:creationId xmlns:a16="http://schemas.microsoft.com/office/drawing/2014/main" id="{362F1BC7-CB34-4E13-39A5-6EB8C338190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36015" y="3432319"/>
            <a:ext cx="1033264" cy="914400"/>
          </a:xfrm>
          <a:prstGeom prst="rect">
            <a:avLst/>
          </a:prstGeom>
          <a:effectLst>
            <a:outerShdw blurRad="50800" dist="38100" dir="2700000" algn="tl" rotWithShape="0">
              <a:prstClr val="black">
                <a:alpha val="40000"/>
              </a:prstClr>
            </a:outerShdw>
          </a:effectLst>
        </p:spPr>
      </p:pic>
      <p:pic>
        <p:nvPicPr>
          <p:cNvPr id="10" name="グラフィックス 9" descr="マーカー 単色塗りつぶし">
            <a:extLst>
              <a:ext uri="{FF2B5EF4-FFF2-40B4-BE49-F238E27FC236}">
                <a16:creationId xmlns:a16="http://schemas.microsoft.com/office/drawing/2014/main" id="{BC2A1B2D-2464-F2ED-6761-39AEA368CA6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49955" y="3966104"/>
            <a:ext cx="1033264" cy="914400"/>
          </a:xfrm>
          <a:prstGeom prst="rect">
            <a:avLst/>
          </a:prstGeom>
          <a:effectLst>
            <a:outerShdw blurRad="50800" dist="38100" dir="2700000" algn="tl" rotWithShape="0">
              <a:prstClr val="black">
                <a:alpha val="40000"/>
              </a:prstClr>
            </a:outerShdw>
          </a:effectLst>
        </p:spPr>
      </p:pic>
      <p:sp>
        <p:nvSpPr>
          <p:cNvPr id="11" name="テキスト ボックス 10">
            <a:extLst>
              <a:ext uri="{FF2B5EF4-FFF2-40B4-BE49-F238E27FC236}">
                <a16:creationId xmlns:a16="http://schemas.microsoft.com/office/drawing/2014/main" id="{CF77004E-A039-2656-B474-D718F9030CA8}"/>
              </a:ext>
            </a:extLst>
          </p:cNvPr>
          <p:cNvSpPr txBox="1"/>
          <p:nvPr/>
        </p:nvSpPr>
        <p:spPr>
          <a:xfrm>
            <a:off x="9984432" y="3428360"/>
            <a:ext cx="184731" cy="369332"/>
          </a:xfrm>
          <a:prstGeom prst="rect">
            <a:avLst/>
          </a:prstGeom>
          <a:noFill/>
        </p:spPr>
        <p:txBody>
          <a:bodyPr wrap="none" rtlCol="0">
            <a:spAutoFit/>
          </a:bodyPr>
          <a:lstStyle/>
          <a:p>
            <a:endParaRPr kumimoji="1" lang="ja-JP" altLang="en-US" dirty="0"/>
          </a:p>
        </p:txBody>
      </p:sp>
      <p:pic>
        <p:nvPicPr>
          <p:cNvPr id="12" name="グラフィックス 11" descr="マーカー 単色塗りつぶし">
            <a:extLst>
              <a:ext uri="{FF2B5EF4-FFF2-40B4-BE49-F238E27FC236}">
                <a16:creationId xmlns:a16="http://schemas.microsoft.com/office/drawing/2014/main" id="{91982BC1-66CC-A95B-F731-0B16E60C518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92144" y="3212976"/>
            <a:ext cx="1033264" cy="914400"/>
          </a:xfrm>
          <a:prstGeom prst="rect">
            <a:avLst/>
          </a:prstGeom>
          <a:effectLst>
            <a:outerShdw blurRad="50800" dist="38100" dir="2700000" algn="tl" rotWithShape="0">
              <a:prstClr val="black">
                <a:alpha val="40000"/>
              </a:prstClr>
            </a:outerShdw>
          </a:effectLst>
        </p:spPr>
      </p:pic>
      <p:grpSp>
        <p:nvGrpSpPr>
          <p:cNvPr id="13" name="グループ化 12">
            <a:extLst>
              <a:ext uri="{FF2B5EF4-FFF2-40B4-BE49-F238E27FC236}">
                <a16:creationId xmlns:a16="http://schemas.microsoft.com/office/drawing/2014/main" id="{67893086-17D3-C546-0565-49A8E511983D}"/>
              </a:ext>
            </a:extLst>
          </p:cNvPr>
          <p:cNvGrpSpPr/>
          <p:nvPr/>
        </p:nvGrpSpPr>
        <p:grpSpPr>
          <a:xfrm>
            <a:off x="4325952" y="3013531"/>
            <a:ext cx="2363375" cy="523220"/>
            <a:chOff x="4325952" y="3013531"/>
            <a:chExt cx="2363375" cy="523220"/>
          </a:xfrm>
        </p:grpSpPr>
        <p:sp>
          <p:nvSpPr>
            <p:cNvPr id="14" name="直角三角形 13">
              <a:extLst>
                <a:ext uri="{FF2B5EF4-FFF2-40B4-BE49-F238E27FC236}">
                  <a16:creationId xmlns:a16="http://schemas.microsoft.com/office/drawing/2014/main" id="{9F8600A0-BF33-82DB-D439-5899733862E2}"/>
                </a:ext>
              </a:extLst>
            </p:cNvPr>
            <p:cNvSpPr/>
            <p:nvPr/>
          </p:nvSpPr>
          <p:spPr>
            <a:xfrm rot="448707">
              <a:off x="5085562" y="3228604"/>
              <a:ext cx="1603765" cy="259863"/>
            </a:xfrm>
            <a:prstGeom prst="rtTriangle">
              <a:avLst/>
            </a:prstGeom>
            <a:solidFill>
              <a:srgbClr val="FFFF99"/>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
          <p:nvSpPr>
            <p:cNvPr id="15" name="テキスト ボックス 14">
              <a:extLst>
                <a:ext uri="{FF2B5EF4-FFF2-40B4-BE49-F238E27FC236}">
                  <a16:creationId xmlns:a16="http://schemas.microsoft.com/office/drawing/2014/main" id="{C9B90AAF-A260-5734-F31C-BAA4C0CEE9C1}"/>
                </a:ext>
              </a:extLst>
            </p:cNvPr>
            <p:cNvSpPr txBox="1"/>
            <p:nvPr/>
          </p:nvSpPr>
          <p:spPr>
            <a:xfrm>
              <a:off x="4325952" y="3013531"/>
              <a:ext cx="1836403" cy="523220"/>
            </a:xfrm>
            <a:prstGeom prst="rect">
              <a:avLst/>
            </a:prstGeom>
            <a:solidFill>
              <a:srgbClr val="FFFF99"/>
            </a:solidFill>
            <a:effectLst>
              <a:outerShdw blurRad="152400" dist="317500" dir="5400000" sx="90000" sy="-19000" rotWithShape="0">
                <a:prstClr val="black">
                  <a:alpha val="15000"/>
                </a:prstClr>
              </a:outerShdw>
            </a:effectLst>
          </p:spPr>
          <p:txBody>
            <a:bodyPr wrap="square" rtlCol="0">
              <a:spAutoFit/>
            </a:bodyPr>
            <a:lstStyle/>
            <a:p>
              <a:pPr algn="ctr"/>
              <a:r>
                <a:rPr kumimoji="1" lang="en-US" altLang="ja-JP" sz="2800" b="1" dirty="0">
                  <a:latin typeface="游ゴシック" panose="020B0400000000000000" pitchFamily="50" charset="-128"/>
                  <a:ea typeface="游ゴシック" panose="020B0400000000000000" pitchFamily="50" charset="-128"/>
                </a:rPr>
                <a:t>2009 </a:t>
              </a:r>
              <a:r>
                <a:rPr kumimoji="1" lang="ja-JP" altLang="en-US" sz="2800" b="1" dirty="0">
                  <a:latin typeface="游ゴシック" panose="020B0400000000000000" pitchFamily="50" charset="-128"/>
                  <a:ea typeface="游ゴシック" panose="020B0400000000000000" pitchFamily="50" charset="-128"/>
                </a:rPr>
                <a:t>中国 </a:t>
              </a:r>
            </a:p>
          </p:txBody>
        </p:sp>
      </p:grpSp>
      <p:sp>
        <p:nvSpPr>
          <p:cNvPr id="16" name="テキスト ボックス 15">
            <a:extLst>
              <a:ext uri="{FF2B5EF4-FFF2-40B4-BE49-F238E27FC236}">
                <a16:creationId xmlns:a16="http://schemas.microsoft.com/office/drawing/2014/main" id="{98080F09-D59F-0631-D533-2ABAB789A92A}"/>
              </a:ext>
            </a:extLst>
          </p:cNvPr>
          <p:cNvSpPr txBox="1"/>
          <p:nvPr/>
        </p:nvSpPr>
        <p:spPr>
          <a:xfrm>
            <a:off x="8423270" y="3401341"/>
            <a:ext cx="1836403" cy="523220"/>
          </a:xfrm>
          <a:prstGeom prst="rect">
            <a:avLst/>
          </a:prstGeom>
          <a:solidFill>
            <a:srgbClr val="FFFF99"/>
          </a:solidFill>
          <a:effectLst>
            <a:outerShdw blurRad="152400" dist="317500" dir="5400000" sx="90000" sy="-19000" rotWithShape="0">
              <a:prstClr val="black">
                <a:alpha val="15000"/>
              </a:prstClr>
            </a:outerShdw>
          </a:effectLst>
        </p:spPr>
        <p:txBody>
          <a:bodyPr wrap="square" rtlCol="0">
            <a:spAutoFit/>
          </a:bodyPr>
          <a:lstStyle/>
          <a:p>
            <a:pPr algn="ctr"/>
            <a:r>
              <a:rPr kumimoji="1" lang="en-US" altLang="ja-JP" sz="2800" b="1" dirty="0">
                <a:latin typeface="游ゴシック" panose="020B0400000000000000" pitchFamily="50" charset="-128"/>
                <a:ea typeface="游ゴシック" panose="020B0400000000000000" pitchFamily="50" charset="-128"/>
              </a:rPr>
              <a:t>1983</a:t>
            </a:r>
            <a:r>
              <a:rPr kumimoji="1" lang="ja-JP" altLang="en-US" sz="2800" b="1" dirty="0">
                <a:latin typeface="游ゴシック" panose="020B0400000000000000" pitchFamily="50" charset="-128"/>
                <a:ea typeface="游ゴシック" panose="020B0400000000000000" pitchFamily="50" charset="-128"/>
              </a:rPr>
              <a:t> 台湾</a:t>
            </a:r>
          </a:p>
        </p:txBody>
      </p:sp>
      <p:grpSp>
        <p:nvGrpSpPr>
          <p:cNvPr id="17" name="グループ化 16">
            <a:extLst>
              <a:ext uri="{FF2B5EF4-FFF2-40B4-BE49-F238E27FC236}">
                <a16:creationId xmlns:a16="http://schemas.microsoft.com/office/drawing/2014/main" id="{4C7704AF-BA5D-DB72-1DBE-32AF98C829EC}"/>
              </a:ext>
            </a:extLst>
          </p:cNvPr>
          <p:cNvGrpSpPr/>
          <p:nvPr/>
        </p:nvGrpSpPr>
        <p:grpSpPr>
          <a:xfrm>
            <a:off x="6829953" y="1504961"/>
            <a:ext cx="1836403" cy="966882"/>
            <a:chOff x="6829953" y="1504961"/>
            <a:chExt cx="1836403" cy="966882"/>
          </a:xfrm>
        </p:grpSpPr>
        <p:sp>
          <p:nvSpPr>
            <p:cNvPr id="18" name="直角三角形 17">
              <a:extLst>
                <a:ext uri="{FF2B5EF4-FFF2-40B4-BE49-F238E27FC236}">
                  <a16:creationId xmlns:a16="http://schemas.microsoft.com/office/drawing/2014/main" id="{7FBA9215-C836-8E8C-7D49-92A39366F885}"/>
                </a:ext>
              </a:extLst>
            </p:cNvPr>
            <p:cNvSpPr/>
            <p:nvPr/>
          </p:nvSpPr>
          <p:spPr>
            <a:xfrm rot="4497040">
              <a:off x="7533573" y="2056636"/>
              <a:ext cx="721605" cy="108809"/>
            </a:xfrm>
            <a:prstGeom prst="rtTriangle">
              <a:avLst/>
            </a:prstGeom>
            <a:solidFill>
              <a:srgbClr val="FFFF99"/>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
          <p:nvSpPr>
            <p:cNvPr id="19" name="テキスト ボックス 18">
              <a:extLst>
                <a:ext uri="{FF2B5EF4-FFF2-40B4-BE49-F238E27FC236}">
                  <a16:creationId xmlns:a16="http://schemas.microsoft.com/office/drawing/2014/main" id="{4A388026-6BAD-6235-BC05-71E63C1D097A}"/>
                </a:ext>
              </a:extLst>
            </p:cNvPr>
            <p:cNvSpPr txBox="1"/>
            <p:nvPr/>
          </p:nvSpPr>
          <p:spPr>
            <a:xfrm>
              <a:off x="6829953" y="1504961"/>
              <a:ext cx="1836403" cy="523220"/>
            </a:xfrm>
            <a:prstGeom prst="rect">
              <a:avLst/>
            </a:prstGeom>
            <a:solidFill>
              <a:srgbClr val="FFFF99"/>
            </a:solidFill>
            <a:effectLst>
              <a:outerShdw blurRad="152400" dist="317500" dir="5400000" sx="90000" sy="-19000" rotWithShape="0">
                <a:prstClr val="black">
                  <a:alpha val="15000"/>
                </a:prstClr>
              </a:outerShdw>
            </a:effectLst>
          </p:spPr>
          <p:txBody>
            <a:bodyPr wrap="square" rtlCol="0">
              <a:spAutoFit/>
            </a:bodyPr>
            <a:lstStyle/>
            <a:p>
              <a:pPr algn="ctr"/>
              <a:r>
                <a:rPr kumimoji="1" lang="en-US" altLang="ja-JP" sz="2800" b="1" dirty="0">
                  <a:latin typeface="游ゴシック" panose="020B0400000000000000" pitchFamily="50" charset="-128"/>
                  <a:ea typeface="游ゴシック" panose="020B0400000000000000" pitchFamily="50" charset="-128"/>
                </a:rPr>
                <a:t>1989</a:t>
              </a:r>
              <a:r>
                <a:rPr kumimoji="1" lang="ja-JP" altLang="en-US" sz="2800" b="1" dirty="0">
                  <a:latin typeface="游ゴシック" panose="020B0400000000000000" pitchFamily="50" charset="-128"/>
                  <a:ea typeface="游ゴシック" panose="020B0400000000000000" pitchFamily="50" charset="-128"/>
                </a:rPr>
                <a:t> </a:t>
              </a:r>
              <a:r>
                <a:rPr lang="ja-JP" altLang="en-US" sz="2800" b="1" dirty="0">
                  <a:latin typeface="游ゴシック" panose="020B0400000000000000" pitchFamily="50" charset="-128"/>
                  <a:ea typeface="游ゴシック" panose="020B0400000000000000" pitchFamily="50" charset="-128"/>
                </a:rPr>
                <a:t>韓国</a:t>
              </a:r>
              <a:endParaRPr kumimoji="1" lang="ja-JP" altLang="en-US" sz="2800" b="1" dirty="0">
                <a:latin typeface="游ゴシック" panose="020B0400000000000000" pitchFamily="50" charset="-128"/>
                <a:ea typeface="游ゴシック" panose="020B0400000000000000" pitchFamily="50" charset="-128"/>
              </a:endParaRPr>
            </a:p>
          </p:txBody>
        </p:sp>
      </p:grpSp>
      <p:grpSp>
        <p:nvGrpSpPr>
          <p:cNvPr id="20" name="グループ化 19">
            <a:extLst>
              <a:ext uri="{FF2B5EF4-FFF2-40B4-BE49-F238E27FC236}">
                <a16:creationId xmlns:a16="http://schemas.microsoft.com/office/drawing/2014/main" id="{DED17AB6-F086-42CF-66D9-AA0C7CF62EC1}"/>
              </a:ext>
            </a:extLst>
          </p:cNvPr>
          <p:cNvGrpSpPr/>
          <p:nvPr/>
        </p:nvGrpSpPr>
        <p:grpSpPr>
          <a:xfrm>
            <a:off x="6676219" y="4257114"/>
            <a:ext cx="3440919" cy="523220"/>
            <a:chOff x="6676219" y="4257114"/>
            <a:chExt cx="3440919" cy="523220"/>
          </a:xfrm>
        </p:grpSpPr>
        <p:sp>
          <p:nvSpPr>
            <p:cNvPr id="21" name="直角三角形 20">
              <a:extLst>
                <a:ext uri="{FF2B5EF4-FFF2-40B4-BE49-F238E27FC236}">
                  <a16:creationId xmlns:a16="http://schemas.microsoft.com/office/drawing/2014/main" id="{782638B5-B82D-1BD7-4DAA-EC5A567D6F28}"/>
                </a:ext>
              </a:extLst>
            </p:cNvPr>
            <p:cNvSpPr/>
            <p:nvPr/>
          </p:nvSpPr>
          <p:spPr>
            <a:xfrm rot="9831855" flipV="1">
              <a:off x="6676219" y="4593161"/>
              <a:ext cx="1929659" cy="123060"/>
            </a:xfrm>
            <a:prstGeom prst="rtTriangle">
              <a:avLst/>
            </a:prstGeom>
            <a:solidFill>
              <a:srgbClr val="FFFF99"/>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
          <p:nvSpPr>
            <p:cNvPr id="22" name="線吹き出し 2 (枠付き) 8">
              <a:extLst>
                <a:ext uri="{FF2B5EF4-FFF2-40B4-BE49-F238E27FC236}">
                  <a16:creationId xmlns:a16="http://schemas.microsoft.com/office/drawing/2014/main" id="{853FB969-E165-0142-5CDD-CC7E9E8D4A20}"/>
                </a:ext>
              </a:extLst>
            </p:cNvPr>
            <p:cNvSpPr/>
            <p:nvPr/>
          </p:nvSpPr>
          <p:spPr>
            <a:xfrm>
              <a:off x="8219238" y="4257114"/>
              <a:ext cx="1897900" cy="523220"/>
            </a:xfrm>
            <a:prstGeom prst="rect">
              <a:avLst/>
            </a:prstGeom>
            <a:solidFill>
              <a:srgbClr val="FFFF99"/>
            </a:solidFill>
            <a:effectLst>
              <a:outerShdw blurRad="152400" dist="317500" dir="5400000" sx="90000" sy="-19000" rotWithShape="0">
                <a:prstClr val="black">
                  <a:alpha val="15000"/>
                </a:prstClr>
              </a:outerShdw>
            </a:effectLst>
          </p:spPr>
          <p:txBody>
            <a:bodyPr wrap="square" rtlCol="0">
              <a:spAutoFit/>
            </a:bodyPr>
            <a:lstStyle/>
            <a:p>
              <a:pPr algn="ctr"/>
              <a:r>
                <a:rPr lang="en-US" altLang="ja-JP" sz="2800" b="1" dirty="0">
                  <a:solidFill>
                    <a:schemeClr val="tx1"/>
                  </a:solidFill>
                  <a:latin typeface="游ゴシック" panose="020B0400000000000000" pitchFamily="50" charset="-128"/>
                  <a:ea typeface="游ゴシック" panose="020B0400000000000000" pitchFamily="50" charset="-128"/>
                </a:rPr>
                <a:t>2012 </a:t>
              </a:r>
              <a:r>
                <a:rPr lang="ja-JP" altLang="en-US" sz="2800" b="1" dirty="0">
                  <a:solidFill>
                    <a:schemeClr val="tx1"/>
                  </a:solidFill>
                  <a:latin typeface="游ゴシック" panose="020B0400000000000000" pitchFamily="50" charset="-128"/>
                  <a:ea typeface="游ゴシック" panose="020B0400000000000000" pitchFamily="50" charset="-128"/>
                </a:rPr>
                <a:t>タイ</a:t>
              </a:r>
            </a:p>
          </p:txBody>
        </p:sp>
      </p:grpSp>
      <p:grpSp>
        <p:nvGrpSpPr>
          <p:cNvPr id="23" name="グループ化 22">
            <a:extLst>
              <a:ext uri="{FF2B5EF4-FFF2-40B4-BE49-F238E27FC236}">
                <a16:creationId xmlns:a16="http://schemas.microsoft.com/office/drawing/2014/main" id="{FD51B16C-16B0-4B48-43E4-8EA2B040321A}"/>
              </a:ext>
            </a:extLst>
          </p:cNvPr>
          <p:cNvGrpSpPr/>
          <p:nvPr/>
        </p:nvGrpSpPr>
        <p:grpSpPr>
          <a:xfrm>
            <a:off x="2298993" y="3709774"/>
            <a:ext cx="3318455" cy="523220"/>
            <a:chOff x="2298993" y="3709774"/>
            <a:chExt cx="3318455" cy="523220"/>
          </a:xfrm>
        </p:grpSpPr>
        <p:sp>
          <p:nvSpPr>
            <p:cNvPr id="24" name="直角三角形 23">
              <a:extLst>
                <a:ext uri="{FF2B5EF4-FFF2-40B4-BE49-F238E27FC236}">
                  <a16:creationId xmlns:a16="http://schemas.microsoft.com/office/drawing/2014/main" id="{EDB64CB7-3C0D-273F-2D8D-65EFD43C3A07}"/>
                </a:ext>
              </a:extLst>
            </p:cNvPr>
            <p:cNvSpPr/>
            <p:nvPr/>
          </p:nvSpPr>
          <p:spPr>
            <a:xfrm>
              <a:off x="4013683" y="3893602"/>
              <a:ext cx="1603765" cy="259863"/>
            </a:xfrm>
            <a:prstGeom prst="rtTriangle">
              <a:avLst/>
            </a:prstGeom>
            <a:solidFill>
              <a:srgbClr val="FFFF99"/>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
          <p:nvSpPr>
            <p:cNvPr id="25" name="線吹き出し 2 (枠付き) 9">
              <a:extLst>
                <a:ext uri="{FF2B5EF4-FFF2-40B4-BE49-F238E27FC236}">
                  <a16:creationId xmlns:a16="http://schemas.microsoft.com/office/drawing/2014/main" id="{619669A8-CE48-E0FE-7135-D74A909DA56C}"/>
                </a:ext>
              </a:extLst>
            </p:cNvPr>
            <p:cNvSpPr/>
            <p:nvPr/>
          </p:nvSpPr>
          <p:spPr>
            <a:xfrm>
              <a:off x="2298993" y="3709774"/>
              <a:ext cx="2582347" cy="523220"/>
            </a:xfrm>
            <a:prstGeom prst="rect">
              <a:avLst/>
            </a:prstGeom>
            <a:solidFill>
              <a:srgbClr val="FFFF99"/>
            </a:solidFill>
            <a:effectLst>
              <a:outerShdw blurRad="152400" dist="317500" dir="5400000" sx="90000" sy="-19000" rotWithShape="0">
                <a:prstClr val="black">
                  <a:alpha val="15000"/>
                </a:prstClr>
              </a:outerShdw>
            </a:effectLst>
          </p:spPr>
          <p:txBody>
            <a:bodyPr wrap="square" rtlCol="0">
              <a:spAutoFit/>
            </a:bodyPr>
            <a:lstStyle/>
            <a:p>
              <a:pPr algn="ctr"/>
              <a:r>
                <a:rPr lang="en-US" altLang="ja-JP" sz="2800" b="1" dirty="0">
                  <a:solidFill>
                    <a:schemeClr val="tx1"/>
                  </a:solidFill>
                  <a:latin typeface="游ゴシック" panose="020B0400000000000000" pitchFamily="50" charset="-128"/>
                  <a:ea typeface="游ゴシック" panose="020B0400000000000000" pitchFamily="50" charset="-128"/>
                </a:rPr>
                <a:t>2013 </a:t>
              </a:r>
              <a:r>
                <a:rPr lang="ja-JP" altLang="en-US" sz="2800" b="1" dirty="0">
                  <a:solidFill>
                    <a:schemeClr val="tx1"/>
                  </a:solidFill>
                  <a:latin typeface="游ゴシック" panose="020B0400000000000000" pitchFamily="50" charset="-128"/>
                  <a:ea typeface="游ゴシック" panose="020B0400000000000000" pitchFamily="50" charset="-128"/>
                </a:rPr>
                <a:t>ネパール</a:t>
              </a:r>
            </a:p>
          </p:txBody>
        </p:sp>
      </p:grpSp>
      <p:grpSp>
        <p:nvGrpSpPr>
          <p:cNvPr id="26" name="グループ化 25">
            <a:extLst>
              <a:ext uri="{FF2B5EF4-FFF2-40B4-BE49-F238E27FC236}">
                <a16:creationId xmlns:a16="http://schemas.microsoft.com/office/drawing/2014/main" id="{E6FDCA95-C995-A9F7-A731-7E94881294B2}"/>
              </a:ext>
            </a:extLst>
          </p:cNvPr>
          <p:cNvGrpSpPr/>
          <p:nvPr/>
        </p:nvGrpSpPr>
        <p:grpSpPr>
          <a:xfrm>
            <a:off x="3451129" y="2161360"/>
            <a:ext cx="3003400" cy="523220"/>
            <a:chOff x="3451129" y="2161360"/>
            <a:chExt cx="3003400" cy="523220"/>
          </a:xfrm>
        </p:grpSpPr>
        <p:sp>
          <p:nvSpPr>
            <p:cNvPr id="27" name="直角三角形 26">
              <a:extLst>
                <a:ext uri="{FF2B5EF4-FFF2-40B4-BE49-F238E27FC236}">
                  <a16:creationId xmlns:a16="http://schemas.microsoft.com/office/drawing/2014/main" id="{BDDEAFB7-7437-E2B4-F279-E3626A3BB9EE}"/>
                </a:ext>
              </a:extLst>
            </p:cNvPr>
            <p:cNvSpPr/>
            <p:nvPr/>
          </p:nvSpPr>
          <p:spPr>
            <a:xfrm rot="448707">
              <a:off x="4850764" y="2315474"/>
              <a:ext cx="1603765" cy="259863"/>
            </a:xfrm>
            <a:prstGeom prst="rtTriangle">
              <a:avLst/>
            </a:prstGeom>
            <a:solidFill>
              <a:srgbClr val="FFFF99"/>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
          <p:nvSpPr>
            <p:cNvPr id="28" name="線吹き出し 2 (枠付き) 12">
              <a:extLst>
                <a:ext uri="{FF2B5EF4-FFF2-40B4-BE49-F238E27FC236}">
                  <a16:creationId xmlns:a16="http://schemas.microsoft.com/office/drawing/2014/main" id="{C6927924-9706-9C01-8F95-6BC51E06BE86}"/>
                </a:ext>
              </a:extLst>
            </p:cNvPr>
            <p:cNvSpPr/>
            <p:nvPr/>
          </p:nvSpPr>
          <p:spPr>
            <a:xfrm>
              <a:off x="3451129" y="2161360"/>
              <a:ext cx="2582347" cy="523220"/>
            </a:xfrm>
            <a:prstGeom prst="rect">
              <a:avLst/>
            </a:prstGeom>
            <a:solidFill>
              <a:srgbClr val="FFFF99"/>
            </a:solidFill>
            <a:effectLst>
              <a:outerShdw blurRad="152400" dist="317500" dir="5400000" sx="90000" sy="-19000" rotWithShape="0">
                <a:prstClr val="black">
                  <a:alpha val="15000"/>
                </a:prstClr>
              </a:outerShdw>
            </a:effectLst>
          </p:spPr>
          <p:txBody>
            <a:bodyPr wrap="square" rtlCol="0">
              <a:spAutoFit/>
            </a:bodyPr>
            <a:lstStyle/>
            <a:p>
              <a:pPr algn="ctr"/>
              <a:r>
                <a:rPr lang="en-US" altLang="ja-JP" sz="2800" b="1" dirty="0">
                  <a:solidFill>
                    <a:schemeClr val="tx1"/>
                  </a:solidFill>
                  <a:latin typeface="游ゴシック" panose="020B0400000000000000" pitchFamily="50" charset="-128"/>
                  <a:ea typeface="游ゴシック" panose="020B0400000000000000" pitchFamily="50" charset="-128"/>
                </a:rPr>
                <a:t>2014 </a:t>
              </a:r>
              <a:r>
                <a:rPr lang="ja-JP" altLang="en-US" sz="2800" b="1" dirty="0">
                  <a:solidFill>
                    <a:schemeClr val="tx1"/>
                  </a:solidFill>
                  <a:latin typeface="游ゴシック" panose="020B0400000000000000" pitchFamily="50" charset="-128"/>
                  <a:ea typeface="游ゴシック" panose="020B0400000000000000" pitchFamily="50" charset="-128"/>
                </a:rPr>
                <a:t>モンゴル</a:t>
              </a:r>
            </a:p>
          </p:txBody>
        </p:sp>
      </p:grpSp>
      <p:grpSp>
        <p:nvGrpSpPr>
          <p:cNvPr id="29" name="グループ化 28">
            <a:extLst>
              <a:ext uri="{FF2B5EF4-FFF2-40B4-BE49-F238E27FC236}">
                <a16:creationId xmlns:a16="http://schemas.microsoft.com/office/drawing/2014/main" id="{7D7112A7-80B5-086C-5294-95B9516B5F9D}"/>
              </a:ext>
            </a:extLst>
          </p:cNvPr>
          <p:cNvGrpSpPr/>
          <p:nvPr/>
        </p:nvGrpSpPr>
        <p:grpSpPr>
          <a:xfrm>
            <a:off x="2171887" y="5728473"/>
            <a:ext cx="3279568" cy="523220"/>
            <a:chOff x="2171887" y="5728473"/>
            <a:chExt cx="3279568" cy="523220"/>
          </a:xfrm>
        </p:grpSpPr>
        <p:sp>
          <p:nvSpPr>
            <p:cNvPr id="30" name="直角三角形 29">
              <a:extLst>
                <a:ext uri="{FF2B5EF4-FFF2-40B4-BE49-F238E27FC236}">
                  <a16:creationId xmlns:a16="http://schemas.microsoft.com/office/drawing/2014/main" id="{D63ABEEE-D307-73E4-1926-28B659AA32A6}"/>
                </a:ext>
              </a:extLst>
            </p:cNvPr>
            <p:cNvSpPr/>
            <p:nvPr/>
          </p:nvSpPr>
          <p:spPr>
            <a:xfrm rot="20226282">
              <a:off x="4776019" y="5747169"/>
              <a:ext cx="675436" cy="116098"/>
            </a:xfrm>
            <a:prstGeom prst="rtTriangle">
              <a:avLst/>
            </a:prstGeom>
            <a:solidFill>
              <a:srgbClr val="FFFF99"/>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
          <p:nvSpPr>
            <p:cNvPr id="31" name="線吹き出し 2 (枠付き) 21">
              <a:extLst>
                <a:ext uri="{FF2B5EF4-FFF2-40B4-BE49-F238E27FC236}">
                  <a16:creationId xmlns:a16="http://schemas.microsoft.com/office/drawing/2014/main" id="{5B3A33B2-B584-658F-A07A-D1E3D31333F3}"/>
                </a:ext>
              </a:extLst>
            </p:cNvPr>
            <p:cNvSpPr/>
            <p:nvPr/>
          </p:nvSpPr>
          <p:spPr>
            <a:xfrm>
              <a:off x="2171887" y="5728473"/>
              <a:ext cx="2964128" cy="523220"/>
            </a:xfrm>
            <a:prstGeom prst="rect">
              <a:avLst/>
            </a:prstGeom>
            <a:solidFill>
              <a:srgbClr val="FFFF99"/>
            </a:solidFill>
            <a:effectLst>
              <a:outerShdw blurRad="152400" dist="317500" dir="5400000" sx="90000" sy="-19000" rotWithShape="0">
                <a:prstClr val="black">
                  <a:alpha val="15000"/>
                </a:prstClr>
              </a:outerShdw>
            </a:effectLst>
          </p:spPr>
          <p:txBody>
            <a:bodyPr wrap="square" rtlCol="0">
              <a:spAutoFit/>
            </a:bodyPr>
            <a:lstStyle/>
            <a:p>
              <a:pPr algn="ctr"/>
              <a:r>
                <a:rPr lang="en-US" altLang="ja-JP" sz="2800" b="1" dirty="0">
                  <a:solidFill>
                    <a:schemeClr val="tx1"/>
                  </a:solidFill>
                  <a:latin typeface="游ゴシック" panose="020B0400000000000000" pitchFamily="50" charset="-128"/>
                  <a:ea typeface="游ゴシック" panose="020B0400000000000000" pitchFamily="50" charset="-128"/>
                </a:rPr>
                <a:t>2016 </a:t>
              </a:r>
              <a:r>
                <a:rPr lang="ja-JP" altLang="en-US" sz="2800" b="1" dirty="0">
                  <a:solidFill>
                    <a:schemeClr val="tx1"/>
                  </a:solidFill>
                  <a:latin typeface="游ゴシック" panose="020B0400000000000000" pitchFamily="50" charset="-128"/>
                  <a:ea typeface="游ゴシック" panose="020B0400000000000000" pitchFamily="50" charset="-128"/>
                </a:rPr>
                <a:t>スリランカ</a:t>
              </a:r>
            </a:p>
          </p:txBody>
        </p:sp>
      </p:grpSp>
      <p:grpSp>
        <p:nvGrpSpPr>
          <p:cNvPr id="64" name="グループ化 63">
            <a:extLst>
              <a:ext uri="{FF2B5EF4-FFF2-40B4-BE49-F238E27FC236}">
                <a16:creationId xmlns:a16="http://schemas.microsoft.com/office/drawing/2014/main" id="{FF11D2AB-150B-F819-FDEE-7A1D1857333E}"/>
              </a:ext>
            </a:extLst>
          </p:cNvPr>
          <p:cNvGrpSpPr/>
          <p:nvPr/>
        </p:nvGrpSpPr>
        <p:grpSpPr>
          <a:xfrm>
            <a:off x="5579795" y="5657507"/>
            <a:ext cx="2952383" cy="1039006"/>
            <a:chOff x="5579795" y="5657507"/>
            <a:chExt cx="2952383" cy="1039006"/>
          </a:xfrm>
        </p:grpSpPr>
        <p:sp>
          <p:nvSpPr>
            <p:cNvPr id="65" name="直角三角形 64">
              <a:extLst>
                <a:ext uri="{FF2B5EF4-FFF2-40B4-BE49-F238E27FC236}">
                  <a16:creationId xmlns:a16="http://schemas.microsoft.com/office/drawing/2014/main" id="{9BA00C86-02CE-7E9C-E1C7-1ED46B42BD9A}"/>
                </a:ext>
              </a:extLst>
            </p:cNvPr>
            <p:cNvSpPr/>
            <p:nvPr/>
          </p:nvSpPr>
          <p:spPr>
            <a:xfrm rot="15175100">
              <a:off x="6581248" y="5932731"/>
              <a:ext cx="725925" cy="175478"/>
            </a:xfrm>
            <a:prstGeom prst="rtTriangle">
              <a:avLst/>
            </a:prstGeom>
            <a:solidFill>
              <a:srgbClr val="FFFF99"/>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
          <p:nvSpPr>
            <p:cNvPr id="66" name="線吹き出し 2 (枠付き) 24">
              <a:extLst>
                <a:ext uri="{FF2B5EF4-FFF2-40B4-BE49-F238E27FC236}">
                  <a16:creationId xmlns:a16="http://schemas.microsoft.com/office/drawing/2014/main" id="{6C36FCBD-27A3-D2F7-2EE6-7E44E62BF971}"/>
                </a:ext>
              </a:extLst>
            </p:cNvPr>
            <p:cNvSpPr/>
            <p:nvPr/>
          </p:nvSpPr>
          <p:spPr>
            <a:xfrm>
              <a:off x="5579795" y="6173293"/>
              <a:ext cx="2952383" cy="523220"/>
            </a:xfrm>
            <a:prstGeom prst="rect">
              <a:avLst/>
            </a:prstGeom>
            <a:solidFill>
              <a:srgbClr val="FFFF99"/>
            </a:solidFill>
            <a:effectLst>
              <a:outerShdw blurRad="152400" dist="317500" dir="5400000" sx="90000" sy="-19000" rotWithShape="0">
                <a:prstClr val="black">
                  <a:alpha val="15000"/>
                </a:prstClr>
              </a:outerShdw>
            </a:effectLst>
          </p:spPr>
          <p:txBody>
            <a:bodyPr wrap="square" rtlCol="0">
              <a:spAutoFit/>
            </a:bodyPr>
            <a:lstStyle/>
            <a:p>
              <a:pPr algn="ctr"/>
              <a:r>
                <a:rPr lang="en-US" altLang="ja-JP" sz="2800" b="1" dirty="0">
                  <a:solidFill>
                    <a:schemeClr val="tx1"/>
                  </a:solidFill>
                  <a:latin typeface="游ゴシック" panose="020B0400000000000000" pitchFamily="50" charset="-128"/>
                  <a:ea typeface="游ゴシック" panose="020B0400000000000000" pitchFamily="50" charset="-128"/>
                </a:rPr>
                <a:t>2016 </a:t>
              </a:r>
              <a:r>
                <a:rPr lang="ja-JP" altLang="en-US" sz="2800" b="1" dirty="0">
                  <a:solidFill>
                    <a:schemeClr val="tx1"/>
                  </a:solidFill>
                  <a:latin typeface="游ゴシック" panose="020B0400000000000000" pitchFamily="50" charset="-128"/>
                  <a:ea typeface="游ゴシック" panose="020B0400000000000000" pitchFamily="50" charset="-128"/>
                </a:rPr>
                <a:t>マレーシア</a:t>
              </a:r>
            </a:p>
          </p:txBody>
        </p:sp>
      </p:grpSp>
      <p:grpSp>
        <p:nvGrpSpPr>
          <p:cNvPr id="67" name="グループ化 66">
            <a:extLst>
              <a:ext uri="{FF2B5EF4-FFF2-40B4-BE49-F238E27FC236}">
                <a16:creationId xmlns:a16="http://schemas.microsoft.com/office/drawing/2014/main" id="{7200E760-5578-3601-03EA-ADA48FA822F4}"/>
              </a:ext>
            </a:extLst>
          </p:cNvPr>
          <p:cNvGrpSpPr/>
          <p:nvPr/>
        </p:nvGrpSpPr>
        <p:grpSpPr>
          <a:xfrm>
            <a:off x="1781463" y="4564093"/>
            <a:ext cx="4687021" cy="523220"/>
            <a:chOff x="1781463" y="4564093"/>
            <a:chExt cx="4687021" cy="523220"/>
          </a:xfrm>
        </p:grpSpPr>
        <p:sp>
          <p:nvSpPr>
            <p:cNvPr id="68" name="直角三角形 67">
              <a:extLst>
                <a:ext uri="{FF2B5EF4-FFF2-40B4-BE49-F238E27FC236}">
                  <a16:creationId xmlns:a16="http://schemas.microsoft.com/office/drawing/2014/main" id="{41C008A3-5569-286D-A766-7B6303F8AE1C}"/>
                </a:ext>
              </a:extLst>
            </p:cNvPr>
            <p:cNvSpPr/>
            <p:nvPr/>
          </p:nvSpPr>
          <p:spPr>
            <a:xfrm rot="20944717">
              <a:off x="4484295" y="4647785"/>
              <a:ext cx="1984189" cy="148896"/>
            </a:xfrm>
            <a:prstGeom prst="rtTriangle">
              <a:avLst/>
            </a:prstGeom>
            <a:solidFill>
              <a:srgbClr val="FFFF99"/>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
          <p:nvSpPr>
            <p:cNvPr id="69" name="線吹き出し 2 (枠付き) 26">
              <a:extLst>
                <a:ext uri="{FF2B5EF4-FFF2-40B4-BE49-F238E27FC236}">
                  <a16:creationId xmlns:a16="http://schemas.microsoft.com/office/drawing/2014/main" id="{22865D2D-B1F4-20D9-B0D0-6DB252B31CB7}"/>
                </a:ext>
              </a:extLst>
            </p:cNvPr>
            <p:cNvSpPr/>
            <p:nvPr/>
          </p:nvSpPr>
          <p:spPr>
            <a:xfrm>
              <a:off x="1781463" y="4564093"/>
              <a:ext cx="2964127" cy="523220"/>
            </a:xfrm>
            <a:prstGeom prst="rect">
              <a:avLst/>
            </a:prstGeom>
            <a:solidFill>
              <a:srgbClr val="FFFF99"/>
            </a:solidFill>
            <a:effectLst>
              <a:outerShdw blurRad="152400" dist="317500" dir="5400000" sx="90000" sy="-19000" rotWithShape="0">
                <a:prstClr val="black">
                  <a:alpha val="15000"/>
                </a:prstClr>
              </a:outerShdw>
            </a:effectLst>
          </p:spPr>
          <p:txBody>
            <a:bodyPr wrap="square" rtlCol="0">
              <a:spAutoFit/>
            </a:bodyPr>
            <a:lstStyle/>
            <a:p>
              <a:pPr algn="ctr"/>
              <a:r>
                <a:rPr lang="en-US" altLang="ja-JP" sz="2800" b="1" dirty="0">
                  <a:solidFill>
                    <a:schemeClr val="tx1"/>
                  </a:solidFill>
                  <a:latin typeface="游ゴシック" panose="020B0400000000000000" pitchFamily="50" charset="-128"/>
                  <a:ea typeface="游ゴシック" panose="020B0400000000000000" pitchFamily="50" charset="-128"/>
                </a:rPr>
                <a:t>2017 </a:t>
              </a:r>
              <a:r>
                <a:rPr lang="ja-JP" altLang="en-US" sz="2800" b="1" dirty="0">
                  <a:solidFill>
                    <a:schemeClr val="tx1"/>
                  </a:solidFill>
                  <a:latin typeface="游ゴシック" panose="020B0400000000000000" pitchFamily="50" charset="-128"/>
                  <a:ea typeface="游ゴシック" panose="020B0400000000000000" pitchFamily="50" charset="-128"/>
                </a:rPr>
                <a:t>ミャンマー</a:t>
              </a:r>
            </a:p>
          </p:txBody>
        </p:sp>
      </p:grpSp>
      <p:pic>
        <p:nvPicPr>
          <p:cNvPr id="70" name="グラフィックス 69" descr="マーカー 単色塗りつぶし">
            <a:extLst>
              <a:ext uri="{FF2B5EF4-FFF2-40B4-BE49-F238E27FC236}">
                <a16:creationId xmlns:a16="http://schemas.microsoft.com/office/drawing/2014/main" id="{0A61219C-CE61-68B5-B1B7-B9437654FA0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05104" y="4512357"/>
            <a:ext cx="1033264" cy="914400"/>
          </a:xfrm>
          <a:prstGeom prst="rect">
            <a:avLst/>
          </a:prstGeom>
          <a:effectLst>
            <a:outerShdw blurRad="50800" dist="38100" dir="2700000" algn="tl" rotWithShape="0">
              <a:prstClr val="black">
                <a:alpha val="40000"/>
              </a:prstClr>
            </a:outerShdw>
          </a:effectLst>
        </p:spPr>
      </p:pic>
      <p:sp>
        <p:nvSpPr>
          <p:cNvPr id="71" name="フリーフォーム: 図形 70">
            <a:extLst>
              <a:ext uri="{FF2B5EF4-FFF2-40B4-BE49-F238E27FC236}">
                <a16:creationId xmlns:a16="http://schemas.microsoft.com/office/drawing/2014/main" id="{3DA77E6E-BEAF-9587-1966-7DF2B42E4480}"/>
              </a:ext>
            </a:extLst>
          </p:cNvPr>
          <p:cNvSpPr/>
          <p:nvPr/>
        </p:nvSpPr>
        <p:spPr>
          <a:xfrm rot="10800000">
            <a:off x="8888772" y="3298"/>
            <a:ext cx="3300749" cy="2675302"/>
          </a:xfrm>
          <a:custGeom>
            <a:avLst/>
            <a:gdLst>
              <a:gd name="connsiteX0" fmla="*/ 0 w 864096"/>
              <a:gd name="connsiteY0" fmla="*/ 0 h 894482"/>
              <a:gd name="connsiteX1" fmla="*/ 70749 w 864096"/>
              <a:gd name="connsiteY1" fmla="*/ 3572 h 894482"/>
              <a:gd name="connsiteX2" fmla="*/ 864096 w 864096"/>
              <a:gd name="connsiteY2" fmla="*/ 882710 h 894482"/>
              <a:gd name="connsiteX3" fmla="*/ 863502 w 864096"/>
              <a:gd name="connsiteY3" fmla="*/ 894482 h 894482"/>
              <a:gd name="connsiteX4" fmla="*/ 0 w 864096"/>
              <a:gd name="connsiteY4" fmla="*/ 894482 h 894482"/>
              <a:gd name="connsiteX5" fmla="*/ 0 w 864096"/>
              <a:gd name="connsiteY5" fmla="*/ 0 h 89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096" h="894482">
                <a:moveTo>
                  <a:pt x="0" y="0"/>
                </a:moveTo>
                <a:lnTo>
                  <a:pt x="70749" y="3572"/>
                </a:lnTo>
                <a:cubicBezTo>
                  <a:pt x="516360" y="48827"/>
                  <a:pt x="864096" y="425159"/>
                  <a:pt x="864096" y="882710"/>
                </a:cubicBezTo>
                <a:lnTo>
                  <a:pt x="863502" y="894482"/>
                </a:lnTo>
                <a:lnTo>
                  <a:pt x="0" y="894482"/>
                </a:lnTo>
                <a:lnTo>
                  <a:pt x="0" y="0"/>
                </a:lnTo>
                <a:close/>
              </a:path>
            </a:pathLst>
          </a:cu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80000" tIns="0" rIns="180000" rtlCol="0" anchor="ctr">
            <a:noAutofit/>
          </a:bodyPr>
          <a:lstStyle/>
          <a:p>
            <a:pPr algn="l">
              <a:lnSpc>
                <a:spcPts val="9000"/>
              </a:lnSpc>
            </a:pPr>
            <a:endParaRPr kumimoji="1" lang="ja-JP" altLang="en-US" sz="8000" b="1" dirty="0">
              <a:ln>
                <a:solidFill>
                  <a:schemeClr val="tx1"/>
                </a:solidFill>
              </a:ln>
              <a:solidFill>
                <a:srgbClr val="FFE737"/>
              </a:solidFill>
              <a:latin typeface="+mj-ea"/>
              <a:ea typeface="+mj-ea"/>
            </a:endParaRPr>
          </a:p>
        </p:txBody>
      </p:sp>
      <p:sp>
        <p:nvSpPr>
          <p:cNvPr id="72" name="タイトル 2">
            <a:extLst>
              <a:ext uri="{FF2B5EF4-FFF2-40B4-BE49-F238E27FC236}">
                <a16:creationId xmlns:a16="http://schemas.microsoft.com/office/drawing/2014/main" id="{84437FA6-2139-46AF-EC0F-A86C3BD4223E}"/>
              </a:ext>
            </a:extLst>
          </p:cNvPr>
          <p:cNvSpPr txBox="1">
            <a:spLocks/>
          </p:cNvSpPr>
          <p:nvPr/>
        </p:nvSpPr>
        <p:spPr>
          <a:xfrm>
            <a:off x="9469315" y="246722"/>
            <a:ext cx="2684710" cy="1598102"/>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nSpc>
                <a:spcPct val="80000"/>
              </a:lnSpc>
              <a:spcBef>
                <a:spcPts val="600"/>
              </a:spcBef>
            </a:pPr>
            <a:r>
              <a:rPr lang="ja-JP" altLang="en-US" sz="3700" b="1" dirty="0">
                <a:solidFill>
                  <a:sysClr val="windowText" lastClr="000000"/>
                </a:solidFill>
                <a:latin typeface="Yu Gothic UI" panose="020B0500000000000000" pitchFamily="50" charset="-128"/>
                <a:ea typeface="Yu Gothic UI" panose="020B0500000000000000" pitchFamily="50" charset="-128"/>
              </a:rPr>
              <a:t>日本国内</a:t>
            </a:r>
            <a:r>
              <a:rPr lang="en-US" altLang="ja-JP" sz="6200" b="1" spc="-170" dirty="0">
                <a:ln>
                  <a:solidFill>
                    <a:schemeClr val="tx1"/>
                  </a:solidFill>
                </a:ln>
                <a:solidFill>
                  <a:srgbClr val="FE696E"/>
                </a:solidFill>
                <a:latin typeface="游ゴシック" panose="020B0400000000000000" pitchFamily="50" charset="-128"/>
                <a:ea typeface="游ゴシック" panose="020B0400000000000000" pitchFamily="50" charset="-128"/>
                <a:cs typeface="+mn-cs"/>
              </a:rPr>
              <a:t>33</a:t>
            </a:r>
          </a:p>
          <a:p>
            <a:pPr>
              <a:spcBef>
                <a:spcPts val="600"/>
              </a:spcBef>
            </a:pPr>
            <a:r>
              <a:rPr lang="en-US" altLang="ja-JP" sz="2500" b="1" dirty="0">
                <a:solidFill>
                  <a:sysClr val="windowText" lastClr="000000"/>
                </a:solidFill>
                <a:latin typeface="Yu Gothic UI" panose="020B0500000000000000" pitchFamily="50" charset="-128"/>
                <a:ea typeface="Yu Gothic UI" panose="020B0500000000000000" pitchFamily="50" charset="-128"/>
              </a:rPr>
              <a:t>(</a:t>
            </a:r>
            <a:r>
              <a:rPr lang="ja-JP" altLang="en-US" sz="2500" b="1" dirty="0">
                <a:solidFill>
                  <a:sysClr val="windowText" lastClr="000000"/>
                </a:solidFill>
                <a:latin typeface="Yu Gothic UI" panose="020B0500000000000000" pitchFamily="50" charset="-128"/>
                <a:ea typeface="Yu Gothic UI" panose="020B0500000000000000" pitchFamily="50" charset="-128"/>
              </a:rPr>
              <a:t>北海道のみ</a:t>
            </a:r>
            <a:br>
              <a:rPr lang="en-US" altLang="ja-JP" sz="2500" b="1" dirty="0">
                <a:solidFill>
                  <a:sysClr val="windowText" lastClr="000000"/>
                </a:solidFill>
                <a:latin typeface="Yu Gothic UI" panose="020B0500000000000000" pitchFamily="50" charset="-128"/>
                <a:ea typeface="Yu Gothic UI" panose="020B0500000000000000" pitchFamily="50" charset="-128"/>
              </a:rPr>
            </a:br>
            <a:r>
              <a:rPr lang="en-US" altLang="ja-JP" sz="2500" b="1" dirty="0">
                <a:solidFill>
                  <a:sysClr val="windowText" lastClr="000000"/>
                </a:solidFill>
                <a:latin typeface="Yu Gothic UI" panose="020B0500000000000000" pitchFamily="50" charset="-128"/>
                <a:ea typeface="Yu Gothic UI" panose="020B0500000000000000" pitchFamily="50" charset="-128"/>
              </a:rPr>
              <a:t>2</a:t>
            </a:r>
            <a:r>
              <a:rPr lang="ja-JP" altLang="en-US" sz="2500" b="1" dirty="0">
                <a:solidFill>
                  <a:sysClr val="windowText" lastClr="000000"/>
                </a:solidFill>
                <a:latin typeface="Yu Gothic UI" panose="020B0500000000000000" pitchFamily="50" charset="-128"/>
                <a:ea typeface="Yu Gothic UI" panose="020B0500000000000000" pitchFamily="50" charset="-128"/>
              </a:rPr>
              <a:t>地区で１つ</a:t>
            </a:r>
            <a:r>
              <a:rPr lang="en-US" altLang="ja-JP" sz="2500" b="1" dirty="0">
                <a:solidFill>
                  <a:sysClr val="windowText" lastClr="000000"/>
                </a:solidFill>
                <a:latin typeface="Yu Gothic UI" panose="020B0500000000000000" pitchFamily="50" charset="-128"/>
                <a:ea typeface="Yu Gothic UI" panose="020B0500000000000000" pitchFamily="50" charset="-128"/>
              </a:rPr>
              <a:t>)</a:t>
            </a:r>
            <a:endParaRPr lang="ja-JP" altLang="en-US" b="1" dirty="0">
              <a:solidFill>
                <a:sysClr val="windowText" lastClr="000000"/>
              </a:solidFill>
              <a:latin typeface="Yu Gothic UI" panose="020B0500000000000000" pitchFamily="50" charset="-128"/>
              <a:ea typeface="Yu Gothic UI" panose="020B0500000000000000" pitchFamily="50" charset="-128"/>
            </a:endParaRPr>
          </a:p>
        </p:txBody>
      </p:sp>
      <p:grpSp>
        <p:nvGrpSpPr>
          <p:cNvPr id="74" name="グループ化 73">
            <a:extLst>
              <a:ext uri="{FF2B5EF4-FFF2-40B4-BE49-F238E27FC236}">
                <a16:creationId xmlns:a16="http://schemas.microsoft.com/office/drawing/2014/main" id="{4130A766-81F9-BCD6-A477-C4F65542B510}"/>
              </a:ext>
            </a:extLst>
          </p:cNvPr>
          <p:cNvGrpSpPr/>
          <p:nvPr/>
        </p:nvGrpSpPr>
        <p:grpSpPr>
          <a:xfrm>
            <a:off x="7161651" y="5041776"/>
            <a:ext cx="4580085" cy="523220"/>
            <a:chOff x="7161651" y="5041776"/>
            <a:chExt cx="4580085" cy="523220"/>
          </a:xfrm>
          <a:solidFill>
            <a:srgbClr val="FFFF00"/>
          </a:solidFill>
        </p:grpSpPr>
        <p:sp>
          <p:nvSpPr>
            <p:cNvPr id="76" name="直角三角形 75">
              <a:extLst>
                <a:ext uri="{FF2B5EF4-FFF2-40B4-BE49-F238E27FC236}">
                  <a16:creationId xmlns:a16="http://schemas.microsoft.com/office/drawing/2014/main" id="{F6C7374B-CBDF-2354-6931-4800F91272DB}"/>
                </a:ext>
              </a:extLst>
            </p:cNvPr>
            <p:cNvSpPr/>
            <p:nvPr/>
          </p:nvSpPr>
          <p:spPr>
            <a:xfrm rot="11235739">
              <a:off x="7161651" y="5216796"/>
              <a:ext cx="2059028" cy="164645"/>
            </a:xfrm>
            <a:prstGeom prst="rtTriangle">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mj-ea"/>
                <a:ea typeface="+mj-ea"/>
              </a:endParaRPr>
            </a:p>
          </p:txBody>
        </p:sp>
        <p:sp>
          <p:nvSpPr>
            <p:cNvPr id="77" name="線吹き出し 2 (枠付き) 26">
              <a:extLst>
                <a:ext uri="{FF2B5EF4-FFF2-40B4-BE49-F238E27FC236}">
                  <a16:creationId xmlns:a16="http://schemas.microsoft.com/office/drawing/2014/main" id="{2C58BE38-38FC-BD86-3FC9-0B072A9C3400}"/>
                </a:ext>
              </a:extLst>
            </p:cNvPr>
            <p:cNvSpPr/>
            <p:nvPr/>
          </p:nvSpPr>
          <p:spPr>
            <a:xfrm>
              <a:off x="8777609" y="5041776"/>
              <a:ext cx="2964127" cy="523220"/>
            </a:xfrm>
            <a:prstGeom prst="rect">
              <a:avLst/>
            </a:prstGeom>
            <a:solidFill>
              <a:srgbClr val="FFFF99"/>
            </a:solidFill>
            <a:ln>
              <a:noFill/>
            </a:ln>
            <a:effectLst>
              <a:outerShdw blurRad="152400" dist="317500" dir="5400000" sx="90000" sy="-19000" rotWithShape="0">
                <a:prstClr val="black">
                  <a:alpha val="15000"/>
                </a:prstClr>
              </a:outerShdw>
            </a:effectLst>
          </p:spPr>
          <p:txBody>
            <a:bodyPr wrap="square" rtlCol="0">
              <a:spAutoFit/>
            </a:bodyPr>
            <a:lstStyle/>
            <a:p>
              <a:pPr algn="ctr"/>
              <a:r>
                <a:rPr lang="en-US" altLang="ja-JP" sz="2800" b="1" dirty="0">
                  <a:solidFill>
                    <a:schemeClr val="tx1"/>
                  </a:solidFill>
                  <a:latin typeface="游ゴシック" panose="020B0400000000000000" pitchFamily="50" charset="-128"/>
                  <a:ea typeface="游ゴシック" panose="020B0400000000000000" pitchFamily="50" charset="-128"/>
                </a:rPr>
                <a:t>2023 </a:t>
              </a:r>
              <a:r>
                <a:rPr lang="ja-JP" altLang="en-US" sz="2800" b="1" dirty="0">
                  <a:solidFill>
                    <a:schemeClr val="tx1"/>
                  </a:solidFill>
                  <a:latin typeface="游ゴシック" panose="020B0400000000000000" pitchFamily="50" charset="-128"/>
                  <a:ea typeface="游ゴシック" panose="020B0400000000000000" pitchFamily="50" charset="-128"/>
                </a:rPr>
                <a:t>ベトナム南</a:t>
              </a:r>
            </a:p>
          </p:txBody>
        </p:sp>
      </p:grpSp>
    </p:spTree>
    <p:extLst>
      <p:ext uri="{BB962C8B-B14F-4D97-AF65-F5344CB8AC3E}">
        <p14:creationId xmlns:p14="http://schemas.microsoft.com/office/powerpoint/2010/main" val="139977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11" presetID="42" presetClass="entr" presetSubtype="0" fill="hold" grpId="0" nodeType="withEffect">
                                  <p:stCondLst>
                                    <p:cond delay="110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2100"/>
                            </p:stCondLst>
                            <p:childTnLst>
                              <p:par>
                                <p:cTn id="17" presetID="2" presetClass="entr" presetSubtype="1" accel="35000" fill="hold" nodeType="afterEffect">
                                  <p:stCondLst>
                                    <p:cond delay="50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ppt_x"/>
                                          </p:val>
                                        </p:tav>
                                        <p:tav tm="100000">
                                          <p:val>
                                            <p:strVal val="#ppt_x"/>
                                          </p:val>
                                        </p:tav>
                                      </p:tavLst>
                                    </p:anim>
                                    <p:anim calcmode="lin" valueType="num">
                                      <p:cBhvr additive="base">
                                        <p:cTn id="20" dur="1000" fill="hold"/>
                                        <p:tgtEl>
                                          <p:spTgt spid="3"/>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8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800" fill="hold"/>
                                        <p:tgtEl>
                                          <p:spTgt spid="17"/>
                                        </p:tgtEl>
                                        <p:attrNameLst>
                                          <p:attrName>ppt_x</p:attrName>
                                        </p:attrNameLst>
                                      </p:cBhvr>
                                      <p:tavLst>
                                        <p:tav tm="0">
                                          <p:val>
                                            <p:strVal val="#ppt_x"/>
                                          </p:val>
                                        </p:tav>
                                        <p:tav tm="100000">
                                          <p:val>
                                            <p:strVal val="#ppt_x"/>
                                          </p:val>
                                        </p:tav>
                                      </p:tavLst>
                                    </p:anim>
                                    <p:anim calcmode="lin" valueType="num">
                                      <p:cBhvr additive="base">
                                        <p:cTn id="24" dur="800" fill="hold"/>
                                        <p:tgtEl>
                                          <p:spTgt spid="17"/>
                                        </p:tgtEl>
                                        <p:attrNameLst>
                                          <p:attrName>ppt_y</p:attrName>
                                        </p:attrNameLst>
                                      </p:cBhvr>
                                      <p:tavLst>
                                        <p:tav tm="0">
                                          <p:val>
                                            <p:strVal val="0-#ppt_h/2"/>
                                          </p:val>
                                        </p:tav>
                                        <p:tav tm="100000">
                                          <p:val>
                                            <p:strVal val="#ppt_y"/>
                                          </p:val>
                                        </p:tav>
                                      </p:tavLst>
                                    </p:anim>
                                  </p:childTnLst>
                                </p:cTn>
                              </p:par>
                            </p:childTnLst>
                          </p:cTn>
                        </p:par>
                        <p:par>
                          <p:cTn id="25" fill="hold">
                            <p:stCondLst>
                              <p:cond delay="3700"/>
                            </p:stCondLst>
                            <p:childTnLst>
                              <p:par>
                                <p:cTn id="26" presetID="2" presetClass="entr" presetSubtype="1" accel="35000" fill="hold" nodeType="afterEffect">
                                  <p:stCondLst>
                                    <p:cond delay="50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1000" fill="hold"/>
                                        <p:tgtEl>
                                          <p:spTgt spid="4"/>
                                        </p:tgtEl>
                                        <p:attrNameLst>
                                          <p:attrName>ppt_x</p:attrName>
                                        </p:attrNameLst>
                                      </p:cBhvr>
                                      <p:tavLst>
                                        <p:tav tm="0">
                                          <p:val>
                                            <p:strVal val="#ppt_x"/>
                                          </p:val>
                                        </p:tav>
                                        <p:tav tm="100000">
                                          <p:val>
                                            <p:strVal val="#ppt_x"/>
                                          </p:val>
                                        </p:tav>
                                      </p:tavLst>
                                    </p:anim>
                                    <p:anim calcmode="lin" valueType="num">
                                      <p:cBhvr additive="base">
                                        <p:cTn id="29" dur="1000" fill="hold"/>
                                        <p:tgtEl>
                                          <p:spTgt spid="4"/>
                                        </p:tgtEl>
                                        <p:attrNameLst>
                                          <p:attrName>ppt_y</p:attrName>
                                        </p:attrNameLst>
                                      </p:cBhvr>
                                      <p:tavLst>
                                        <p:tav tm="0">
                                          <p:val>
                                            <p:strVal val="0-#ppt_h/2"/>
                                          </p:val>
                                        </p:tav>
                                        <p:tav tm="100000">
                                          <p:val>
                                            <p:strVal val="#ppt_y"/>
                                          </p:val>
                                        </p:tav>
                                      </p:tavLst>
                                    </p:anim>
                                  </p:childTnLst>
                                </p:cTn>
                              </p:par>
                              <p:par>
                                <p:cTn id="30" presetID="2" presetClass="entr" presetSubtype="8" fill="hold" nodeType="withEffect">
                                  <p:stCondLst>
                                    <p:cond delay="90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700" fill="hold"/>
                                        <p:tgtEl>
                                          <p:spTgt spid="13"/>
                                        </p:tgtEl>
                                        <p:attrNameLst>
                                          <p:attrName>ppt_x</p:attrName>
                                        </p:attrNameLst>
                                      </p:cBhvr>
                                      <p:tavLst>
                                        <p:tav tm="0">
                                          <p:val>
                                            <p:strVal val="0-#ppt_w/2"/>
                                          </p:val>
                                        </p:tav>
                                        <p:tav tm="100000">
                                          <p:val>
                                            <p:strVal val="#ppt_x"/>
                                          </p:val>
                                        </p:tav>
                                      </p:tavLst>
                                    </p:anim>
                                    <p:anim calcmode="lin" valueType="num">
                                      <p:cBhvr additive="base">
                                        <p:cTn id="33" dur="700" fill="hold"/>
                                        <p:tgtEl>
                                          <p:spTgt spid="13"/>
                                        </p:tgtEl>
                                        <p:attrNameLst>
                                          <p:attrName>ppt_y</p:attrName>
                                        </p:attrNameLst>
                                      </p:cBhvr>
                                      <p:tavLst>
                                        <p:tav tm="0">
                                          <p:val>
                                            <p:strVal val="#ppt_y"/>
                                          </p:val>
                                        </p:tav>
                                        <p:tav tm="100000">
                                          <p:val>
                                            <p:strVal val="#ppt_y"/>
                                          </p:val>
                                        </p:tav>
                                      </p:tavLst>
                                    </p:anim>
                                  </p:childTnLst>
                                </p:cTn>
                              </p:par>
                            </p:childTnLst>
                          </p:cTn>
                        </p:par>
                        <p:par>
                          <p:cTn id="34" fill="hold">
                            <p:stCondLst>
                              <p:cond delay="5300"/>
                            </p:stCondLst>
                            <p:childTnLst>
                              <p:par>
                                <p:cTn id="35" presetID="37" presetClass="entr" presetSubtype="0" fill="hold" nodeType="afterEffect">
                                  <p:stCondLst>
                                    <p:cond delay="50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900" decel="100000" fill="hold"/>
                                        <p:tgtEl>
                                          <p:spTgt spid="5"/>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41" presetID="37" presetClass="entr" presetSubtype="0" fill="hold" nodeType="withEffect">
                                  <p:stCondLst>
                                    <p:cond delay="50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900" decel="100000" fill="hold"/>
                                        <p:tgtEl>
                                          <p:spTgt spid="20"/>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par>
                          <p:cTn id="47" fill="hold">
                            <p:stCondLst>
                              <p:cond delay="6800"/>
                            </p:stCondLst>
                            <p:childTnLst>
                              <p:par>
                                <p:cTn id="48" presetID="37" presetClass="entr" presetSubtype="0" fill="hold" nodeType="afterEffect">
                                  <p:stCondLst>
                                    <p:cond delay="50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1000"/>
                                        <p:tgtEl>
                                          <p:spTgt spid="9"/>
                                        </p:tgtEl>
                                      </p:cBhvr>
                                    </p:animEffect>
                                    <p:anim calcmode="lin" valueType="num">
                                      <p:cBhvr>
                                        <p:cTn id="51" dur="1000" fill="hold"/>
                                        <p:tgtEl>
                                          <p:spTgt spid="9"/>
                                        </p:tgtEl>
                                        <p:attrNameLst>
                                          <p:attrName>ppt_x</p:attrName>
                                        </p:attrNameLst>
                                      </p:cBhvr>
                                      <p:tavLst>
                                        <p:tav tm="0">
                                          <p:val>
                                            <p:strVal val="#ppt_x"/>
                                          </p:val>
                                        </p:tav>
                                        <p:tav tm="100000">
                                          <p:val>
                                            <p:strVal val="#ppt_x"/>
                                          </p:val>
                                        </p:tav>
                                      </p:tavLst>
                                    </p:anim>
                                    <p:anim calcmode="lin" valueType="num">
                                      <p:cBhvr>
                                        <p:cTn id="52" dur="900" decel="100000" fill="hold"/>
                                        <p:tgtEl>
                                          <p:spTgt spid="9"/>
                                        </p:tgtEl>
                                        <p:attrNameLst>
                                          <p:attrName>ppt_y</p:attrName>
                                        </p:attrNameLst>
                                      </p:cBhvr>
                                      <p:tavLst>
                                        <p:tav tm="0">
                                          <p:val>
                                            <p:strVal val="#ppt_y+1"/>
                                          </p:val>
                                        </p:tav>
                                        <p:tav tm="100000">
                                          <p:val>
                                            <p:strVal val="#ppt_y-.03"/>
                                          </p:val>
                                        </p:tav>
                                      </p:tavLst>
                                    </p:anim>
                                    <p:anim calcmode="lin" valueType="num">
                                      <p:cBhvr>
                                        <p:cTn id="5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54" presetID="2" presetClass="entr" presetSubtype="8" fill="hold" nodeType="withEffect">
                                  <p:stCondLst>
                                    <p:cond delay="800"/>
                                  </p:stCondLst>
                                  <p:childTnLst>
                                    <p:set>
                                      <p:cBhvr>
                                        <p:cTn id="55" dur="1" fill="hold">
                                          <p:stCondLst>
                                            <p:cond delay="0"/>
                                          </p:stCondLst>
                                        </p:cTn>
                                        <p:tgtEl>
                                          <p:spTgt spid="23"/>
                                        </p:tgtEl>
                                        <p:attrNameLst>
                                          <p:attrName>style.visibility</p:attrName>
                                        </p:attrNameLst>
                                      </p:cBhvr>
                                      <p:to>
                                        <p:strVal val="visible"/>
                                      </p:to>
                                    </p:set>
                                    <p:anim calcmode="lin" valueType="num">
                                      <p:cBhvr additive="base">
                                        <p:cTn id="56" dur="500" fill="hold"/>
                                        <p:tgtEl>
                                          <p:spTgt spid="23"/>
                                        </p:tgtEl>
                                        <p:attrNameLst>
                                          <p:attrName>ppt_x</p:attrName>
                                        </p:attrNameLst>
                                      </p:cBhvr>
                                      <p:tavLst>
                                        <p:tav tm="0">
                                          <p:val>
                                            <p:strVal val="0-#ppt_w/2"/>
                                          </p:val>
                                        </p:tav>
                                        <p:tav tm="100000">
                                          <p:val>
                                            <p:strVal val="#ppt_x"/>
                                          </p:val>
                                        </p:tav>
                                      </p:tavLst>
                                    </p:anim>
                                    <p:anim calcmode="lin" valueType="num">
                                      <p:cBhvr additive="base">
                                        <p:cTn id="57" dur="500" fill="hold"/>
                                        <p:tgtEl>
                                          <p:spTgt spid="23"/>
                                        </p:tgtEl>
                                        <p:attrNameLst>
                                          <p:attrName>ppt_y</p:attrName>
                                        </p:attrNameLst>
                                      </p:cBhvr>
                                      <p:tavLst>
                                        <p:tav tm="0">
                                          <p:val>
                                            <p:strVal val="#ppt_y"/>
                                          </p:val>
                                        </p:tav>
                                        <p:tav tm="100000">
                                          <p:val>
                                            <p:strVal val="#ppt_y"/>
                                          </p:val>
                                        </p:tav>
                                      </p:tavLst>
                                    </p:anim>
                                  </p:childTnLst>
                                </p:cTn>
                              </p:par>
                            </p:childTnLst>
                          </p:cTn>
                        </p:par>
                        <p:par>
                          <p:cTn id="58" fill="hold">
                            <p:stCondLst>
                              <p:cond delay="8300"/>
                            </p:stCondLst>
                            <p:childTnLst>
                              <p:par>
                                <p:cTn id="59" presetID="2" presetClass="entr" presetSubtype="1" accel="35000" fill="hold" nodeType="afterEffect">
                                  <p:stCondLst>
                                    <p:cond delay="500"/>
                                  </p:stCondLs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1000" fill="hold"/>
                                        <p:tgtEl>
                                          <p:spTgt spid="8"/>
                                        </p:tgtEl>
                                        <p:attrNameLst>
                                          <p:attrName>ppt_x</p:attrName>
                                        </p:attrNameLst>
                                      </p:cBhvr>
                                      <p:tavLst>
                                        <p:tav tm="0">
                                          <p:val>
                                            <p:strVal val="#ppt_x"/>
                                          </p:val>
                                        </p:tav>
                                        <p:tav tm="100000">
                                          <p:val>
                                            <p:strVal val="#ppt_x"/>
                                          </p:val>
                                        </p:tav>
                                      </p:tavLst>
                                    </p:anim>
                                    <p:anim calcmode="lin" valueType="num">
                                      <p:cBhvr additive="base">
                                        <p:cTn id="62" dur="1000" fill="hold"/>
                                        <p:tgtEl>
                                          <p:spTgt spid="8"/>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stCondLst>
                                    <p:cond delay="800"/>
                                  </p:stCondLst>
                                  <p:childTnLst>
                                    <p:set>
                                      <p:cBhvr>
                                        <p:cTn id="64" dur="1" fill="hold">
                                          <p:stCondLst>
                                            <p:cond delay="0"/>
                                          </p:stCondLst>
                                        </p:cTn>
                                        <p:tgtEl>
                                          <p:spTgt spid="26"/>
                                        </p:tgtEl>
                                        <p:attrNameLst>
                                          <p:attrName>style.visibility</p:attrName>
                                        </p:attrNameLst>
                                      </p:cBhvr>
                                      <p:to>
                                        <p:strVal val="visible"/>
                                      </p:to>
                                    </p:set>
                                    <p:anim calcmode="lin" valueType="num">
                                      <p:cBhvr additive="base">
                                        <p:cTn id="65" dur="500" fill="hold"/>
                                        <p:tgtEl>
                                          <p:spTgt spid="26"/>
                                        </p:tgtEl>
                                        <p:attrNameLst>
                                          <p:attrName>ppt_x</p:attrName>
                                        </p:attrNameLst>
                                      </p:cBhvr>
                                      <p:tavLst>
                                        <p:tav tm="0">
                                          <p:val>
                                            <p:strVal val="#ppt_x"/>
                                          </p:val>
                                        </p:tav>
                                        <p:tav tm="100000">
                                          <p:val>
                                            <p:strVal val="#ppt_x"/>
                                          </p:val>
                                        </p:tav>
                                      </p:tavLst>
                                    </p:anim>
                                    <p:anim calcmode="lin" valueType="num">
                                      <p:cBhvr additive="base">
                                        <p:cTn id="66" dur="500" fill="hold"/>
                                        <p:tgtEl>
                                          <p:spTgt spid="26"/>
                                        </p:tgtEl>
                                        <p:attrNameLst>
                                          <p:attrName>ppt_y</p:attrName>
                                        </p:attrNameLst>
                                      </p:cBhvr>
                                      <p:tavLst>
                                        <p:tav tm="0">
                                          <p:val>
                                            <p:strVal val="0-#ppt_h/2"/>
                                          </p:val>
                                        </p:tav>
                                        <p:tav tm="100000">
                                          <p:val>
                                            <p:strVal val="#ppt_y"/>
                                          </p:val>
                                        </p:tav>
                                      </p:tavLst>
                                    </p:anim>
                                  </p:childTnLst>
                                </p:cTn>
                              </p:par>
                            </p:childTnLst>
                          </p:cTn>
                        </p:par>
                        <p:par>
                          <p:cTn id="67" fill="hold">
                            <p:stCondLst>
                              <p:cond delay="9800"/>
                            </p:stCondLst>
                            <p:childTnLst>
                              <p:par>
                                <p:cTn id="68" presetID="37" presetClass="entr" presetSubtype="0" fill="hold" nodeType="afterEffect">
                                  <p:stCondLst>
                                    <p:cond delay="500"/>
                                  </p:stCondLst>
                                  <p:childTnLst>
                                    <p:set>
                                      <p:cBhvr>
                                        <p:cTn id="69" dur="1" fill="hold">
                                          <p:stCondLst>
                                            <p:cond delay="0"/>
                                          </p:stCondLst>
                                        </p:cTn>
                                        <p:tgtEl>
                                          <p:spTgt spid="7"/>
                                        </p:tgtEl>
                                        <p:attrNameLst>
                                          <p:attrName>style.visibility</p:attrName>
                                        </p:attrNameLst>
                                      </p:cBhvr>
                                      <p:to>
                                        <p:strVal val="visible"/>
                                      </p:to>
                                    </p:set>
                                    <p:animEffect transition="in" filter="fade">
                                      <p:cBhvr>
                                        <p:cTn id="70" dur="1000"/>
                                        <p:tgtEl>
                                          <p:spTgt spid="7"/>
                                        </p:tgtEl>
                                      </p:cBhvr>
                                    </p:animEffect>
                                    <p:anim calcmode="lin" valueType="num">
                                      <p:cBhvr>
                                        <p:cTn id="71" dur="1000" fill="hold"/>
                                        <p:tgtEl>
                                          <p:spTgt spid="7"/>
                                        </p:tgtEl>
                                        <p:attrNameLst>
                                          <p:attrName>ppt_x</p:attrName>
                                        </p:attrNameLst>
                                      </p:cBhvr>
                                      <p:tavLst>
                                        <p:tav tm="0">
                                          <p:val>
                                            <p:strVal val="#ppt_x"/>
                                          </p:val>
                                        </p:tav>
                                        <p:tav tm="100000">
                                          <p:val>
                                            <p:strVal val="#ppt_x"/>
                                          </p:val>
                                        </p:tav>
                                      </p:tavLst>
                                    </p:anim>
                                    <p:anim calcmode="lin" valueType="num">
                                      <p:cBhvr>
                                        <p:cTn id="72" dur="900" decel="100000" fill="hold"/>
                                        <p:tgtEl>
                                          <p:spTgt spid="7"/>
                                        </p:tgtEl>
                                        <p:attrNameLst>
                                          <p:attrName>ppt_y</p:attrName>
                                        </p:attrNameLst>
                                      </p:cBhvr>
                                      <p:tavLst>
                                        <p:tav tm="0">
                                          <p:val>
                                            <p:strVal val="#ppt_y+1"/>
                                          </p:val>
                                        </p:tav>
                                        <p:tav tm="100000">
                                          <p:val>
                                            <p:strVal val="#ppt_y-.03"/>
                                          </p:val>
                                        </p:tav>
                                      </p:tavLst>
                                    </p:anim>
                                    <p:anim calcmode="lin" valueType="num">
                                      <p:cBhvr>
                                        <p:cTn id="73"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74" presetID="37" presetClass="entr" presetSubtype="0" fill="hold" nodeType="withEffect">
                                  <p:stCondLst>
                                    <p:cond delay="800"/>
                                  </p:stCondLst>
                                  <p:childTnLst>
                                    <p:set>
                                      <p:cBhvr>
                                        <p:cTn id="75" dur="1" fill="hold">
                                          <p:stCondLst>
                                            <p:cond delay="0"/>
                                          </p:stCondLst>
                                        </p:cTn>
                                        <p:tgtEl>
                                          <p:spTgt spid="29"/>
                                        </p:tgtEl>
                                        <p:attrNameLst>
                                          <p:attrName>style.visibility</p:attrName>
                                        </p:attrNameLst>
                                      </p:cBhvr>
                                      <p:to>
                                        <p:strVal val="visible"/>
                                      </p:to>
                                    </p:set>
                                    <p:animEffect transition="in" filter="fade">
                                      <p:cBhvr>
                                        <p:cTn id="76" dur="700"/>
                                        <p:tgtEl>
                                          <p:spTgt spid="29"/>
                                        </p:tgtEl>
                                      </p:cBhvr>
                                    </p:animEffect>
                                    <p:anim calcmode="lin" valueType="num">
                                      <p:cBhvr>
                                        <p:cTn id="77" dur="700" fill="hold"/>
                                        <p:tgtEl>
                                          <p:spTgt spid="29"/>
                                        </p:tgtEl>
                                        <p:attrNameLst>
                                          <p:attrName>ppt_x</p:attrName>
                                        </p:attrNameLst>
                                      </p:cBhvr>
                                      <p:tavLst>
                                        <p:tav tm="0">
                                          <p:val>
                                            <p:strVal val="#ppt_x"/>
                                          </p:val>
                                        </p:tav>
                                        <p:tav tm="100000">
                                          <p:val>
                                            <p:strVal val="#ppt_x"/>
                                          </p:val>
                                        </p:tav>
                                      </p:tavLst>
                                    </p:anim>
                                    <p:anim calcmode="lin" valueType="num">
                                      <p:cBhvr>
                                        <p:cTn id="78" dur="630" decel="100000" fill="hold"/>
                                        <p:tgtEl>
                                          <p:spTgt spid="29"/>
                                        </p:tgtEl>
                                        <p:attrNameLst>
                                          <p:attrName>ppt_y</p:attrName>
                                        </p:attrNameLst>
                                      </p:cBhvr>
                                      <p:tavLst>
                                        <p:tav tm="0">
                                          <p:val>
                                            <p:strVal val="#ppt_y+1"/>
                                          </p:val>
                                        </p:tav>
                                        <p:tav tm="100000">
                                          <p:val>
                                            <p:strVal val="#ppt_y-.03"/>
                                          </p:val>
                                        </p:tav>
                                      </p:tavLst>
                                    </p:anim>
                                    <p:anim calcmode="lin" valueType="num">
                                      <p:cBhvr>
                                        <p:cTn id="79" dur="70" accel="100000" fill="hold">
                                          <p:stCondLst>
                                            <p:cond delay="630"/>
                                          </p:stCondLst>
                                        </p:cTn>
                                        <p:tgtEl>
                                          <p:spTgt spid="29"/>
                                        </p:tgtEl>
                                        <p:attrNameLst>
                                          <p:attrName>ppt_y</p:attrName>
                                        </p:attrNameLst>
                                      </p:cBhvr>
                                      <p:tavLst>
                                        <p:tav tm="0">
                                          <p:val>
                                            <p:strVal val="#ppt_y-.03"/>
                                          </p:val>
                                        </p:tav>
                                        <p:tav tm="100000">
                                          <p:val>
                                            <p:strVal val="#ppt_y"/>
                                          </p:val>
                                        </p:tav>
                                      </p:tavLst>
                                    </p:anim>
                                  </p:childTnLst>
                                </p:cTn>
                              </p:par>
                            </p:childTnLst>
                          </p:cTn>
                        </p:par>
                        <p:par>
                          <p:cTn id="80" fill="hold">
                            <p:stCondLst>
                              <p:cond delay="11300"/>
                            </p:stCondLst>
                            <p:childTnLst>
                              <p:par>
                                <p:cTn id="81" presetID="37" presetClass="entr" presetSubtype="0" fill="hold" nodeType="afterEffect">
                                  <p:stCondLst>
                                    <p:cond delay="500"/>
                                  </p:stCondLst>
                                  <p:childTnLst>
                                    <p:set>
                                      <p:cBhvr>
                                        <p:cTn id="82" dur="1" fill="hold">
                                          <p:stCondLst>
                                            <p:cond delay="0"/>
                                          </p:stCondLst>
                                        </p:cTn>
                                        <p:tgtEl>
                                          <p:spTgt spid="6"/>
                                        </p:tgtEl>
                                        <p:attrNameLst>
                                          <p:attrName>style.visibility</p:attrName>
                                        </p:attrNameLst>
                                      </p:cBhvr>
                                      <p:to>
                                        <p:strVal val="visible"/>
                                      </p:to>
                                    </p:set>
                                    <p:animEffect transition="in" filter="fade">
                                      <p:cBhvr>
                                        <p:cTn id="83" dur="1000"/>
                                        <p:tgtEl>
                                          <p:spTgt spid="6"/>
                                        </p:tgtEl>
                                      </p:cBhvr>
                                    </p:animEffect>
                                    <p:anim calcmode="lin" valueType="num">
                                      <p:cBhvr>
                                        <p:cTn id="84" dur="1000" fill="hold"/>
                                        <p:tgtEl>
                                          <p:spTgt spid="6"/>
                                        </p:tgtEl>
                                        <p:attrNameLst>
                                          <p:attrName>ppt_x</p:attrName>
                                        </p:attrNameLst>
                                      </p:cBhvr>
                                      <p:tavLst>
                                        <p:tav tm="0">
                                          <p:val>
                                            <p:strVal val="#ppt_x"/>
                                          </p:val>
                                        </p:tav>
                                        <p:tav tm="100000">
                                          <p:val>
                                            <p:strVal val="#ppt_x"/>
                                          </p:val>
                                        </p:tav>
                                      </p:tavLst>
                                    </p:anim>
                                    <p:anim calcmode="lin" valueType="num">
                                      <p:cBhvr>
                                        <p:cTn id="85" dur="900" decel="100000" fill="hold"/>
                                        <p:tgtEl>
                                          <p:spTgt spid="6"/>
                                        </p:tgtEl>
                                        <p:attrNameLst>
                                          <p:attrName>ppt_y</p:attrName>
                                        </p:attrNameLst>
                                      </p:cBhvr>
                                      <p:tavLst>
                                        <p:tav tm="0">
                                          <p:val>
                                            <p:strVal val="#ppt_y+1"/>
                                          </p:val>
                                        </p:tav>
                                        <p:tav tm="100000">
                                          <p:val>
                                            <p:strVal val="#ppt_y-.03"/>
                                          </p:val>
                                        </p:tav>
                                      </p:tavLst>
                                    </p:anim>
                                    <p:anim calcmode="lin" valueType="num">
                                      <p:cBhvr>
                                        <p:cTn id="8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87" presetID="37" presetClass="entr" presetSubtype="0" fill="hold" nodeType="withEffect">
                                  <p:stCondLst>
                                    <p:cond delay="800"/>
                                  </p:stCondLst>
                                  <p:childTnLst>
                                    <p:set>
                                      <p:cBhvr>
                                        <p:cTn id="88" dur="1" fill="hold">
                                          <p:stCondLst>
                                            <p:cond delay="0"/>
                                          </p:stCondLst>
                                        </p:cTn>
                                        <p:tgtEl>
                                          <p:spTgt spid="64"/>
                                        </p:tgtEl>
                                        <p:attrNameLst>
                                          <p:attrName>style.visibility</p:attrName>
                                        </p:attrNameLst>
                                      </p:cBhvr>
                                      <p:to>
                                        <p:strVal val="visible"/>
                                      </p:to>
                                    </p:set>
                                    <p:animEffect transition="in" filter="fade">
                                      <p:cBhvr>
                                        <p:cTn id="89" dur="700"/>
                                        <p:tgtEl>
                                          <p:spTgt spid="64"/>
                                        </p:tgtEl>
                                      </p:cBhvr>
                                    </p:animEffect>
                                    <p:anim calcmode="lin" valueType="num">
                                      <p:cBhvr>
                                        <p:cTn id="90" dur="700" fill="hold"/>
                                        <p:tgtEl>
                                          <p:spTgt spid="64"/>
                                        </p:tgtEl>
                                        <p:attrNameLst>
                                          <p:attrName>ppt_x</p:attrName>
                                        </p:attrNameLst>
                                      </p:cBhvr>
                                      <p:tavLst>
                                        <p:tav tm="0">
                                          <p:val>
                                            <p:strVal val="#ppt_x"/>
                                          </p:val>
                                        </p:tav>
                                        <p:tav tm="100000">
                                          <p:val>
                                            <p:strVal val="#ppt_x"/>
                                          </p:val>
                                        </p:tav>
                                      </p:tavLst>
                                    </p:anim>
                                    <p:anim calcmode="lin" valueType="num">
                                      <p:cBhvr>
                                        <p:cTn id="91" dur="630" decel="100000" fill="hold"/>
                                        <p:tgtEl>
                                          <p:spTgt spid="64"/>
                                        </p:tgtEl>
                                        <p:attrNameLst>
                                          <p:attrName>ppt_y</p:attrName>
                                        </p:attrNameLst>
                                      </p:cBhvr>
                                      <p:tavLst>
                                        <p:tav tm="0">
                                          <p:val>
                                            <p:strVal val="#ppt_y+1"/>
                                          </p:val>
                                        </p:tav>
                                        <p:tav tm="100000">
                                          <p:val>
                                            <p:strVal val="#ppt_y-.03"/>
                                          </p:val>
                                        </p:tav>
                                      </p:tavLst>
                                    </p:anim>
                                    <p:anim calcmode="lin" valueType="num">
                                      <p:cBhvr>
                                        <p:cTn id="92" dur="70" accel="100000" fill="hold">
                                          <p:stCondLst>
                                            <p:cond delay="630"/>
                                          </p:stCondLst>
                                        </p:cTn>
                                        <p:tgtEl>
                                          <p:spTgt spid="64"/>
                                        </p:tgtEl>
                                        <p:attrNameLst>
                                          <p:attrName>ppt_y</p:attrName>
                                        </p:attrNameLst>
                                      </p:cBhvr>
                                      <p:tavLst>
                                        <p:tav tm="0">
                                          <p:val>
                                            <p:strVal val="#ppt_y-.03"/>
                                          </p:val>
                                        </p:tav>
                                        <p:tav tm="100000">
                                          <p:val>
                                            <p:strVal val="#ppt_y"/>
                                          </p:val>
                                        </p:tav>
                                      </p:tavLst>
                                    </p:anim>
                                  </p:childTnLst>
                                </p:cTn>
                              </p:par>
                            </p:childTnLst>
                          </p:cTn>
                        </p:par>
                        <p:par>
                          <p:cTn id="93" fill="hold">
                            <p:stCondLst>
                              <p:cond delay="12800"/>
                            </p:stCondLst>
                            <p:childTnLst>
                              <p:par>
                                <p:cTn id="94" presetID="37" presetClass="entr" presetSubtype="0" fill="hold" nodeType="afterEffect">
                                  <p:stCondLst>
                                    <p:cond delay="500"/>
                                  </p:stCondLst>
                                  <p:childTnLst>
                                    <p:set>
                                      <p:cBhvr>
                                        <p:cTn id="95" dur="1" fill="hold">
                                          <p:stCondLst>
                                            <p:cond delay="0"/>
                                          </p:stCondLst>
                                        </p:cTn>
                                        <p:tgtEl>
                                          <p:spTgt spid="10"/>
                                        </p:tgtEl>
                                        <p:attrNameLst>
                                          <p:attrName>style.visibility</p:attrName>
                                        </p:attrNameLst>
                                      </p:cBhvr>
                                      <p:to>
                                        <p:strVal val="visible"/>
                                      </p:to>
                                    </p:set>
                                    <p:animEffect transition="in" filter="fade">
                                      <p:cBhvr>
                                        <p:cTn id="96" dur="1000"/>
                                        <p:tgtEl>
                                          <p:spTgt spid="10"/>
                                        </p:tgtEl>
                                      </p:cBhvr>
                                    </p:animEffect>
                                    <p:anim calcmode="lin" valueType="num">
                                      <p:cBhvr>
                                        <p:cTn id="97" dur="1000" fill="hold"/>
                                        <p:tgtEl>
                                          <p:spTgt spid="10"/>
                                        </p:tgtEl>
                                        <p:attrNameLst>
                                          <p:attrName>ppt_x</p:attrName>
                                        </p:attrNameLst>
                                      </p:cBhvr>
                                      <p:tavLst>
                                        <p:tav tm="0">
                                          <p:val>
                                            <p:strVal val="#ppt_x"/>
                                          </p:val>
                                        </p:tav>
                                        <p:tav tm="100000">
                                          <p:val>
                                            <p:strVal val="#ppt_x"/>
                                          </p:val>
                                        </p:tav>
                                      </p:tavLst>
                                    </p:anim>
                                    <p:anim calcmode="lin" valueType="num">
                                      <p:cBhvr>
                                        <p:cTn id="98" dur="900" decel="100000" fill="hold"/>
                                        <p:tgtEl>
                                          <p:spTgt spid="10"/>
                                        </p:tgtEl>
                                        <p:attrNameLst>
                                          <p:attrName>ppt_y</p:attrName>
                                        </p:attrNameLst>
                                      </p:cBhvr>
                                      <p:tavLst>
                                        <p:tav tm="0">
                                          <p:val>
                                            <p:strVal val="#ppt_y+1"/>
                                          </p:val>
                                        </p:tav>
                                        <p:tav tm="100000">
                                          <p:val>
                                            <p:strVal val="#ppt_y-.03"/>
                                          </p:val>
                                        </p:tav>
                                      </p:tavLst>
                                    </p:anim>
                                    <p:anim calcmode="lin" valueType="num">
                                      <p:cBhvr>
                                        <p:cTn id="99"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00" presetID="37" presetClass="entr" presetSubtype="0" fill="hold" nodeType="withEffect">
                                  <p:stCondLst>
                                    <p:cond delay="800"/>
                                  </p:stCondLst>
                                  <p:childTnLst>
                                    <p:set>
                                      <p:cBhvr>
                                        <p:cTn id="101" dur="1" fill="hold">
                                          <p:stCondLst>
                                            <p:cond delay="0"/>
                                          </p:stCondLst>
                                        </p:cTn>
                                        <p:tgtEl>
                                          <p:spTgt spid="67"/>
                                        </p:tgtEl>
                                        <p:attrNameLst>
                                          <p:attrName>style.visibility</p:attrName>
                                        </p:attrNameLst>
                                      </p:cBhvr>
                                      <p:to>
                                        <p:strVal val="visible"/>
                                      </p:to>
                                    </p:set>
                                    <p:animEffect transition="in" filter="fade">
                                      <p:cBhvr>
                                        <p:cTn id="102" dur="700"/>
                                        <p:tgtEl>
                                          <p:spTgt spid="67"/>
                                        </p:tgtEl>
                                      </p:cBhvr>
                                    </p:animEffect>
                                    <p:anim calcmode="lin" valueType="num">
                                      <p:cBhvr>
                                        <p:cTn id="103" dur="700" fill="hold"/>
                                        <p:tgtEl>
                                          <p:spTgt spid="67"/>
                                        </p:tgtEl>
                                        <p:attrNameLst>
                                          <p:attrName>ppt_x</p:attrName>
                                        </p:attrNameLst>
                                      </p:cBhvr>
                                      <p:tavLst>
                                        <p:tav tm="0">
                                          <p:val>
                                            <p:strVal val="#ppt_x"/>
                                          </p:val>
                                        </p:tav>
                                        <p:tav tm="100000">
                                          <p:val>
                                            <p:strVal val="#ppt_x"/>
                                          </p:val>
                                        </p:tav>
                                      </p:tavLst>
                                    </p:anim>
                                    <p:anim calcmode="lin" valueType="num">
                                      <p:cBhvr>
                                        <p:cTn id="104" dur="630" decel="100000" fill="hold"/>
                                        <p:tgtEl>
                                          <p:spTgt spid="67"/>
                                        </p:tgtEl>
                                        <p:attrNameLst>
                                          <p:attrName>ppt_y</p:attrName>
                                        </p:attrNameLst>
                                      </p:cBhvr>
                                      <p:tavLst>
                                        <p:tav tm="0">
                                          <p:val>
                                            <p:strVal val="#ppt_y+1"/>
                                          </p:val>
                                        </p:tav>
                                        <p:tav tm="100000">
                                          <p:val>
                                            <p:strVal val="#ppt_y-.03"/>
                                          </p:val>
                                        </p:tav>
                                      </p:tavLst>
                                    </p:anim>
                                    <p:anim calcmode="lin" valueType="num">
                                      <p:cBhvr>
                                        <p:cTn id="105" dur="70" accel="100000" fill="hold">
                                          <p:stCondLst>
                                            <p:cond delay="630"/>
                                          </p:stCondLst>
                                        </p:cTn>
                                        <p:tgtEl>
                                          <p:spTgt spid="67"/>
                                        </p:tgtEl>
                                        <p:attrNameLst>
                                          <p:attrName>ppt_y</p:attrName>
                                        </p:attrNameLst>
                                      </p:cBhvr>
                                      <p:tavLst>
                                        <p:tav tm="0">
                                          <p:val>
                                            <p:strVal val="#ppt_y-.03"/>
                                          </p:val>
                                        </p:tav>
                                        <p:tav tm="100000">
                                          <p:val>
                                            <p:strVal val="#ppt_y"/>
                                          </p:val>
                                        </p:tav>
                                      </p:tavLst>
                                    </p:anim>
                                  </p:childTnLst>
                                </p:cTn>
                              </p:par>
                            </p:childTnLst>
                          </p:cTn>
                        </p:par>
                        <p:par>
                          <p:cTn id="106" fill="hold">
                            <p:stCondLst>
                              <p:cond delay="14300"/>
                            </p:stCondLst>
                            <p:childTnLst>
                              <p:par>
                                <p:cTn id="107" presetID="37" presetClass="entr" presetSubtype="0" fill="hold" nodeType="afterEffect">
                                  <p:stCondLst>
                                    <p:cond delay="500"/>
                                  </p:stCondLst>
                                  <p:childTnLst>
                                    <p:set>
                                      <p:cBhvr>
                                        <p:cTn id="108" dur="1" fill="hold">
                                          <p:stCondLst>
                                            <p:cond delay="0"/>
                                          </p:stCondLst>
                                        </p:cTn>
                                        <p:tgtEl>
                                          <p:spTgt spid="70"/>
                                        </p:tgtEl>
                                        <p:attrNameLst>
                                          <p:attrName>style.visibility</p:attrName>
                                        </p:attrNameLst>
                                      </p:cBhvr>
                                      <p:to>
                                        <p:strVal val="visible"/>
                                      </p:to>
                                    </p:set>
                                    <p:animEffect transition="in" filter="fade">
                                      <p:cBhvr>
                                        <p:cTn id="109" dur="1000"/>
                                        <p:tgtEl>
                                          <p:spTgt spid="70"/>
                                        </p:tgtEl>
                                      </p:cBhvr>
                                    </p:animEffect>
                                    <p:anim calcmode="lin" valueType="num">
                                      <p:cBhvr>
                                        <p:cTn id="110" dur="1000" fill="hold"/>
                                        <p:tgtEl>
                                          <p:spTgt spid="70"/>
                                        </p:tgtEl>
                                        <p:attrNameLst>
                                          <p:attrName>ppt_x</p:attrName>
                                        </p:attrNameLst>
                                      </p:cBhvr>
                                      <p:tavLst>
                                        <p:tav tm="0">
                                          <p:val>
                                            <p:strVal val="#ppt_x"/>
                                          </p:val>
                                        </p:tav>
                                        <p:tav tm="100000">
                                          <p:val>
                                            <p:strVal val="#ppt_x"/>
                                          </p:val>
                                        </p:tav>
                                      </p:tavLst>
                                    </p:anim>
                                    <p:anim calcmode="lin" valueType="num">
                                      <p:cBhvr>
                                        <p:cTn id="111" dur="900" decel="100000" fill="hold"/>
                                        <p:tgtEl>
                                          <p:spTgt spid="70"/>
                                        </p:tgtEl>
                                        <p:attrNameLst>
                                          <p:attrName>ppt_y</p:attrName>
                                        </p:attrNameLst>
                                      </p:cBhvr>
                                      <p:tavLst>
                                        <p:tav tm="0">
                                          <p:val>
                                            <p:strVal val="#ppt_y+1"/>
                                          </p:val>
                                        </p:tav>
                                        <p:tav tm="100000">
                                          <p:val>
                                            <p:strVal val="#ppt_y-.03"/>
                                          </p:val>
                                        </p:tav>
                                      </p:tavLst>
                                    </p:anim>
                                    <p:anim calcmode="lin" valueType="num">
                                      <p:cBhvr>
                                        <p:cTn id="112" dur="100" accel="100000" fill="hold">
                                          <p:stCondLst>
                                            <p:cond delay="900"/>
                                          </p:stCondLst>
                                        </p:cTn>
                                        <p:tgtEl>
                                          <p:spTgt spid="70"/>
                                        </p:tgtEl>
                                        <p:attrNameLst>
                                          <p:attrName>ppt_y</p:attrName>
                                        </p:attrNameLst>
                                      </p:cBhvr>
                                      <p:tavLst>
                                        <p:tav tm="0">
                                          <p:val>
                                            <p:strVal val="#ppt_y-.03"/>
                                          </p:val>
                                        </p:tav>
                                        <p:tav tm="100000">
                                          <p:val>
                                            <p:strVal val="#ppt_y"/>
                                          </p:val>
                                        </p:tav>
                                      </p:tavLst>
                                    </p:anim>
                                  </p:childTnLst>
                                </p:cTn>
                              </p:par>
                              <p:par>
                                <p:cTn id="113" presetID="37" presetClass="entr" presetSubtype="0" fill="hold" nodeType="withEffect">
                                  <p:stCondLst>
                                    <p:cond delay="500"/>
                                  </p:stCondLst>
                                  <p:childTnLst>
                                    <p:set>
                                      <p:cBhvr>
                                        <p:cTn id="114" dur="1" fill="hold">
                                          <p:stCondLst>
                                            <p:cond delay="0"/>
                                          </p:stCondLst>
                                        </p:cTn>
                                        <p:tgtEl>
                                          <p:spTgt spid="74"/>
                                        </p:tgtEl>
                                        <p:attrNameLst>
                                          <p:attrName>style.visibility</p:attrName>
                                        </p:attrNameLst>
                                      </p:cBhvr>
                                      <p:to>
                                        <p:strVal val="visible"/>
                                      </p:to>
                                    </p:set>
                                    <p:animEffect transition="in" filter="fade">
                                      <p:cBhvr>
                                        <p:cTn id="115" dur="1000"/>
                                        <p:tgtEl>
                                          <p:spTgt spid="74"/>
                                        </p:tgtEl>
                                      </p:cBhvr>
                                    </p:animEffect>
                                    <p:anim calcmode="lin" valueType="num">
                                      <p:cBhvr>
                                        <p:cTn id="116" dur="1000" fill="hold"/>
                                        <p:tgtEl>
                                          <p:spTgt spid="74"/>
                                        </p:tgtEl>
                                        <p:attrNameLst>
                                          <p:attrName>ppt_x</p:attrName>
                                        </p:attrNameLst>
                                      </p:cBhvr>
                                      <p:tavLst>
                                        <p:tav tm="0">
                                          <p:val>
                                            <p:strVal val="#ppt_x"/>
                                          </p:val>
                                        </p:tav>
                                        <p:tav tm="100000">
                                          <p:val>
                                            <p:strVal val="#ppt_x"/>
                                          </p:val>
                                        </p:tav>
                                      </p:tavLst>
                                    </p:anim>
                                    <p:anim calcmode="lin" valueType="num">
                                      <p:cBhvr>
                                        <p:cTn id="117" dur="900" decel="100000" fill="hold"/>
                                        <p:tgtEl>
                                          <p:spTgt spid="74"/>
                                        </p:tgtEl>
                                        <p:attrNameLst>
                                          <p:attrName>ppt_y</p:attrName>
                                        </p:attrNameLst>
                                      </p:cBhvr>
                                      <p:tavLst>
                                        <p:tav tm="0">
                                          <p:val>
                                            <p:strVal val="#ppt_y+1"/>
                                          </p:val>
                                        </p:tav>
                                        <p:tav tm="100000">
                                          <p:val>
                                            <p:strVal val="#ppt_y-.03"/>
                                          </p:val>
                                        </p:tav>
                                      </p:tavLst>
                                    </p:anim>
                                    <p:anim calcmode="lin" valueType="num">
                                      <p:cBhvr>
                                        <p:cTn id="118" dur="100" accel="100000" fill="hold">
                                          <p:stCondLst>
                                            <p:cond delay="900"/>
                                          </p:stCondLst>
                                        </p:cTn>
                                        <p:tgtEl>
                                          <p:spTgt spid="7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798FAB7A-F514-B8B2-9A33-E65BF14A9075}"/>
              </a:ext>
            </a:extLst>
          </p:cNvPr>
          <p:cNvSpPr/>
          <p:nvPr/>
        </p:nvSpPr>
        <p:spPr>
          <a:xfrm>
            <a:off x="684617" y="596536"/>
            <a:ext cx="2315039" cy="1080269"/>
          </a:xfrm>
          <a:prstGeom prst="rect">
            <a:avLst/>
          </a:prstGeom>
          <a:solidFill>
            <a:srgbClr val="FE696E"/>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20000" tIns="96000" rIns="120000" rtlCol="0" anchor="ctr"/>
          <a:lstStyle/>
          <a:p>
            <a:pPr algn="ctr">
              <a:lnSpc>
                <a:spcPct val="85000"/>
              </a:lnSpc>
            </a:pPr>
            <a:r>
              <a:rPr kumimoji="1" lang="ja-JP" altLang="en-US" sz="4400" b="1" dirty="0">
                <a:solidFill>
                  <a:schemeClr val="bg1"/>
                </a:solidFill>
                <a:latin typeface="游ゴシック" panose="020B0400000000000000" pitchFamily="50" charset="-128"/>
                <a:ea typeface="游ゴシック" panose="020B0400000000000000" pitchFamily="50" charset="-128"/>
              </a:rPr>
              <a:t>台湾</a:t>
            </a:r>
            <a:br>
              <a:rPr kumimoji="1" lang="en-US" altLang="ja-JP" sz="5334" b="1" dirty="0">
                <a:solidFill>
                  <a:schemeClr val="bg1"/>
                </a:solidFill>
                <a:latin typeface="游ゴシック" panose="020B0400000000000000" pitchFamily="50" charset="-128"/>
                <a:ea typeface="游ゴシック" panose="020B0400000000000000" pitchFamily="50" charset="-128"/>
              </a:rPr>
            </a:br>
            <a:r>
              <a:rPr kumimoji="1" lang="ja-JP" altLang="en-US" sz="2400" b="1" dirty="0">
                <a:solidFill>
                  <a:schemeClr val="bg1"/>
                </a:solidFill>
                <a:latin typeface="游ゴシック" panose="020B0400000000000000" pitchFamily="50" charset="-128"/>
                <a:ea typeface="游ゴシック" panose="020B0400000000000000" pitchFamily="50" charset="-128"/>
              </a:rPr>
              <a:t>米山学友会</a:t>
            </a:r>
          </a:p>
        </p:txBody>
      </p:sp>
      <p:sp>
        <p:nvSpPr>
          <p:cNvPr id="5" name="四角形: 角を丸くする 4">
            <a:extLst>
              <a:ext uri="{FF2B5EF4-FFF2-40B4-BE49-F238E27FC236}">
                <a16:creationId xmlns:a16="http://schemas.microsoft.com/office/drawing/2014/main" id="{2400812F-A00A-D152-FB6B-AD696B5B7E17}"/>
              </a:ext>
            </a:extLst>
          </p:cNvPr>
          <p:cNvSpPr/>
          <p:nvPr/>
        </p:nvSpPr>
        <p:spPr>
          <a:xfrm>
            <a:off x="3743739" y="599978"/>
            <a:ext cx="7368819" cy="1244697"/>
          </a:xfrm>
          <a:prstGeom prst="roundRect">
            <a:avLst/>
          </a:prstGeom>
          <a:solidFill>
            <a:schemeClr val="bg1"/>
          </a:solidFill>
          <a:ln>
            <a:noFill/>
          </a:ln>
        </p:spPr>
        <p:txBody>
          <a:bodyPr anchor="ctr">
            <a:noAutofit/>
          </a:bodyPr>
          <a:lstStyle/>
          <a:p>
            <a:r>
              <a:rPr lang="ja-JP" altLang="en-US" sz="2933" b="1" dirty="0">
                <a:highlight>
                  <a:srgbClr val="FFFF00"/>
                </a:highlight>
                <a:latin typeface="游ゴシック" panose="020B0400000000000000" pitchFamily="50" charset="-128"/>
                <a:ea typeface="游ゴシック" panose="020B0400000000000000" pitchFamily="50" charset="-128"/>
              </a:rPr>
              <a:t>日本人への奨学金</a:t>
            </a:r>
            <a:r>
              <a:rPr lang="en-US" altLang="ja-JP" sz="2933" b="1" dirty="0">
                <a:latin typeface="游ゴシック" panose="020B0400000000000000" pitchFamily="50" charset="-128"/>
                <a:ea typeface="游ゴシック" panose="020B0400000000000000" pitchFamily="50" charset="-128"/>
              </a:rPr>
              <a:t>16</a:t>
            </a:r>
            <a:r>
              <a:rPr lang="ja-JP" altLang="en-US" sz="2933" b="1" dirty="0">
                <a:latin typeface="游ゴシック" panose="020B0400000000000000" pitchFamily="50" charset="-128"/>
                <a:ea typeface="游ゴシック" panose="020B0400000000000000" pitchFamily="50" charset="-128"/>
              </a:rPr>
              <a:t>年目、累計</a:t>
            </a:r>
            <a:r>
              <a:rPr lang="en-US" altLang="ja-JP" sz="2933" b="1" dirty="0">
                <a:latin typeface="游ゴシック" panose="020B0400000000000000" pitchFamily="50" charset="-128"/>
                <a:ea typeface="游ゴシック" panose="020B0400000000000000" pitchFamily="50" charset="-128"/>
              </a:rPr>
              <a:t>61</a:t>
            </a:r>
            <a:r>
              <a:rPr lang="ja-JP" altLang="en-US" sz="2933" b="1" dirty="0">
                <a:latin typeface="游ゴシック" panose="020B0400000000000000" pitchFamily="50" charset="-128"/>
                <a:ea typeface="游ゴシック" panose="020B0400000000000000" pitchFamily="50" charset="-128"/>
              </a:rPr>
              <a:t>人支援。</a:t>
            </a:r>
            <a:endParaRPr lang="en-US" altLang="ja-JP" sz="2933" b="1" dirty="0">
              <a:latin typeface="游ゴシック" panose="020B0400000000000000" pitchFamily="50" charset="-128"/>
              <a:ea typeface="游ゴシック" panose="020B0400000000000000" pitchFamily="50" charset="-128"/>
            </a:endParaRPr>
          </a:p>
          <a:p>
            <a:r>
              <a:rPr lang="ja-JP" altLang="en-US" sz="2933" b="1" dirty="0">
                <a:latin typeface="游ゴシック" panose="020B0400000000000000" pitchFamily="50" charset="-128"/>
                <a:ea typeface="游ゴシック" panose="020B0400000000000000" pitchFamily="50" charset="-128"/>
              </a:rPr>
              <a:t>日本留学推進活動も。</a:t>
            </a:r>
          </a:p>
        </p:txBody>
      </p:sp>
      <p:grpSp>
        <p:nvGrpSpPr>
          <p:cNvPr id="3" name="グループ化 2">
            <a:extLst>
              <a:ext uri="{FF2B5EF4-FFF2-40B4-BE49-F238E27FC236}">
                <a16:creationId xmlns:a16="http://schemas.microsoft.com/office/drawing/2014/main" id="{55561D60-D9C0-A186-5B94-D1A53E7FF69A}"/>
              </a:ext>
            </a:extLst>
          </p:cNvPr>
          <p:cNvGrpSpPr/>
          <p:nvPr/>
        </p:nvGrpSpPr>
        <p:grpSpPr>
          <a:xfrm>
            <a:off x="719403" y="2430413"/>
            <a:ext cx="10758295" cy="3278841"/>
            <a:chOff x="1079104" y="3298855"/>
            <a:chExt cx="16137443" cy="4918261"/>
          </a:xfrm>
        </p:grpSpPr>
        <p:pic>
          <p:nvPicPr>
            <p:cNvPr id="7" name="図 6" descr="人, 立つ, 屋内, ポーズ が含まれている画像&#10;&#10;自動的に生成された説明">
              <a:extLst>
                <a:ext uri="{FF2B5EF4-FFF2-40B4-BE49-F238E27FC236}">
                  <a16:creationId xmlns:a16="http://schemas.microsoft.com/office/drawing/2014/main" id="{B1CE90E7-057F-6F28-0257-6D5F8AF5B3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35912" y="3298855"/>
              <a:ext cx="6480635" cy="4918261"/>
            </a:xfrm>
            <a:prstGeom prst="rect">
              <a:avLst/>
            </a:prstGeom>
          </p:spPr>
        </p:pic>
        <p:pic>
          <p:nvPicPr>
            <p:cNvPr id="9" name="図 8" descr="人, 屋内, ポーズ, グループ が含まれている画像&#10;&#10;自動的に生成された説明">
              <a:extLst>
                <a:ext uri="{FF2B5EF4-FFF2-40B4-BE49-F238E27FC236}">
                  <a16:creationId xmlns:a16="http://schemas.microsoft.com/office/drawing/2014/main" id="{0E3C1E7D-C52B-0267-0680-849C8587B0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9104" y="3614620"/>
              <a:ext cx="9448521" cy="4593031"/>
            </a:xfrm>
            <a:prstGeom prst="rect">
              <a:avLst/>
            </a:prstGeom>
          </p:spPr>
        </p:pic>
      </p:grpSp>
    </p:spTree>
    <p:extLst>
      <p:ext uri="{BB962C8B-B14F-4D97-AF65-F5344CB8AC3E}">
        <p14:creationId xmlns:p14="http://schemas.microsoft.com/office/powerpoint/2010/main" val="2607662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63524C9F-D50E-46D8-B4D1-03D5975585CB}"/>
              </a:ext>
            </a:extLst>
          </p:cNvPr>
          <p:cNvSpPr/>
          <p:nvPr/>
        </p:nvSpPr>
        <p:spPr>
          <a:xfrm>
            <a:off x="2631723" y="2372883"/>
            <a:ext cx="5184577" cy="960107"/>
          </a:xfrm>
          <a:prstGeom prst="roundRect">
            <a:avLst/>
          </a:prstGeom>
          <a:solidFill>
            <a:schemeClr val="bg1"/>
          </a:solidFill>
          <a:ln>
            <a:noFill/>
          </a:ln>
        </p:spPr>
        <p:txBody>
          <a:bodyPr anchor="ctr">
            <a:noAutofit/>
          </a:bodyPr>
          <a:lstStyle/>
          <a:p>
            <a:endParaRPr lang="ja-JP" altLang="en-US" sz="2667" b="1" dirty="0">
              <a:latin typeface="Yu Gothic UI" panose="020B0500000000000000" pitchFamily="50" charset="-128"/>
              <a:ea typeface="Yu Gothic UI" panose="020B0500000000000000" pitchFamily="50" charset="-128"/>
            </a:endParaRPr>
          </a:p>
        </p:txBody>
      </p:sp>
      <p:sp>
        <p:nvSpPr>
          <p:cNvPr id="3" name="正方形/長方形 2">
            <a:extLst>
              <a:ext uri="{FF2B5EF4-FFF2-40B4-BE49-F238E27FC236}">
                <a16:creationId xmlns:a16="http://schemas.microsoft.com/office/drawing/2014/main" id="{AF2361DB-393C-B68A-23B6-2FA4B6335F46}"/>
              </a:ext>
            </a:extLst>
          </p:cNvPr>
          <p:cNvSpPr/>
          <p:nvPr/>
        </p:nvSpPr>
        <p:spPr>
          <a:xfrm>
            <a:off x="684617" y="596536"/>
            <a:ext cx="2315039" cy="1080269"/>
          </a:xfrm>
          <a:prstGeom prst="rect">
            <a:avLst/>
          </a:prstGeom>
          <a:solidFill>
            <a:srgbClr val="FE696E"/>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20000" tIns="96000" rIns="120000" rtlCol="0" anchor="ctr"/>
          <a:lstStyle/>
          <a:p>
            <a:pPr algn="ctr">
              <a:lnSpc>
                <a:spcPct val="85000"/>
              </a:lnSpc>
            </a:pPr>
            <a:r>
              <a:rPr kumimoji="1" lang="ja-JP" altLang="en-US" sz="4400" b="1" dirty="0">
                <a:solidFill>
                  <a:schemeClr val="bg1"/>
                </a:solidFill>
                <a:latin typeface="游ゴシック" panose="020B0400000000000000" pitchFamily="50" charset="-128"/>
                <a:ea typeface="游ゴシック" panose="020B0400000000000000" pitchFamily="50" charset="-128"/>
              </a:rPr>
              <a:t>韓国</a:t>
            </a:r>
            <a:br>
              <a:rPr kumimoji="1" lang="en-US" altLang="ja-JP" sz="5334" b="1" dirty="0">
                <a:solidFill>
                  <a:schemeClr val="bg1"/>
                </a:solidFill>
                <a:latin typeface="游ゴシック" panose="020B0400000000000000" pitchFamily="50" charset="-128"/>
                <a:ea typeface="游ゴシック" panose="020B0400000000000000" pitchFamily="50" charset="-128"/>
              </a:rPr>
            </a:br>
            <a:r>
              <a:rPr kumimoji="1" lang="ja-JP" altLang="en-US" sz="2400" b="1" dirty="0">
                <a:solidFill>
                  <a:schemeClr val="bg1"/>
                </a:solidFill>
                <a:latin typeface="游ゴシック" panose="020B0400000000000000" pitchFamily="50" charset="-128"/>
                <a:ea typeface="游ゴシック" panose="020B0400000000000000" pitchFamily="50" charset="-128"/>
              </a:rPr>
              <a:t>米山学友会</a:t>
            </a:r>
          </a:p>
        </p:txBody>
      </p:sp>
      <p:sp>
        <p:nvSpPr>
          <p:cNvPr id="7" name="四角形: 角を丸くする 6">
            <a:extLst>
              <a:ext uri="{FF2B5EF4-FFF2-40B4-BE49-F238E27FC236}">
                <a16:creationId xmlns:a16="http://schemas.microsoft.com/office/drawing/2014/main" id="{0B32F38A-2BAB-A06E-4559-B2C7250ED1FC}"/>
              </a:ext>
            </a:extLst>
          </p:cNvPr>
          <p:cNvSpPr/>
          <p:nvPr/>
        </p:nvSpPr>
        <p:spPr>
          <a:xfrm>
            <a:off x="3743739" y="599978"/>
            <a:ext cx="7368819" cy="1244697"/>
          </a:xfrm>
          <a:prstGeom prst="roundRect">
            <a:avLst/>
          </a:prstGeom>
          <a:solidFill>
            <a:schemeClr val="bg1"/>
          </a:solidFill>
          <a:ln>
            <a:noFill/>
          </a:ln>
        </p:spPr>
        <p:txBody>
          <a:bodyPr anchor="ctr">
            <a:noAutofit/>
          </a:bodyPr>
          <a:lstStyle/>
          <a:p>
            <a:r>
              <a:rPr lang="ja-JP" altLang="en-US" sz="2933" b="1" dirty="0">
                <a:latin typeface="游ゴシック" panose="020B0400000000000000" pitchFamily="50" charset="-128"/>
                <a:ea typeface="游ゴシック" panose="020B0400000000000000" pitchFamily="50" charset="-128"/>
              </a:rPr>
              <a:t>韓国でも！</a:t>
            </a:r>
            <a:r>
              <a:rPr lang="ja-JP" altLang="en-US" sz="2933" b="1" dirty="0">
                <a:highlight>
                  <a:srgbClr val="FFFF00"/>
                </a:highlight>
                <a:latin typeface="游ゴシック" panose="020B0400000000000000" pitchFamily="50" charset="-128"/>
                <a:ea typeface="游ゴシック" panose="020B0400000000000000" pitchFamily="50" charset="-128"/>
              </a:rPr>
              <a:t>日本人への奨学金</a:t>
            </a:r>
            <a:r>
              <a:rPr lang="ja-JP" altLang="en-US" sz="2933" b="1" dirty="0">
                <a:latin typeface="游ゴシック" panose="020B0400000000000000" pitchFamily="50" charset="-128"/>
                <a:ea typeface="游ゴシック" panose="020B0400000000000000" pitchFamily="50" charset="-128"/>
              </a:rPr>
              <a:t> </a:t>
            </a:r>
            <a:r>
              <a:rPr lang="en-US" altLang="ja-JP" sz="2933" b="1" dirty="0">
                <a:latin typeface="游ゴシック" panose="020B0400000000000000" pitchFamily="50" charset="-128"/>
                <a:ea typeface="游ゴシック" panose="020B0400000000000000" pitchFamily="50" charset="-128"/>
              </a:rPr>
              <a:t>9</a:t>
            </a:r>
            <a:r>
              <a:rPr lang="ja-JP" altLang="en-US" sz="2933" b="1" dirty="0">
                <a:latin typeface="游ゴシック" panose="020B0400000000000000" pitchFamily="50" charset="-128"/>
                <a:ea typeface="游ゴシック" panose="020B0400000000000000" pitchFamily="50" charset="-128"/>
              </a:rPr>
              <a:t>年目。</a:t>
            </a:r>
            <a:endParaRPr lang="en-US" altLang="ja-JP" sz="2933" b="1" dirty="0">
              <a:latin typeface="游ゴシック" panose="020B0400000000000000" pitchFamily="50" charset="-128"/>
              <a:ea typeface="游ゴシック" panose="020B0400000000000000" pitchFamily="50" charset="-128"/>
            </a:endParaRPr>
          </a:p>
          <a:p>
            <a:r>
              <a:rPr lang="ja-JP" altLang="en-US" sz="2933" b="1" dirty="0">
                <a:latin typeface="游ゴシック" panose="020B0400000000000000" pitchFamily="50" charset="-128"/>
                <a:ea typeface="游ゴシック" panose="020B0400000000000000" pitchFamily="50" charset="-128"/>
              </a:rPr>
              <a:t>累計</a:t>
            </a:r>
            <a:r>
              <a:rPr lang="en-US" altLang="ja-JP" sz="2933" b="1" dirty="0">
                <a:latin typeface="游ゴシック" panose="020B0400000000000000" pitchFamily="50" charset="-128"/>
                <a:ea typeface="游ゴシック" panose="020B0400000000000000" pitchFamily="50" charset="-128"/>
              </a:rPr>
              <a:t>50</a:t>
            </a:r>
            <a:r>
              <a:rPr lang="ja-JP" altLang="en-US" sz="2933" b="1" dirty="0">
                <a:latin typeface="游ゴシック" panose="020B0400000000000000" pitchFamily="50" charset="-128"/>
                <a:ea typeface="游ゴシック" panose="020B0400000000000000" pitchFamily="50" charset="-128"/>
              </a:rPr>
              <a:t>人を支援。</a:t>
            </a:r>
          </a:p>
        </p:txBody>
      </p:sp>
      <p:pic>
        <p:nvPicPr>
          <p:cNvPr id="17" name="図 16">
            <a:extLst>
              <a:ext uri="{FF2B5EF4-FFF2-40B4-BE49-F238E27FC236}">
                <a16:creationId xmlns:a16="http://schemas.microsoft.com/office/drawing/2014/main" id="{1C5575E9-6DB6-5F7E-0ED4-B1A35F4FEFCE}"/>
              </a:ext>
            </a:extLst>
          </p:cNvPr>
          <p:cNvPicPr>
            <a:picLocks noChangeAspect="1"/>
          </p:cNvPicPr>
          <p:nvPr/>
        </p:nvPicPr>
        <p:blipFill>
          <a:blip r:embed="rId3"/>
          <a:stretch>
            <a:fillRect/>
          </a:stretch>
        </p:blipFill>
        <p:spPr>
          <a:xfrm>
            <a:off x="1919536" y="1836911"/>
            <a:ext cx="8413209" cy="4462659"/>
          </a:xfrm>
          <a:prstGeom prst="rect">
            <a:avLst/>
          </a:prstGeom>
        </p:spPr>
      </p:pic>
    </p:spTree>
    <p:extLst>
      <p:ext uri="{BB962C8B-B14F-4D97-AF65-F5344CB8AC3E}">
        <p14:creationId xmlns:p14="http://schemas.microsoft.com/office/powerpoint/2010/main" val="2515876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楕円 7">
            <a:extLst>
              <a:ext uri="{FF2B5EF4-FFF2-40B4-BE49-F238E27FC236}">
                <a16:creationId xmlns:a16="http://schemas.microsoft.com/office/drawing/2014/main" id="{C83AD824-70CC-B7D8-0962-22B976B316D9}"/>
              </a:ext>
            </a:extLst>
          </p:cNvPr>
          <p:cNvSpPr>
            <a:spLocks/>
          </p:cNvSpPr>
          <p:nvPr/>
        </p:nvSpPr>
        <p:spPr>
          <a:xfrm>
            <a:off x="2385432" y="2096787"/>
            <a:ext cx="2280000" cy="2340325"/>
          </a:xfrm>
          <a:prstGeom prst="ellipse">
            <a:avLst/>
          </a:prstGeom>
          <a:solidFill>
            <a:srgbClr val="FAD3D4"/>
          </a:solidFill>
          <a:ln w="76200" cap="flat" cmpd="sng" algn="ctr">
            <a:noFill/>
            <a:prstDash val="solid"/>
          </a:ln>
          <a:effectLst/>
        </p:spPr>
        <p:txBody>
          <a:bodyPr vert="horz" lIns="120000" tIns="0" rIns="120000" rtlCol="0" anchor="ctr"/>
          <a:lstStyle/>
          <a:p>
            <a:pPr defTabSz="609630">
              <a:lnSpc>
                <a:spcPts val="6000"/>
              </a:lnSpc>
              <a:defRPr/>
            </a:pPr>
            <a:endParaRPr kumimoji="1" lang="ja-JP" altLang="en-US" sz="5334" b="1" kern="0" dirty="0">
              <a:ln>
                <a:solidFill>
                  <a:prstClr val="black"/>
                </a:solidFill>
              </a:ln>
              <a:solidFill>
                <a:srgbClr val="FFE737"/>
              </a:solidFill>
              <a:latin typeface="ＭＳ Ｐゴシック" panose="020B0600070205080204" pitchFamily="50" charset="-128"/>
              <a:ea typeface="ＭＳ Ｐゴシック" panose="020B0600070205080204" pitchFamily="50" charset="-128"/>
            </a:endParaRPr>
          </a:p>
        </p:txBody>
      </p:sp>
      <p:sp>
        <p:nvSpPr>
          <p:cNvPr id="10" name="テキスト プレースホルダー 2">
            <a:extLst>
              <a:ext uri="{FF2B5EF4-FFF2-40B4-BE49-F238E27FC236}">
                <a16:creationId xmlns:a16="http://schemas.microsoft.com/office/drawing/2014/main" id="{F5C34350-57CE-A3CA-BF68-31E907FFC5CB}"/>
              </a:ext>
            </a:extLst>
          </p:cNvPr>
          <p:cNvSpPr txBox="1">
            <a:spLocks/>
          </p:cNvSpPr>
          <p:nvPr/>
        </p:nvSpPr>
        <p:spPr>
          <a:xfrm>
            <a:off x="5149828" y="2222948"/>
            <a:ext cx="4656741" cy="1904938"/>
          </a:xfrm>
          <a:prstGeom prst="rect">
            <a:avLst/>
          </a:prstGeom>
        </p:spPr>
        <p:txBody>
          <a:bodyPr vert="horz" lIns="60960" tIns="30480" rIns="60960" bIns="30480" rtlCol="0" anchor="ctr" anchorCtr="0">
            <a:noAutofit/>
          </a:bodyPr>
          <a:lstStyle>
            <a:lvl1pPr marL="0" indent="0" algn="l" defTabSz="914400" rtl="0" eaLnBrk="1" latinLnBrk="0" hangingPunct="1">
              <a:spcBef>
                <a:spcPct val="20000"/>
              </a:spcBef>
              <a:buFont typeface="Arial" panose="020B0604020202020204" pitchFamily="34" charset="0"/>
              <a:buNone/>
              <a:defRPr kumimoji="1" sz="6600" b="1" kern="1200">
                <a:solidFill>
                  <a:schemeClr val="tx1"/>
                </a:solidFill>
                <a:latin typeface="BIZ UDPゴシック" panose="020B0400000000000000" pitchFamily="50" charset="-128"/>
                <a:ea typeface="BIZ UDPゴシック" panose="020B0400000000000000" pitchFamily="50" charset="-128"/>
                <a:cs typeface="+mn-cs"/>
              </a:defRPr>
            </a:lvl1pPr>
            <a:lvl2pPr marL="457200" indent="0" algn="l" defTabSz="914400" rtl="0" eaLnBrk="1" latinLnBrk="0" hangingPunct="1">
              <a:spcBef>
                <a:spcPct val="20000"/>
              </a:spcBef>
              <a:buFont typeface="Arial" panose="020B0604020202020204" pitchFamily="34" charset="0"/>
              <a:buNone/>
              <a:defRPr kumimoji="1" sz="28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kumimoji="1" sz="24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kumimoji="1" sz="20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defTabSz="609630">
              <a:defRPr/>
            </a:pPr>
            <a:r>
              <a:rPr lang="ja-JP" altLang="en-US" sz="5867" dirty="0">
                <a:solidFill>
                  <a:sysClr val="windowText" lastClr="000000"/>
                </a:solidFill>
              </a:rPr>
              <a:t>米山記念奨学事業とは？</a:t>
            </a:r>
          </a:p>
        </p:txBody>
      </p:sp>
      <p:sp>
        <p:nvSpPr>
          <p:cNvPr id="16" name="タイトル 1">
            <a:extLst>
              <a:ext uri="{FF2B5EF4-FFF2-40B4-BE49-F238E27FC236}">
                <a16:creationId xmlns:a16="http://schemas.microsoft.com/office/drawing/2014/main" id="{5366DB26-EC2D-BCD0-42E4-855337BACD54}"/>
              </a:ext>
            </a:extLst>
          </p:cNvPr>
          <p:cNvSpPr txBox="1">
            <a:spLocks/>
          </p:cNvSpPr>
          <p:nvPr/>
        </p:nvSpPr>
        <p:spPr>
          <a:xfrm>
            <a:off x="2423592" y="2311506"/>
            <a:ext cx="2112235" cy="1910887"/>
          </a:xfrm>
          <a:prstGeom prst="rect">
            <a:avLst/>
          </a:prstGeom>
        </p:spPr>
        <p:txBody>
          <a:bodyPr vert="horz" lIns="60960" tIns="30480" rIns="60960" bIns="30480" rtlCol="0" anchor="ctr">
            <a:noAutofit/>
          </a:bodyPr>
          <a:lstStyle>
            <a:lvl1pPr algn="ctr" defTabSz="914400" rtl="0" eaLnBrk="1" latinLnBrk="0" hangingPunct="1">
              <a:spcBef>
                <a:spcPct val="0"/>
              </a:spcBef>
              <a:buNone/>
              <a:defRPr kumimoji="1" sz="16600" kern="1200">
                <a:solidFill>
                  <a:srgbClr val="A7E200"/>
                </a:solidFill>
                <a:latin typeface="Bahnschrift SemiBold SemiConden" panose="020B0502040204020203" pitchFamily="34" charset="0"/>
                <a:ea typeface="+mj-ea"/>
                <a:cs typeface="+mj-cs"/>
              </a:defRPr>
            </a:lvl1pPr>
          </a:lstStyle>
          <a:p>
            <a:pPr defTabSz="609630">
              <a:defRPr/>
            </a:pPr>
            <a:r>
              <a:rPr lang="en-US" altLang="ja-JP" sz="15934" dirty="0">
                <a:solidFill>
                  <a:srgbClr val="FE696E"/>
                </a:solidFill>
                <a:ea typeface="ＭＳ Ｐゴシック" panose="020B0600070205080204" pitchFamily="50" charset="-128"/>
              </a:rPr>
              <a:t>01</a:t>
            </a:r>
            <a:endParaRPr lang="ja-JP" altLang="en-US" sz="15934" dirty="0">
              <a:solidFill>
                <a:srgbClr val="FE696E"/>
              </a:solidFill>
              <a:ea typeface="ＭＳ Ｐゴシック" panose="020B0600070205080204" pitchFamily="50" charset="-128"/>
            </a:endParaRPr>
          </a:p>
        </p:txBody>
      </p:sp>
    </p:spTree>
    <p:extLst>
      <p:ext uri="{BB962C8B-B14F-4D97-AF65-F5344CB8AC3E}">
        <p14:creationId xmlns:p14="http://schemas.microsoft.com/office/powerpoint/2010/main" val="5067476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4D12BE62-8F4F-B31C-F812-D01649ED1426}"/>
              </a:ext>
            </a:extLst>
          </p:cNvPr>
          <p:cNvSpPr/>
          <p:nvPr/>
        </p:nvSpPr>
        <p:spPr>
          <a:xfrm>
            <a:off x="684617" y="596536"/>
            <a:ext cx="2315039" cy="1080269"/>
          </a:xfrm>
          <a:prstGeom prst="rect">
            <a:avLst/>
          </a:prstGeom>
          <a:solidFill>
            <a:srgbClr val="FE696E"/>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20000" tIns="96000" rIns="120000" rtlCol="0" anchor="ctr"/>
          <a:lstStyle/>
          <a:p>
            <a:pPr algn="ctr">
              <a:lnSpc>
                <a:spcPct val="85000"/>
              </a:lnSpc>
            </a:pPr>
            <a:r>
              <a:rPr kumimoji="1" lang="ja-JP" altLang="en-US" sz="4000" b="1" dirty="0">
                <a:solidFill>
                  <a:schemeClr val="bg1"/>
                </a:solidFill>
                <a:latin typeface="游ゴシック" panose="020B0400000000000000" pitchFamily="50" charset="-128"/>
                <a:ea typeface="游ゴシック" panose="020B0400000000000000" pitchFamily="50" charset="-128"/>
              </a:rPr>
              <a:t>モンゴル</a:t>
            </a:r>
            <a:br>
              <a:rPr kumimoji="1" lang="en-US" altLang="ja-JP" sz="5334" b="1" dirty="0">
                <a:solidFill>
                  <a:schemeClr val="bg1"/>
                </a:solidFill>
                <a:latin typeface="游ゴシック" panose="020B0400000000000000" pitchFamily="50" charset="-128"/>
                <a:ea typeface="游ゴシック" panose="020B0400000000000000" pitchFamily="50" charset="-128"/>
              </a:rPr>
            </a:br>
            <a:r>
              <a:rPr kumimoji="1" lang="ja-JP" altLang="en-US" sz="2400" b="1" dirty="0">
                <a:solidFill>
                  <a:schemeClr val="bg1"/>
                </a:solidFill>
                <a:latin typeface="游ゴシック" panose="020B0400000000000000" pitchFamily="50" charset="-128"/>
                <a:ea typeface="游ゴシック" panose="020B0400000000000000" pitchFamily="50" charset="-128"/>
              </a:rPr>
              <a:t>米山学友会</a:t>
            </a:r>
          </a:p>
        </p:txBody>
      </p:sp>
      <p:sp>
        <p:nvSpPr>
          <p:cNvPr id="9" name="四角形: 角を丸くする 8">
            <a:extLst>
              <a:ext uri="{FF2B5EF4-FFF2-40B4-BE49-F238E27FC236}">
                <a16:creationId xmlns:a16="http://schemas.microsoft.com/office/drawing/2014/main" id="{CBC72F99-BAB2-71B8-6C9E-B302273DB026}"/>
              </a:ext>
            </a:extLst>
          </p:cNvPr>
          <p:cNvSpPr/>
          <p:nvPr/>
        </p:nvSpPr>
        <p:spPr>
          <a:xfrm>
            <a:off x="3743739" y="599978"/>
            <a:ext cx="7368819" cy="1244697"/>
          </a:xfrm>
          <a:prstGeom prst="roundRect">
            <a:avLst/>
          </a:prstGeom>
          <a:solidFill>
            <a:schemeClr val="bg1"/>
          </a:solidFill>
          <a:ln>
            <a:noFill/>
          </a:ln>
        </p:spPr>
        <p:txBody>
          <a:bodyPr anchor="ctr">
            <a:noAutofit/>
          </a:bodyPr>
          <a:lstStyle/>
          <a:p>
            <a:r>
              <a:rPr lang="en-US" altLang="ja-JP" sz="2933" b="1" dirty="0">
                <a:latin typeface="游ゴシック" panose="020B0400000000000000" pitchFamily="50" charset="-128"/>
                <a:ea typeface="游ゴシック" panose="020B0400000000000000" pitchFamily="50" charset="-128"/>
              </a:rPr>
              <a:t>2014 </a:t>
            </a:r>
            <a:r>
              <a:rPr lang="ja-JP" altLang="en-US" sz="2933" b="1" dirty="0">
                <a:latin typeface="游ゴシック" panose="020B0400000000000000" pitchFamily="50" charset="-128"/>
                <a:ea typeface="游ゴシック" panose="020B0400000000000000" pitchFamily="50" charset="-128"/>
              </a:rPr>
              <a:t>年に</a:t>
            </a:r>
            <a:r>
              <a:rPr lang="en-US" altLang="ja-JP" sz="2933" b="1" dirty="0">
                <a:latin typeface="游ゴシック" panose="020B0400000000000000" pitchFamily="50" charset="-128"/>
                <a:ea typeface="游ゴシック" panose="020B0400000000000000" pitchFamily="50" charset="-128"/>
              </a:rPr>
              <a:t>6 </a:t>
            </a:r>
            <a:r>
              <a:rPr lang="ja-JP" altLang="en-US" sz="2933" b="1" dirty="0">
                <a:latin typeface="游ゴシック" panose="020B0400000000000000" pitchFamily="50" charset="-128"/>
                <a:ea typeface="游ゴシック" panose="020B0400000000000000" pitchFamily="50" charset="-128"/>
              </a:rPr>
              <a:t>番目の海外学友会として発足。</a:t>
            </a:r>
            <a:r>
              <a:rPr lang="en-US" altLang="ja-JP" sz="2933" b="1" dirty="0">
                <a:latin typeface="游ゴシック" panose="020B0400000000000000" pitchFamily="50" charset="-128"/>
                <a:ea typeface="游ゴシック" panose="020B0400000000000000" pitchFamily="50" charset="-128"/>
              </a:rPr>
              <a:t>24 </a:t>
            </a:r>
            <a:r>
              <a:rPr lang="ja-JP" altLang="en-US" sz="2933" b="1" dirty="0">
                <a:latin typeface="游ゴシック" panose="020B0400000000000000" pitchFamily="50" charset="-128"/>
                <a:ea typeface="游ゴシック" panose="020B0400000000000000" pitchFamily="50" charset="-128"/>
              </a:rPr>
              <a:t>年には</a:t>
            </a:r>
            <a:r>
              <a:rPr lang="ja-JP" altLang="en-US" sz="2933" b="1" dirty="0">
                <a:highlight>
                  <a:srgbClr val="FFFF00"/>
                </a:highlight>
                <a:latin typeface="游ゴシック" panose="020B0400000000000000" pitchFamily="50" charset="-128"/>
                <a:ea typeface="游ゴシック" panose="020B0400000000000000" pitchFamily="50" charset="-128"/>
              </a:rPr>
              <a:t>創立</a:t>
            </a:r>
            <a:r>
              <a:rPr lang="en-US" altLang="ja-JP" sz="2933" b="1" dirty="0">
                <a:highlight>
                  <a:srgbClr val="FFFF00"/>
                </a:highlight>
                <a:latin typeface="游ゴシック" panose="020B0400000000000000" pitchFamily="50" charset="-128"/>
                <a:ea typeface="游ゴシック" panose="020B0400000000000000" pitchFamily="50" charset="-128"/>
              </a:rPr>
              <a:t>10 </a:t>
            </a:r>
            <a:r>
              <a:rPr lang="ja-JP" altLang="en-US" sz="2933" b="1" dirty="0">
                <a:highlight>
                  <a:srgbClr val="FFFF00"/>
                </a:highlight>
                <a:latin typeface="游ゴシック" panose="020B0400000000000000" pitchFamily="50" charset="-128"/>
                <a:ea typeface="游ゴシック" panose="020B0400000000000000" pitchFamily="50" charset="-128"/>
              </a:rPr>
              <a:t>周年</a:t>
            </a:r>
            <a:r>
              <a:rPr lang="ja-JP" altLang="en-US" sz="2933" b="1" dirty="0">
                <a:latin typeface="游ゴシック" panose="020B0400000000000000" pitchFamily="50" charset="-128"/>
                <a:ea typeface="游ゴシック" panose="020B0400000000000000" pitchFamily="50" charset="-128"/>
              </a:rPr>
              <a:t>式典を開催。</a:t>
            </a:r>
          </a:p>
        </p:txBody>
      </p:sp>
      <p:pic>
        <p:nvPicPr>
          <p:cNvPr id="5" name="図 4" descr="人, グループ, 建物, 立つ が含まれている画像&#10;&#10;自動的に生成された説明">
            <a:extLst>
              <a:ext uri="{FF2B5EF4-FFF2-40B4-BE49-F238E27FC236}">
                <a16:creationId xmlns:a16="http://schemas.microsoft.com/office/drawing/2014/main" id="{AB358822-56C1-9FFE-BD9F-DDFB1119829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91162" y="1892830"/>
            <a:ext cx="7009676" cy="4364663"/>
          </a:xfrm>
          <a:prstGeom prst="rect">
            <a:avLst/>
          </a:prstGeom>
        </p:spPr>
      </p:pic>
      <p:pic>
        <p:nvPicPr>
          <p:cNvPr id="3" name="図 2" descr="草の上に立っている男性&#10;&#10;中程度の精度で自動的に生成された説明">
            <a:extLst>
              <a:ext uri="{FF2B5EF4-FFF2-40B4-BE49-F238E27FC236}">
                <a16:creationId xmlns:a16="http://schemas.microsoft.com/office/drawing/2014/main" id="{FB496FF7-FF05-7861-63FE-71A0D72FF7FE}"/>
              </a:ext>
            </a:extLst>
          </p:cNvPr>
          <p:cNvPicPr>
            <a:picLocks noChangeAspect="1"/>
          </p:cNvPicPr>
          <p:nvPr/>
        </p:nvPicPr>
        <p:blipFill>
          <a:blip r:embed="rId4" cstate="screen">
            <a:extLst>
              <a:ext uri="{28A0092B-C50C-407E-A947-70E740481C1C}">
                <a14:useLocalDpi xmlns:a14="http://schemas.microsoft.com/office/drawing/2010/main"/>
              </a:ext>
            </a:extLst>
          </a:blip>
          <a:srcRect b="-1002"/>
          <a:stretch/>
        </p:blipFill>
        <p:spPr>
          <a:xfrm>
            <a:off x="551384" y="1833336"/>
            <a:ext cx="3612097" cy="2792929"/>
          </a:xfrm>
          <a:prstGeom prst="cloud">
            <a:avLst/>
          </a:prstGeom>
          <a:effectLst>
            <a:outerShdw blurRad="50800" dist="38100" algn="l" rotWithShape="0">
              <a:schemeClr val="bg1">
                <a:alpha val="40000"/>
              </a:schemeClr>
            </a:outerShdw>
          </a:effectLst>
        </p:spPr>
      </p:pic>
      <p:pic>
        <p:nvPicPr>
          <p:cNvPr id="7" name="図 6" descr="ポーズをとっている人&#10;&#10;中程度の精度で自動的に生成された説明">
            <a:extLst>
              <a:ext uri="{FF2B5EF4-FFF2-40B4-BE49-F238E27FC236}">
                <a16:creationId xmlns:a16="http://schemas.microsoft.com/office/drawing/2014/main" id="{B8BF2DC2-B2D0-C46E-BFF5-94FED53E9EB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400256" y="1636911"/>
            <a:ext cx="3343091" cy="2792930"/>
          </a:xfrm>
          <a:prstGeom prst="cloud">
            <a:avLst/>
          </a:prstGeom>
        </p:spPr>
      </p:pic>
    </p:spTree>
    <p:extLst>
      <p:ext uri="{BB962C8B-B14F-4D97-AF65-F5344CB8AC3E}">
        <p14:creationId xmlns:p14="http://schemas.microsoft.com/office/powerpoint/2010/main" val="31201934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8085C19B-DE71-4B34-57FB-35322BA6F53E}"/>
              </a:ext>
            </a:extLst>
          </p:cNvPr>
          <p:cNvSpPr/>
          <p:nvPr/>
        </p:nvSpPr>
        <p:spPr>
          <a:xfrm>
            <a:off x="684617" y="596536"/>
            <a:ext cx="3971223" cy="1079864"/>
          </a:xfrm>
          <a:prstGeom prst="rect">
            <a:avLst/>
          </a:prstGeom>
          <a:solidFill>
            <a:srgbClr val="FE696E"/>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0" tIns="96000" rIns="0" rtlCol="0" anchor="ctr"/>
          <a:lstStyle/>
          <a:p>
            <a:pPr algn="ctr"/>
            <a:r>
              <a:rPr kumimoji="1" lang="ja-JP" altLang="en-US" sz="2667" b="1" dirty="0">
                <a:solidFill>
                  <a:schemeClr val="bg1"/>
                </a:solidFill>
                <a:latin typeface="游ゴシック" panose="020B0400000000000000" pitchFamily="50" charset="-128"/>
                <a:ea typeface="游ゴシック" panose="020B0400000000000000" pitchFamily="50" charset="-128"/>
              </a:rPr>
              <a:t>中国・上海米山学友会</a:t>
            </a:r>
          </a:p>
          <a:p>
            <a:pPr algn="ctr"/>
            <a:r>
              <a:rPr kumimoji="1" lang="ja-JP" altLang="en-US" sz="2667" b="1" dirty="0">
                <a:solidFill>
                  <a:schemeClr val="bg1"/>
                </a:solidFill>
                <a:latin typeface="游ゴシック" panose="020B0400000000000000" pitchFamily="50" charset="-128"/>
                <a:ea typeface="游ゴシック" panose="020B0400000000000000" pitchFamily="50" charset="-128"/>
              </a:rPr>
              <a:t>（</a:t>
            </a:r>
            <a:r>
              <a:rPr kumimoji="1" lang="ja-JP" altLang="en-US" sz="3600" b="1" dirty="0">
                <a:solidFill>
                  <a:schemeClr val="bg1"/>
                </a:solidFill>
                <a:latin typeface="游ゴシック" panose="020B0400000000000000" pitchFamily="50" charset="-128"/>
                <a:ea typeface="游ゴシック" panose="020B0400000000000000" pitchFamily="50" charset="-128"/>
              </a:rPr>
              <a:t>大連</a:t>
            </a:r>
            <a:r>
              <a:rPr kumimoji="1" lang="ja-JP" altLang="en-US" sz="2400" b="1" dirty="0">
                <a:solidFill>
                  <a:schemeClr val="bg1"/>
                </a:solidFill>
                <a:latin typeface="游ゴシック" panose="020B0400000000000000" pitchFamily="50" charset="-128"/>
                <a:ea typeface="游ゴシック" panose="020B0400000000000000" pitchFamily="50" charset="-128"/>
              </a:rPr>
              <a:t>支部</a:t>
            </a:r>
            <a:r>
              <a:rPr kumimoji="1" lang="ja-JP" altLang="en-US" sz="2667" b="1" dirty="0">
                <a:solidFill>
                  <a:schemeClr val="bg1"/>
                </a:solidFill>
                <a:latin typeface="游ゴシック" panose="020B0400000000000000" pitchFamily="50" charset="-128"/>
                <a:ea typeface="游ゴシック" panose="020B0400000000000000" pitchFamily="50" charset="-128"/>
              </a:rPr>
              <a:t>）</a:t>
            </a:r>
            <a:endParaRPr kumimoji="1" lang="en-US" altLang="ja-JP" sz="2667" b="1" dirty="0">
              <a:solidFill>
                <a:schemeClr val="bg1"/>
              </a:solidFill>
              <a:latin typeface="游ゴシック" panose="020B0400000000000000" pitchFamily="50" charset="-128"/>
              <a:ea typeface="游ゴシック" panose="020B0400000000000000" pitchFamily="50" charset="-128"/>
            </a:endParaRPr>
          </a:p>
        </p:txBody>
      </p:sp>
      <p:sp>
        <p:nvSpPr>
          <p:cNvPr id="7" name="四角形: 角を丸くする 6">
            <a:extLst>
              <a:ext uri="{FF2B5EF4-FFF2-40B4-BE49-F238E27FC236}">
                <a16:creationId xmlns:a16="http://schemas.microsoft.com/office/drawing/2014/main" id="{814D58A6-2480-BB66-0B34-75CB1FDF87A9}"/>
              </a:ext>
            </a:extLst>
          </p:cNvPr>
          <p:cNvSpPr/>
          <p:nvPr/>
        </p:nvSpPr>
        <p:spPr>
          <a:xfrm>
            <a:off x="4895867" y="599978"/>
            <a:ext cx="6529371" cy="1244697"/>
          </a:xfrm>
          <a:prstGeom prst="roundRect">
            <a:avLst/>
          </a:prstGeom>
          <a:solidFill>
            <a:schemeClr val="bg1"/>
          </a:solidFill>
          <a:ln>
            <a:noFill/>
          </a:ln>
        </p:spPr>
        <p:txBody>
          <a:bodyPr anchor="ctr">
            <a:noAutofit/>
          </a:bodyPr>
          <a:lstStyle/>
          <a:p>
            <a:r>
              <a:rPr lang="ja-JP" altLang="en-US" sz="2933" b="1" dirty="0">
                <a:highlight>
                  <a:srgbClr val="FFFF00"/>
                </a:highlight>
                <a:latin typeface="游ゴシック" panose="020B0400000000000000" pitchFamily="50" charset="-128"/>
                <a:ea typeface="游ゴシック" panose="020B0400000000000000" pitchFamily="50" charset="-128"/>
              </a:rPr>
              <a:t>自閉症の子どもたち</a:t>
            </a:r>
            <a:r>
              <a:rPr lang="ja-JP" altLang="en-US" sz="2933" b="1" dirty="0">
                <a:latin typeface="游ゴシック" panose="020B0400000000000000" pitchFamily="50" charset="-128"/>
                <a:ea typeface="游ゴシック" panose="020B0400000000000000" pitchFamily="50" charset="-128"/>
              </a:rPr>
              <a:t>への支援活動。自然に触れる機会を提供。</a:t>
            </a:r>
          </a:p>
        </p:txBody>
      </p:sp>
      <p:grpSp>
        <p:nvGrpSpPr>
          <p:cNvPr id="10" name="グループ化 9">
            <a:extLst>
              <a:ext uri="{FF2B5EF4-FFF2-40B4-BE49-F238E27FC236}">
                <a16:creationId xmlns:a16="http://schemas.microsoft.com/office/drawing/2014/main" id="{6CF8986E-644D-405D-9C68-6753A152752B}"/>
              </a:ext>
            </a:extLst>
          </p:cNvPr>
          <p:cNvGrpSpPr/>
          <p:nvPr/>
        </p:nvGrpSpPr>
        <p:grpSpPr>
          <a:xfrm>
            <a:off x="1235460" y="2204864"/>
            <a:ext cx="9477576" cy="3771867"/>
            <a:chOff x="1966132" y="3333056"/>
            <a:chExt cx="13743096" cy="5657800"/>
          </a:xfrm>
        </p:grpSpPr>
        <p:pic>
          <p:nvPicPr>
            <p:cNvPr id="5" name="図 4" descr="建物, 人, フェンス, 屋外 が含まれている画像&#10;&#10;自動的に生成された説明">
              <a:extLst>
                <a:ext uri="{FF2B5EF4-FFF2-40B4-BE49-F238E27FC236}">
                  <a16:creationId xmlns:a16="http://schemas.microsoft.com/office/drawing/2014/main" id="{AB697D9D-E1C7-14A4-AB8D-82D673B497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66132" y="3333056"/>
              <a:ext cx="8471334" cy="5647556"/>
            </a:xfrm>
            <a:prstGeom prst="rect">
              <a:avLst/>
            </a:prstGeom>
          </p:spPr>
        </p:pic>
        <p:pic>
          <p:nvPicPr>
            <p:cNvPr id="9" name="図 8" descr="小さい, 座る, 男, ぬいぐるみ が含まれている画像&#10;&#10;自動的に生成された説明">
              <a:extLst>
                <a:ext uri="{FF2B5EF4-FFF2-40B4-BE49-F238E27FC236}">
                  <a16:creationId xmlns:a16="http://schemas.microsoft.com/office/drawing/2014/main" id="{0F716A6D-676D-5AAD-4BDD-5E79AFB4C53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10358920" y="3640548"/>
              <a:ext cx="5647556" cy="5053060"/>
            </a:xfrm>
            <a:prstGeom prst="rect">
              <a:avLst/>
            </a:prstGeom>
          </p:spPr>
        </p:pic>
      </p:grpSp>
    </p:spTree>
    <p:extLst>
      <p:ext uri="{BB962C8B-B14F-4D97-AF65-F5344CB8AC3E}">
        <p14:creationId xmlns:p14="http://schemas.microsoft.com/office/powerpoint/2010/main" val="32278792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07824B2C-361F-6686-E376-37555A86264B}"/>
              </a:ext>
            </a:extLst>
          </p:cNvPr>
          <p:cNvSpPr/>
          <p:nvPr/>
        </p:nvSpPr>
        <p:spPr>
          <a:xfrm>
            <a:off x="599394" y="1628800"/>
            <a:ext cx="10993213" cy="4605433"/>
          </a:xfrm>
          <a:prstGeom prst="rect">
            <a:avLst/>
          </a:prstGeom>
          <a:solidFill>
            <a:srgbClr val="FD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dirty="0">
              <a:latin typeface="游ゴシック" panose="020B0400000000000000" pitchFamily="50" charset="-128"/>
              <a:ea typeface="游ゴシック" panose="020B0400000000000000" pitchFamily="50" charset="-128"/>
            </a:endParaRPr>
          </a:p>
        </p:txBody>
      </p:sp>
      <p:sp>
        <p:nvSpPr>
          <p:cNvPr id="2" name="タイトル 1">
            <a:extLst>
              <a:ext uri="{FF2B5EF4-FFF2-40B4-BE49-F238E27FC236}">
                <a16:creationId xmlns:a16="http://schemas.microsoft.com/office/drawing/2014/main" id="{C3FC565F-6FE5-A1E3-873B-9A586E265AA8}"/>
              </a:ext>
            </a:extLst>
          </p:cNvPr>
          <p:cNvSpPr>
            <a:spLocks noGrp="1"/>
          </p:cNvSpPr>
          <p:nvPr>
            <p:ph type="title"/>
          </p:nvPr>
        </p:nvSpPr>
        <p:spPr>
          <a:xfrm>
            <a:off x="815414" y="428667"/>
            <a:ext cx="7536837" cy="758775"/>
          </a:xfrm>
        </p:spPr>
        <p:txBody>
          <a:bodyPr anchor="t"/>
          <a:lstStyle/>
          <a:p>
            <a:r>
              <a:rPr kumimoji="1" lang="ja-JP" altLang="en-US" dirty="0">
                <a:latin typeface="游ゴシック" panose="020B0400000000000000" pitchFamily="50" charset="-128"/>
                <a:ea typeface="游ゴシック" panose="020B0400000000000000" pitchFamily="50" charset="-128"/>
              </a:rPr>
              <a:t>学友からロータリー会員へ</a:t>
            </a:r>
          </a:p>
        </p:txBody>
      </p:sp>
      <p:grpSp>
        <p:nvGrpSpPr>
          <p:cNvPr id="38" name="グループ化 37">
            <a:extLst>
              <a:ext uri="{FF2B5EF4-FFF2-40B4-BE49-F238E27FC236}">
                <a16:creationId xmlns:a16="http://schemas.microsoft.com/office/drawing/2014/main" id="{2EC9BE93-AFA1-1F86-870F-068E111220B8}"/>
              </a:ext>
            </a:extLst>
          </p:cNvPr>
          <p:cNvGrpSpPr/>
          <p:nvPr/>
        </p:nvGrpSpPr>
        <p:grpSpPr>
          <a:xfrm>
            <a:off x="7079965" y="2365664"/>
            <a:ext cx="4512641" cy="606449"/>
            <a:chOff x="7382166" y="1106042"/>
            <a:chExt cx="4512641" cy="606449"/>
          </a:xfrm>
        </p:grpSpPr>
        <p:sp>
          <p:nvSpPr>
            <p:cNvPr id="4" name="タイトル 2">
              <a:extLst>
                <a:ext uri="{FF2B5EF4-FFF2-40B4-BE49-F238E27FC236}">
                  <a16:creationId xmlns:a16="http://schemas.microsoft.com/office/drawing/2014/main" id="{7E9C3FA6-8A55-89FE-9061-8F3EAF37E728}"/>
                </a:ext>
              </a:extLst>
            </p:cNvPr>
            <p:cNvSpPr txBox="1">
              <a:spLocks/>
            </p:cNvSpPr>
            <p:nvPr/>
          </p:nvSpPr>
          <p:spPr>
            <a:xfrm>
              <a:off x="7382166" y="1111088"/>
              <a:ext cx="1789807" cy="601403"/>
            </a:xfrm>
            <a:prstGeom prst="rect">
              <a:avLst/>
            </a:prstGeom>
          </p:spPr>
          <p:txBody>
            <a:bodyPr vert="horz" lIns="60960" tIns="30480" rIns="60960" bIns="3048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nSpc>
                  <a:spcPct val="80000"/>
                </a:lnSpc>
                <a:spcBef>
                  <a:spcPts val="400"/>
                </a:spcBef>
              </a:pPr>
              <a:r>
                <a:rPr lang="ja-JP" altLang="en-US" sz="1800" b="1" dirty="0">
                  <a:solidFill>
                    <a:sysClr val="windowText" lastClr="000000"/>
                  </a:solidFill>
                  <a:latin typeface="Yu Gothic UI" panose="020B0500000000000000" pitchFamily="50" charset="-128"/>
                  <a:ea typeface="Yu Gothic UI" panose="020B0500000000000000" pitchFamily="50" charset="-128"/>
                </a:rPr>
                <a:t>台湾</a:t>
              </a:r>
              <a:r>
                <a:rPr lang="en-US" altLang="ja-JP" sz="1800" b="1" dirty="0">
                  <a:solidFill>
                    <a:sysClr val="windowText" lastClr="000000"/>
                  </a:solidFill>
                  <a:latin typeface="Yu Gothic UI" panose="020B0500000000000000" pitchFamily="50" charset="-128"/>
                  <a:ea typeface="Yu Gothic UI" panose="020B0500000000000000" pitchFamily="50" charset="-128"/>
                </a:rPr>
                <a:t>: </a:t>
              </a:r>
              <a:r>
                <a:rPr lang="en-US" altLang="ja-JP" sz="4000" b="1" spc="-100" dirty="0">
                  <a:latin typeface="Bahnschrift SemiBold SemiConden" panose="020B0502040204020203" pitchFamily="34" charset="0"/>
                </a:rPr>
                <a:t>87</a:t>
              </a:r>
              <a:r>
                <a:rPr lang="ja-JP" altLang="en-US" sz="1800" b="1" dirty="0">
                  <a:solidFill>
                    <a:sysClr val="windowText" lastClr="000000"/>
                  </a:solidFill>
                  <a:latin typeface="Yu Gothic UI" panose="020B0500000000000000" pitchFamily="50" charset="-128"/>
                  <a:ea typeface="Yu Gothic UI" panose="020B0500000000000000" pitchFamily="50" charset="-128"/>
                </a:rPr>
                <a:t>人</a:t>
              </a:r>
              <a:endParaRPr lang="en-US" altLang="ja-JP" sz="2400" b="1" spc="-113" dirty="0">
                <a:ln>
                  <a:solidFill>
                    <a:schemeClr val="tx1"/>
                  </a:solidFill>
                </a:ln>
                <a:solidFill>
                  <a:srgbClr val="81C343"/>
                </a:solidFill>
                <a:latin typeface="游ゴシック" panose="020B0400000000000000" pitchFamily="50" charset="-128"/>
                <a:ea typeface="游ゴシック" panose="020B0400000000000000" pitchFamily="50" charset="-128"/>
                <a:cs typeface="+mn-cs"/>
              </a:endParaRPr>
            </a:p>
          </p:txBody>
        </p:sp>
        <p:sp>
          <p:nvSpPr>
            <p:cNvPr id="5" name="タイトル 2">
              <a:extLst>
                <a:ext uri="{FF2B5EF4-FFF2-40B4-BE49-F238E27FC236}">
                  <a16:creationId xmlns:a16="http://schemas.microsoft.com/office/drawing/2014/main" id="{10A29A93-8431-10D3-14CE-CBF626878F25}"/>
                </a:ext>
              </a:extLst>
            </p:cNvPr>
            <p:cNvSpPr txBox="1">
              <a:spLocks/>
            </p:cNvSpPr>
            <p:nvPr/>
          </p:nvSpPr>
          <p:spPr>
            <a:xfrm>
              <a:off x="8820286" y="1111088"/>
              <a:ext cx="1789807" cy="601403"/>
            </a:xfrm>
            <a:prstGeom prst="rect">
              <a:avLst/>
            </a:prstGeom>
          </p:spPr>
          <p:txBody>
            <a:bodyPr vert="horz" lIns="60960" tIns="30480" rIns="60960" bIns="3048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nSpc>
                  <a:spcPct val="80000"/>
                </a:lnSpc>
                <a:spcBef>
                  <a:spcPts val="400"/>
                </a:spcBef>
              </a:pPr>
              <a:r>
                <a:rPr lang="ja-JP" altLang="en-US" sz="1800" b="1" dirty="0">
                  <a:solidFill>
                    <a:sysClr val="windowText" lastClr="000000"/>
                  </a:solidFill>
                  <a:latin typeface="Yu Gothic UI" panose="020B0500000000000000" pitchFamily="50" charset="-128"/>
                  <a:ea typeface="Yu Gothic UI" panose="020B0500000000000000" pitchFamily="50" charset="-128"/>
                </a:rPr>
                <a:t>韓国</a:t>
              </a:r>
              <a:r>
                <a:rPr lang="en-US" altLang="ja-JP" sz="1800" b="1" dirty="0">
                  <a:solidFill>
                    <a:sysClr val="windowText" lastClr="000000"/>
                  </a:solidFill>
                  <a:latin typeface="Yu Gothic UI" panose="020B0500000000000000" pitchFamily="50" charset="-128"/>
                  <a:ea typeface="Yu Gothic UI" panose="020B0500000000000000" pitchFamily="50" charset="-128"/>
                </a:rPr>
                <a:t>: </a:t>
              </a:r>
              <a:r>
                <a:rPr lang="en-US" altLang="ja-JP" sz="4000" b="1" spc="-100" dirty="0">
                  <a:latin typeface="Bahnschrift SemiBold SemiConden" panose="020B0502040204020203" pitchFamily="34" charset="0"/>
                </a:rPr>
                <a:t>72</a:t>
              </a:r>
              <a:r>
                <a:rPr lang="ja-JP" altLang="en-US" sz="1800" b="1" dirty="0">
                  <a:solidFill>
                    <a:sysClr val="windowText" lastClr="000000"/>
                  </a:solidFill>
                  <a:latin typeface="Yu Gothic UI" panose="020B0500000000000000" pitchFamily="50" charset="-128"/>
                  <a:ea typeface="Yu Gothic UI" panose="020B0500000000000000" pitchFamily="50" charset="-128"/>
                </a:rPr>
                <a:t>人</a:t>
              </a:r>
              <a:endParaRPr lang="en-US" altLang="ja-JP" sz="2400" b="1" spc="-113" dirty="0">
                <a:ln>
                  <a:solidFill>
                    <a:schemeClr val="tx1"/>
                  </a:solidFill>
                </a:ln>
                <a:solidFill>
                  <a:srgbClr val="81C343"/>
                </a:solidFill>
                <a:latin typeface="游ゴシック" panose="020B0400000000000000" pitchFamily="50" charset="-128"/>
                <a:ea typeface="游ゴシック" panose="020B0400000000000000" pitchFamily="50" charset="-128"/>
                <a:cs typeface="+mn-cs"/>
              </a:endParaRPr>
            </a:p>
          </p:txBody>
        </p:sp>
        <p:sp>
          <p:nvSpPr>
            <p:cNvPr id="6" name="タイトル 2">
              <a:extLst>
                <a:ext uri="{FF2B5EF4-FFF2-40B4-BE49-F238E27FC236}">
                  <a16:creationId xmlns:a16="http://schemas.microsoft.com/office/drawing/2014/main" id="{19043704-8E7F-645F-9E70-8001BBD98F66}"/>
                </a:ext>
              </a:extLst>
            </p:cNvPr>
            <p:cNvSpPr txBox="1">
              <a:spLocks/>
            </p:cNvSpPr>
            <p:nvPr/>
          </p:nvSpPr>
          <p:spPr>
            <a:xfrm>
              <a:off x="10345989" y="1106042"/>
              <a:ext cx="1548818" cy="601403"/>
            </a:xfrm>
            <a:prstGeom prst="rect">
              <a:avLst/>
            </a:prstGeom>
          </p:spPr>
          <p:txBody>
            <a:bodyPr vert="horz" lIns="60960" tIns="30480" rIns="60960" bIns="3048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nSpc>
                  <a:spcPct val="80000"/>
                </a:lnSpc>
                <a:spcBef>
                  <a:spcPts val="400"/>
                </a:spcBef>
              </a:pPr>
              <a:r>
                <a:rPr lang="ja-JP" altLang="en-US" sz="1800" b="1" dirty="0">
                  <a:solidFill>
                    <a:sysClr val="windowText" lastClr="000000"/>
                  </a:solidFill>
                  <a:latin typeface="Yu Gothic UI" panose="020B0500000000000000" pitchFamily="50" charset="-128"/>
                  <a:ea typeface="Yu Gothic UI" panose="020B0500000000000000" pitchFamily="50" charset="-128"/>
                </a:rPr>
                <a:t>中国</a:t>
              </a:r>
              <a:r>
                <a:rPr lang="en-US" altLang="ja-JP" sz="1800" b="1" dirty="0">
                  <a:solidFill>
                    <a:sysClr val="windowText" lastClr="000000"/>
                  </a:solidFill>
                  <a:latin typeface="Yu Gothic UI" panose="020B0500000000000000" pitchFamily="50" charset="-128"/>
                  <a:ea typeface="Yu Gothic UI" panose="020B0500000000000000" pitchFamily="50" charset="-128"/>
                </a:rPr>
                <a:t>:</a:t>
              </a:r>
              <a:r>
                <a:rPr lang="ja-JP" altLang="en-US" sz="1800" b="1" dirty="0">
                  <a:solidFill>
                    <a:sysClr val="windowText" lastClr="000000"/>
                  </a:solidFill>
                  <a:latin typeface="Yu Gothic UI" panose="020B0500000000000000" pitchFamily="50" charset="-128"/>
                  <a:ea typeface="Yu Gothic UI" panose="020B0500000000000000" pitchFamily="50" charset="-128"/>
                </a:rPr>
                <a:t> </a:t>
              </a:r>
              <a:r>
                <a:rPr lang="en-US" altLang="ja-JP" sz="4000" b="1" spc="-100" dirty="0">
                  <a:latin typeface="Bahnschrift SemiBold SemiConden" panose="020B0502040204020203" pitchFamily="34" charset="0"/>
                </a:rPr>
                <a:t>71</a:t>
              </a:r>
              <a:r>
                <a:rPr lang="ja-JP" altLang="en-US" sz="1800" b="1" dirty="0">
                  <a:solidFill>
                    <a:sysClr val="windowText" lastClr="000000"/>
                  </a:solidFill>
                  <a:latin typeface="Yu Gothic UI" panose="020B0500000000000000" pitchFamily="50" charset="-128"/>
                  <a:ea typeface="Yu Gothic UI" panose="020B0500000000000000" pitchFamily="50" charset="-128"/>
                </a:rPr>
                <a:t>人</a:t>
              </a:r>
              <a:endParaRPr lang="en-US" altLang="ja-JP" sz="2800" b="1" spc="-113" dirty="0">
                <a:ln>
                  <a:solidFill>
                    <a:schemeClr val="tx1"/>
                  </a:solidFill>
                </a:ln>
                <a:solidFill>
                  <a:srgbClr val="81C343"/>
                </a:solidFill>
                <a:latin typeface="游ゴシック" panose="020B0400000000000000" pitchFamily="50" charset="-128"/>
                <a:ea typeface="游ゴシック" panose="020B0400000000000000" pitchFamily="50" charset="-128"/>
                <a:cs typeface="+mn-cs"/>
              </a:endParaRPr>
            </a:p>
          </p:txBody>
        </p:sp>
      </p:grpSp>
      <p:sp>
        <p:nvSpPr>
          <p:cNvPr id="7" name="タイトル 2">
            <a:extLst>
              <a:ext uri="{FF2B5EF4-FFF2-40B4-BE49-F238E27FC236}">
                <a16:creationId xmlns:a16="http://schemas.microsoft.com/office/drawing/2014/main" id="{6D25C280-589E-8C43-91B7-498BEA0976FF}"/>
              </a:ext>
            </a:extLst>
          </p:cNvPr>
          <p:cNvSpPr txBox="1">
            <a:spLocks/>
          </p:cNvSpPr>
          <p:nvPr/>
        </p:nvSpPr>
        <p:spPr>
          <a:xfrm>
            <a:off x="8286443" y="1844675"/>
            <a:ext cx="2311433" cy="307434"/>
          </a:xfrm>
          <a:prstGeom prst="rect">
            <a:avLst/>
          </a:prstGeom>
          <a:solidFill>
            <a:srgbClr val="FE696E"/>
          </a:solidFill>
          <a:ln>
            <a:noFill/>
          </a:ln>
        </p:spPr>
        <p:txBody>
          <a:bodyPr vert="horz" lIns="60960" tIns="96000" rIns="60960" bIns="3048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nSpc>
                <a:spcPct val="80000"/>
              </a:lnSpc>
              <a:spcBef>
                <a:spcPts val="400"/>
              </a:spcBef>
            </a:pPr>
            <a:r>
              <a:rPr lang="ja-JP" altLang="en-US" sz="1867" b="1" dirty="0">
                <a:solidFill>
                  <a:schemeClr val="bg1"/>
                </a:solidFill>
                <a:latin typeface="Yu Gothic UI" panose="020B0500000000000000" pitchFamily="50" charset="-128"/>
                <a:ea typeface="Yu Gothic UI" panose="020B0500000000000000" pitchFamily="50" charset="-128"/>
              </a:rPr>
              <a:t>出身国・地域 </a:t>
            </a:r>
            <a:r>
              <a:rPr lang="en-US" altLang="ja-JP" sz="1867" b="1" dirty="0">
                <a:solidFill>
                  <a:schemeClr val="bg1"/>
                </a:solidFill>
                <a:latin typeface="Yu Gothic UI" panose="020B0500000000000000" pitchFamily="50" charset="-128"/>
                <a:ea typeface="Yu Gothic UI" panose="020B0500000000000000" pitchFamily="50" charset="-128"/>
              </a:rPr>
              <a:t>TOP</a:t>
            </a:r>
            <a:r>
              <a:rPr lang="ja-JP" altLang="en-US" sz="1867" b="1" dirty="0">
                <a:solidFill>
                  <a:schemeClr val="bg1"/>
                </a:solidFill>
                <a:latin typeface="Yu Gothic UI" panose="020B0500000000000000" pitchFamily="50" charset="-128"/>
                <a:ea typeface="Yu Gothic UI" panose="020B0500000000000000" pitchFamily="50" charset="-128"/>
              </a:rPr>
              <a:t>３</a:t>
            </a:r>
            <a:endParaRPr lang="en-US" altLang="ja-JP" sz="3200" b="1" spc="-113" dirty="0">
              <a:ln>
                <a:solidFill>
                  <a:schemeClr val="tx1"/>
                </a:solidFill>
              </a:ln>
              <a:solidFill>
                <a:schemeClr val="bg1"/>
              </a:solidFill>
              <a:latin typeface="游ゴシック" panose="020B0400000000000000" pitchFamily="50" charset="-128"/>
              <a:ea typeface="游ゴシック" panose="020B0400000000000000" pitchFamily="50" charset="-128"/>
              <a:cs typeface="+mn-cs"/>
            </a:endParaRPr>
          </a:p>
        </p:txBody>
      </p:sp>
      <p:sp>
        <p:nvSpPr>
          <p:cNvPr id="55" name="タイトル 2">
            <a:extLst>
              <a:ext uri="{FF2B5EF4-FFF2-40B4-BE49-F238E27FC236}">
                <a16:creationId xmlns:a16="http://schemas.microsoft.com/office/drawing/2014/main" id="{6F8AC88A-9CB4-C6E7-CC6A-AD7CB62BA47E}"/>
              </a:ext>
            </a:extLst>
          </p:cNvPr>
          <p:cNvSpPr txBox="1">
            <a:spLocks/>
          </p:cNvSpPr>
          <p:nvPr/>
        </p:nvSpPr>
        <p:spPr>
          <a:xfrm>
            <a:off x="1099457" y="4315302"/>
            <a:ext cx="2641598" cy="672075"/>
          </a:xfrm>
          <a:prstGeom prst="rect">
            <a:avLst/>
          </a:prstGeom>
        </p:spPr>
        <p:txBody>
          <a:bodyPr vert="horz" lIns="60960" tIns="30480" rIns="60960" bIns="3048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spcBef>
                <a:spcPts val="400"/>
              </a:spcBef>
            </a:pPr>
            <a:r>
              <a:rPr lang="ja-JP" altLang="en-US" sz="2133" b="1" spc="-113" dirty="0">
                <a:ln>
                  <a:solidFill>
                    <a:schemeClr val="tx1"/>
                  </a:solidFill>
                </a:ln>
                <a:solidFill>
                  <a:sysClr val="windowText" lastClr="000000"/>
                </a:solidFill>
                <a:latin typeface="游ゴシック" panose="020B0400000000000000" pitchFamily="50" charset="-128"/>
                <a:ea typeface="游ゴシック" panose="020B0400000000000000" pitchFamily="50" charset="-128"/>
                <a:cs typeface="+mn-cs"/>
              </a:rPr>
              <a:t>学友が作ったクラブ</a:t>
            </a:r>
            <a:endParaRPr lang="en-US" altLang="ja-JP" sz="3600" b="1" spc="-113" dirty="0">
              <a:ln>
                <a:solidFill>
                  <a:schemeClr val="tx1"/>
                </a:solidFill>
              </a:ln>
              <a:solidFill>
                <a:srgbClr val="81C343"/>
              </a:solidFill>
              <a:latin typeface="游ゴシック" panose="020B0400000000000000" pitchFamily="50" charset="-128"/>
              <a:ea typeface="游ゴシック" panose="020B0400000000000000" pitchFamily="50" charset="-128"/>
              <a:cs typeface="+mn-cs"/>
            </a:endParaRPr>
          </a:p>
        </p:txBody>
      </p:sp>
      <p:sp>
        <p:nvSpPr>
          <p:cNvPr id="56" name="正方形/長方形 55">
            <a:extLst>
              <a:ext uri="{FF2B5EF4-FFF2-40B4-BE49-F238E27FC236}">
                <a16:creationId xmlns:a16="http://schemas.microsoft.com/office/drawing/2014/main" id="{50E2FE97-C5E8-E4BB-0AFB-3B3DBC5DA39C}"/>
              </a:ext>
            </a:extLst>
          </p:cNvPr>
          <p:cNvSpPr/>
          <p:nvPr/>
        </p:nvSpPr>
        <p:spPr>
          <a:xfrm rot="5400000">
            <a:off x="4694714" y="4590740"/>
            <a:ext cx="155540" cy="1296144"/>
          </a:xfrm>
          <a:prstGeom prst="rect">
            <a:avLst/>
          </a:prstGeom>
          <a:solidFill>
            <a:srgbClr val="FE696E"/>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20000" tIns="0" rIns="120000" rtlCol="0" anchor="ctr"/>
          <a:lstStyle/>
          <a:p>
            <a:pPr>
              <a:lnSpc>
                <a:spcPts val="6000"/>
              </a:lnSpc>
            </a:pPr>
            <a:endParaRPr kumimoji="1" lang="ja-JP" altLang="en-US" sz="5334" b="1" dirty="0">
              <a:ln>
                <a:solidFill>
                  <a:schemeClr val="tx1"/>
                </a:solidFill>
              </a:ln>
              <a:solidFill>
                <a:srgbClr val="FFE737"/>
              </a:solidFill>
              <a:latin typeface="+mj-ea"/>
              <a:ea typeface="+mj-ea"/>
            </a:endParaRPr>
          </a:p>
        </p:txBody>
      </p:sp>
      <p:sp>
        <p:nvSpPr>
          <p:cNvPr id="57" name="タイトル 2">
            <a:extLst>
              <a:ext uri="{FF2B5EF4-FFF2-40B4-BE49-F238E27FC236}">
                <a16:creationId xmlns:a16="http://schemas.microsoft.com/office/drawing/2014/main" id="{4270D4F8-81A6-2791-3D12-CC2D0BD92DDB}"/>
              </a:ext>
            </a:extLst>
          </p:cNvPr>
          <p:cNvSpPr txBox="1">
            <a:spLocks/>
          </p:cNvSpPr>
          <p:nvPr/>
        </p:nvSpPr>
        <p:spPr>
          <a:xfrm>
            <a:off x="4124412" y="4230686"/>
            <a:ext cx="1296144" cy="882351"/>
          </a:xfrm>
          <a:prstGeom prst="rect">
            <a:avLst/>
          </a:prstGeom>
        </p:spPr>
        <p:txBody>
          <a:bodyPr vert="horz" lIns="60960" tIns="30480" rIns="60960" bIns="3048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9200" b="1" spc="-100" dirty="0">
                <a:latin typeface="Bahnschrift SemiBold SemiConden" panose="020B0502040204020203" pitchFamily="34" charset="0"/>
              </a:rPr>
              <a:t>6</a:t>
            </a:r>
            <a:endParaRPr lang="ja-JP" altLang="en-US" b="1" spc="-100" dirty="0">
              <a:latin typeface="Bahnschrift SemiBold SemiConden" panose="020B0502040204020203" pitchFamily="34" charset="0"/>
            </a:endParaRPr>
          </a:p>
        </p:txBody>
      </p:sp>
      <p:sp>
        <p:nvSpPr>
          <p:cNvPr id="58" name="タイトル 2">
            <a:extLst>
              <a:ext uri="{FF2B5EF4-FFF2-40B4-BE49-F238E27FC236}">
                <a16:creationId xmlns:a16="http://schemas.microsoft.com/office/drawing/2014/main" id="{46058454-7293-FC2D-2083-657CC3C60630}"/>
              </a:ext>
            </a:extLst>
          </p:cNvPr>
          <p:cNvSpPr txBox="1">
            <a:spLocks/>
          </p:cNvSpPr>
          <p:nvPr/>
        </p:nvSpPr>
        <p:spPr>
          <a:xfrm>
            <a:off x="5367383" y="4188914"/>
            <a:ext cx="1562961" cy="882351"/>
          </a:xfrm>
          <a:prstGeom prst="rect">
            <a:avLst/>
          </a:prstGeom>
        </p:spPr>
        <p:txBody>
          <a:bodyPr vert="horz" lIns="60960" tIns="30480" rIns="60960" bIns="3048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7667" b="1" spc="-100" dirty="0">
                <a:latin typeface="Bahnschrift SemiBold SemiConden" panose="020B0502040204020203" pitchFamily="34" charset="0"/>
              </a:rPr>
              <a:t>+</a:t>
            </a:r>
            <a:r>
              <a:rPr lang="en-US" altLang="ja-JP" sz="9200" b="1" spc="-100" dirty="0">
                <a:latin typeface="Bahnschrift SemiBold SemiConden" panose="020B0502040204020203" pitchFamily="34" charset="0"/>
              </a:rPr>
              <a:t> </a:t>
            </a:r>
            <a:r>
              <a:rPr lang="en-US" altLang="ja-JP" sz="7667" b="1" spc="-100" dirty="0">
                <a:latin typeface="Bahnschrift SemiBold SemiConden" panose="020B0502040204020203" pitchFamily="34" charset="0"/>
              </a:rPr>
              <a:t>2</a:t>
            </a:r>
            <a:endParaRPr lang="ja-JP" altLang="en-US" b="1" spc="-100" dirty="0">
              <a:latin typeface="Bahnschrift SemiBold SemiConden" panose="020B0502040204020203" pitchFamily="34" charset="0"/>
            </a:endParaRPr>
          </a:p>
        </p:txBody>
      </p:sp>
      <p:sp>
        <p:nvSpPr>
          <p:cNvPr id="59" name="タイトル 2">
            <a:extLst>
              <a:ext uri="{FF2B5EF4-FFF2-40B4-BE49-F238E27FC236}">
                <a16:creationId xmlns:a16="http://schemas.microsoft.com/office/drawing/2014/main" id="{D82AECDB-7F19-DD2F-040A-B6EB0EEAEF93}"/>
              </a:ext>
            </a:extLst>
          </p:cNvPr>
          <p:cNvSpPr txBox="1">
            <a:spLocks/>
          </p:cNvSpPr>
          <p:nvPr/>
        </p:nvSpPr>
        <p:spPr>
          <a:xfrm>
            <a:off x="5855973" y="5138713"/>
            <a:ext cx="1379011" cy="414523"/>
          </a:xfrm>
          <a:prstGeom prst="rect">
            <a:avLst/>
          </a:prstGeom>
        </p:spPr>
        <p:txBody>
          <a:bodyPr vert="horz" lIns="60960" tIns="30480" rIns="60960" bIns="3048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spcBef>
                <a:spcPts val="400"/>
              </a:spcBef>
            </a:pPr>
            <a:r>
              <a:rPr lang="ja-JP" altLang="en-US" sz="2400" spc="-113" dirty="0">
                <a:ln>
                  <a:solidFill>
                    <a:schemeClr val="tx1"/>
                  </a:solidFill>
                </a:ln>
                <a:solidFill>
                  <a:sysClr val="windowText" lastClr="000000"/>
                </a:solidFill>
                <a:latin typeface="Yu Gothic UI" panose="020B0500000000000000" pitchFamily="50" charset="-128"/>
                <a:ea typeface="Yu Gothic UI" panose="020B0500000000000000" pitchFamily="50" charset="-128"/>
                <a:cs typeface="+mn-cs"/>
              </a:rPr>
              <a:t>衛星クラブ</a:t>
            </a:r>
            <a:endParaRPr lang="en-US" altLang="ja-JP" sz="4000" spc="-113" dirty="0">
              <a:ln>
                <a:solidFill>
                  <a:schemeClr val="tx1"/>
                </a:solidFill>
              </a:ln>
              <a:solidFill>
                <a:srgbClr val="81C343"/>
              </a:solidFill>
              <a:latin typeface="游ゴシック" panose="020B0400000000000000" pitchFamily="50" charset="-128"/>
              <a:ea typeface="游ゴシック" panose="020B0400000000000000" pitchFamily="50" charset="-128"/>
              <a:cs typeface="+mn-cs"/>
            </a:endParaRPr>
          </a:p>
        </p:txBody>
      </p:sp>
      <p:sp>
        <p:nvSpPr>
          <p:cNvPr id="60" name="星: 4 pt 54">
            <a:extLst>
              <a:ext uri="{FF2B5EF4-FFF2-40B4-BE49-F238E27FC236}">
                <a16:creationId xmlns:a16="http://schemas.microsoft.com/office/drawing/2014/main" id="{F1333FE1-7A05-BA95-BCFB-18219BE9C55F}"/>
              </a:ext>
            </a:extLst>
          </p:cNvPr>
          <p:cNvSpPr/>
          <p:nvPr/>
        </p:nvSpPr>
        <p:spPr>
          <a:xfrm>
            <a:off x="6824618" y="4186373"/>
            <a:ext cx="241034" cy="301075"/>
          </a:xfrm>
          <a:custGeom>
            <a:avLst/>
            <a:gdLst>
              <a:gd name="connsiteX0" fmla="*/ 0 w 947931"/>
              <a:gd name="connsiteY0" fmla="*/ 576064 h 1152128"/>
              <a:gd name="connsiteX1" fmla="*/ 382987 w 947931"/>
              <a:gd name="connsiteY1" fmla="*/ 465488 h 1152128"/>
              <a:gd name="connsiteX2" fmla="*/ 473966 w 947931"/>
              <a:gd name="connsiteY2" fmla="*/ 0 h 1152128"/>
              <a:gd name="connsiteX3" fmla="*/ 564944 w 947931"/>
              <a:gd name="connsiteY3" fmla="*/ 465488 h 1152128"/>
              <a:gd name="connsiteX4" fmla="*/ 947931 w 947931"/>
              <a:gd name="connsiteY4" fmla="*/ 576064 h 1152128"/>
              <a:gd name="connsiteX5" fmla="*/ 564944 w 947931"/>
              <a:gd name="connsiteY5" fmla="*/ 686640 h 1152128"/>
              <a:gd name="connsiteX6" fmla="*/ 473966 w 947931"/>
              <a:gd name="connsiteY6" fmla="*/ 1152128 h 1152128"/>
              <a:gd name="connsiteX7" fmla="*/ 382987 w 947931"/>
              <a:gd name="connsiteY7" fmla="*/ 686640 h 1152128"/>
              <a:gd name="connsiteX8" fmla="*/ 0 w 947931"/>
              <a:gd name="connsiteY8" fmla="*/ 576064 h 1152128"/>
              <a:gd name="connsiteX0" fmla="*/ 0 w 947931"/>
              <a:gd name="connsiteY0" fmla="*/ 576064 h 1152128"/>
              <a:gd name="connsiteX1" fmla="*/ 382987 w 947931"/>
              <a:gd name="connsiteY1" fmla="*/ 465488 h 1152128"/>
              <a:gd name="connsiteX2" fmla="*/ 473966 w 947931"/>
              <a:gd name="connsiteY2" fmla="*/ 0 h 1152128"/>
              <a:gd name="connsiteX3" fmla="*/ 564944 w 947931"/>
              <a:gd name="connsiteY3" fmla="*/ 465488 h 1152128"/>
              <a:gd name="connsiteX4" fmla="*/ 947931 w 947931"/>
              <a:gd name="connsiteY4" fmla="*/ 576064 h 1152128"/>
              <a:gd name="connsiteX5" fmla="*/ 564944 w 947931"/>
              <a:gd name="connsiteY5" fmla="*/ 686640 h 1152128"/>
              <a:gd name="connsiteX6" fmla="*/ 473966 w 947931"/>
              <a:gd name="connsiteY6" fmla="*/ 1152128 h 1152128"/>
              <a:gd name="connsiteX7" fmla="*/ 382987 w 947931"/>
              <a:gd name="connsiteY7" fmla="*/ 686640 h 1152128"/>
              <a:gd name="connsiteX8" fmla="*/ 0 w 947931"/>
              <a:gd name="connsiteY8" fmla="*/ 576064 h 1152128"/>
              <a:gd name="connsiteX0" fmla="*/ 0 w 947931"/>
              <a:gd name="connsiteY0" fmla="*/ 576064 h 1152128"/>
              <a:gd name="connsiteX1" fmla="*/ 382987 w 947931"/>
              <a:gd name="connsiteY1" fmla="*/ 465488 h 1152128"/>
              <a:gd name="connsiteX2" fmla="*/ 473966 w 947931"/>
              <a:gd name="connsiteY2" fmla="*/ 0 h 1152128"/>
              <a:gd name="connsiteX3" fmla="*/ 564944 w 947931"/>
              <a:gd name="connsiteY3" fmla="*/ 465488 h 1152128"/>
              <a:gd name="connsiteX4" fmla="*/ 947931 w 947931"/>
              <a:gd name="connsiteY4" fmla="*/ 576064 h 1152128"/>
              <a:gd name="connsiteX5" fmla="*/ 564944 w 947931"/>
              <a:gd name="connsiteY5" fmla="*/ 686640 h 1152128"/>
              <a:gd name="connsiteX6" fmla="*/ 473966 w 947931"/>
              <a:gd name="connsiteY6" fmla="*/ 1152128 h 1152128"/>
              <a:gd name="connsiteX7" fmla="*/ 382987 w 947931"/>
              <a:gd name="connsiteY7" fmla="*/ 686640 h 1152128"/>
              <a:gd name="connsiteX8" fmla="*/ 0 w 947931"/>
              <a:gd name="connsiteY8" fmla="*/ 576064 h 1152128"/>
              <a:gd name="connsiteX0" fmla="*/ 0 w 947931"/>
              <a:gd name="connsiteY0" fmla="*/ 576064 h 1152128"/>
              <a:gd name="connsiteX1" fmla="*/ 382987 w 947931"/>
              <a:gd name="connsiteY1" fmla="*/ 465488 h 1152128"/>
              <a:gd name="connsiteX2" fmla="*/ 473966 w 947931"/>
              <a:gd name="connsiteY2" fmla="*/ 0 h 1152128"/>
              <a:gd name="connsiteX3" fmla="*/ 564944 w 947931"/>
              <a:gd name="connsiteY3" fmla="*/ 465488 h 1152128"/>
              <a:gd name="connsiteX4" fmla="*/ 947931 w 947931"/>
              <a:gd name="connsiteY4" fmla="*/ 576064 h 1152128"/>
              <a:gd name="connsiteX5" fmla="*/ 564944 w 947931"/>
              <a:gd name="connsiteY5" fmla="*/ 686640 h 1152128"/>
              <a:gd name="connsiteX6" fmla="*/ 473966 w 947931"/>
              <a:gd name="connsiteY6" fmla="*/ 1152128 h 1152128"/>
              <a:gd name="connsiteX7" fmla="*/ 382987 w 947931"/>
              <a:gd name="connsiteY7" fmla="*/ 686640 h 1152128"/>
              <a:gd name="connsiteX8" fmla="*/ 0 w 947931"/>
              <a:gd name="connsiteY8" fmla="*/ 576064 h 1152128"/>
              <a:gd name="connsiteX0" fmla="*/ 0 w 947931"/>
              <a:gd name="connsiteY0" fmla="*/ 576064 h 1152128"/>
              <a:gd name="connsiteX1" fmla="*/ 382987 w 947931"/>
              <a:gd name="connsiteY1" fmla="*/ 465488 h 1152128"/>
              <a:gd name="connsiteX2" fmla="*/ 473966 w 947931"/>
              <a:gd name="connsiteY2" fmla="*/ 0 h 1152128"/>
              <a:gd name="connsiteX3" fmla="*/ 564944 w 947931"/>
              <a:gd name="connsiteY3" fmla="*/ 465488 h 1152128"/>
              <a:gd name="connsiteX4" fmla="*/ 947931 w 947931"/>
              <a:gd name="connsiteY4" fmla="*/ 576064 h 1152128"/>
              <a:gd name="connsiteX5" fmla="*/ 564944 w 947931"/>
              <a:gd name="connsiteY5" fmla="*/ 686640 h 1152128"/>
              <a:gd name="connsiteX6" fmla="*/ 473966 w 947931"/>
              <a:gd name="connsiteY6" fmla="*/ 1152128 h 1152128"/>
              <a:gd name="connsiteX7" fmla="*/ 382987 w 947931"/>
              <a:gd name="connsiteY7" fmla="*/ 686640 h 1152128"/>
              <a:gd name="connsiteX8" fmla="*/ 0 w 947931"/>
              <a:gd name="connsiteY8" fmla="*/ 576064 h 1152128"/>
              <a:gd name="connsiteX0" fmla="*/ 0 w 947931"/>
              <a:gd name="connsiteY0" fmla="*/ 576064 h 1152128"/>
              <a:gd name="connsiteX1" fmla="*/ 382987 w 947931"/>
              <a:gd name="connsiteY1" fmla="*/ 465488 h 1152128"/>
              <a:gd name="connsiteX2" fmla="*/ 473966 w 947931"/>
              <a:gd name="connsiteY2" fmla="*/ 0 h 1152128"/>
              <a:gd name="connsiteX3" fmla="*/ 564944 w 947931"/>
              <a:gd name="connsiteY3" fmla="*/ 465488 h 1152128"/>
              <a:gd name="connsiteX4" fmla="*/ 947931 w 947931"/>
              <a:gd name="connsiteY4" fmla="*/ 576064 h 1152128"/>
              <a:gd name="connsiteX5" fmla="*/ 564944 w 947931"/>
              <a:gd name="connsiteY5" fmla="*/ 686640 h 1152128"/>
              <a:gd name="connsiteX6" fmla="*/ 473966 w 947931"/>
              <a:gd name="connsiteY6" fmla="*/ 1152128 h 1152128"/>
              <a:gd name="connsiteX7" fmla="*/ 382987 w 947931"/>
              <a:gd name="connsiteY7" fmla="*/ 686640 h 1152128"/>
              <a:gd name="connsiteX8" fmla="*/ 0 w 947931"/>
              <a:gd name="connsiteY8" fmla="*/ 576064 h 1152128"/>
              <a:gd name="connsiteX0" fmla="*/ 0 w 947931"/>
              <a:gd name="connsiteY0" fmla="*/ 576064 h 1152128"/>
              <a:gd name="connsiteX1" fmla="*/ 382987 w 947931"/>
              <a:gd name="connsiteY1" fmla="*/ 465488 h 1152128"/>
              <a:gd name="connsiteX2" fmla="*/ 473966 w 947931"/>
              <a:gd name="connsiteY2" fmla="*/ 0 h 1152128"/>
              <a:gd name="connsiteX3" fmla="*/ 564944 w 947931"/>
              <a:gd name="connsiteY3" fmla="*/ 465488 h 1152128"/>
              <a:gd name="connsiteX4" fmla="*/ 947931 w 947931"/>
              <a:gd name="connsiteY4" fmla="*/ 576064 h 1152128"/>
              <a:gd name="connsiteX5" fmla="*/ 564944 w 947931"/>
              <a:gd name="connsiteY5" fmla="*/ 686640 h 1152128"/>
              <a:gd name="connsiteX6" fmla="*/ 473966 w 947931"/>
              <a:gd name="connsiteY6" fmla="*/ 1152128 h 1152128"/>
              <a:gd name="connsiteX7" fmla="*/ 382987 w 947931"/>
              <a:gd name="connsiteY7" fmla="*/ 686640 h 1152128"/>
              <a:gd name="connsiteX8" fmla="*/ 0 w 947931"/>
              <a:gd name="connsiteY8" fmla="*/ 576064 h 1152128"/>
              <a:gd name="connsiteX0" fmla="*/ 0 w 947931"/>
              <a:gd name="connsiteY0" fmla="*/ 576064 h 1152128"/>
              <a:gd name="connsiteX1" fmla="*/ 382987 w 947931"/>
              <a:gd name="connsiteY1" fmla="*/ 465488 h 1152128"/>
              <a:gd name="connsiteX2" fmla="*/ 473966 w 947931"/>
              <a:gd name="connsiteY2" fmla="*/ 0 h 1152128"/>
              <a:gd name="connsiteX3" fmla="*/ 564944 w 947931"/>
              <a:gd name="connsiteY3" fmla="*/ 465488 h 1152128"/>
              <a:gd name="connsiteX4" fmla="*/ 947931 w 947931"/>
              <a:gd name="connsiteY4" fmla="*/ 576064 h 1152128"/>
              <a:gd name="connsiteX5" fmla="*/ 564944 w 947931"/>
              <a:gd name="connsiteY5" fmla="*/ 686640 h 1152128"/>
              <a:gd name="connsiteX6" fmla="*/ 473966 w 947931"/>
              <a:gd name="connsiteY6" fmla="*/ 1152128 h 1152128"/>
              <a:gd name="connsiteX7" fmla="*/ 382987 w 947931"/>
              <a:gd name="connsiteY7" fmla="*/ 686640 h 1152128"/>
              <a:gd name="connsiteX8" fmla="*/ 0 w 947931"/>
              <a:gd name="connsiteY8" fmla="*/ 576064 h 1152128"/>
              <a:gd name="connsiteX0" fmla="*/ 0 w 947931"/>
              <a:gd name="connsiteY0" fmla="*/ 576064 h 1152128"/>
              <a:gd name="connsiteX1" fmla="*/ 382987 w 947931"/>
              <a:gd name="connsiteY1" fmla="*/ 465488 h 1152128"/>
              <a:gd name="connsiteX2" fmla="*/ 473966 w 947931"/>
              <a:gd name="connsiteY2" fmla="*/ 0 h 1152128"/>
              <a:gd name="connsiteX3" fmla="*/ 564945 w 947931"/>
              <a:gd name="connsiteY3" fmla="*/ 494557 h 1152128"/>
              <a:gd name="connsiteX4" fmla="*/ 947931 w 947931"/>
              <a:gd name="connsiteY4" fmla="*/ 576064 h 1152128"/>
              <a:gd name="connsiteX5" fmla="*/ 564944 w 947931"/>
              <a:gd name="connsiteY5" fmla="*/ 686640 h 1152128"/>
              <a:gd name="connsiteX6" fmla="*/ 473966 w 947931"/>
              <a:gd name="connsiteY6" fmla="*/ 1152128 h 1152128"/>
              <a:gd name="connsiteX7" fmla="*/ 382987 w 947931"/>
              <a:gd name="connsiteY7" fmla="*/ 686640 h 1152128"/>
              <a:gd name="connsiteX8" fmla="*/ 0 w 947931"/>
              <a:gd name="connsiteY8" fmla="*/ 576064 h 1152128"/>
              <a:gd name="connsiteX0" fmla="*/ 0 w 947931"/>
              <a:gd name="connsiteY0" fmla="*/ 576064 h 1152128"/>
              <a:gd name="connsiteX1" fmla="*/ 353018 w 947931"/>
              <a:gd name="connsiteY1" fmla="*/ 480023 h 1152128"/>
              <a:gd name="connsiteX2" fmla="*/ 473966 w 947931"/>
              <a:gd name="connsiteY2" fmla="*/ 0 h 1152128"/>
              <a:gd name="connsiteX3" fmla="*/ 564945 w 947931"/>
              <a:gd name="connsiteY3" fmla="*/ 494557 h 1152128"/>
              <a:gd name="connsiteX4" fmla="*/ 947931 w 947931"/>
              <a:gd name="connsiteY4" fmla="*/ 576064 h 1152128"/>
              <a:gd name="connsiteX5" fmla="*/ 564944 w 947931"/>
              <a:gd name="connsiteY5" fmla="*/ 686640 h 1152128"/>
              <a:gd name="connsiteX6" fmla="*/ 473966 w 947931"/>
              <a:gd name="connsiteY6" fmla="*/ 1152128 h 1152128"/>
              <a:gd name="connsiteX7" fmla="*/ 382987 w 947931"/>
              <a:gd name="connsiteY7" fmla="*/ 686640 h 1152128"/>
              <a:gd name="connsiteX8" fmla="*/ 0 w 947931"/>
              <a:gd name="connsiteY8" fmla="*/ 576064 h 1152128"/>
              <a:gd name="connsiteX0" fmla="*/ 0 w 947931"/>
              <a:gd name="connsiteY0" fmla="*/ 576064 h 1152128"/>
              <a:gd name="connsiteX1" fmla="*/ 353018 w 947931"/>
              <a:gd name="connsiteY1" fmla="*/ 480023 h 1152128"/>
              <a:gd name="connsiteX2" fmla="*/ 473966 w 947931"/>
              <a:gd name="connsiteY2" fmla="*/ 0 h 1152128"/>
              <a:gd name="connsiteX3" fmla="*/ 564945 w 947931"/>
              <a:gd name="connsiteY3" fmla="*/ 501825 h 1152128"/>
              <a:gd name="connsiteX4" fmla="*/ 947931 w 947931"/>
              <a:gd name="connsiteY4" fmla="*/ 576064 h 1152128"/>
              <a:gd name="connsiteX5" fmla="*/ 564944 w 947931"/>
              <a:gd name="connsiteY5" fmla="*/ 686640 h 1152128"/>
              <a:gd name="connsiteX6" fmla="*/ 473966 w 947931"/>
              <a:gd name="connsiteY6" fmla="*/ 1152128 h 1152128"/>
              <a:gd name="connsiteX7" fmla="*/ 382987 w 947931"/>
              <a:gd name="connsiteY7" fmla="*/ 686640 h 1152128"/>
              <a:gd name="connsiteX8" fmla="*/ 0 w 947931"/>
              <a:gd name="connsiteY8" fmla="*/ 576064 h 1152128"/>
              <a:gd name="connsiteX0" fmla="*/ 0 w 947931"/>
              <a:gd name="connsiteY0" fmla="*/ 576064 h 1152128"/>
              <a:gd name="connsiteX1" fmla="*/ 353018 w 947931"/>
              <a:gd name="connsiteY1" fmla="*/ 480023 h 1152128"/>
              <a:gd name="connsiteX2" fmla="*/ 473966 w 947931"/>
              <a:gd name="connsiteY2" fmla="*/ 0 h 1152128"/>
              <a:gd name="connsiteX3" fmla="*/ 564945 w 947931"/>
              <a:gd name="connsiteY3" fmla="*/ 501825 h 1152128"/>
              <a:gd name="connsiteX4" fmla="*/ 947931 w 947931"/>
              <a:gd name="connsiteY4" fmla="*/ 576064 h 1152128"/>
              <a:gd name="connsiteX5" fmla="*/ 564944 w 947931"/>
              <a:gd name="connsiteY5" fmla="*/ 686640 h 1152128"/>
              <a:gd name="connsiteX6" fmla="*/ 473966 w 947931"/>
              <a:gd name="connsiteY6" fmla="*/ 1152128 h 1152128"/>
              <a:gd name="connsiteX7" fmla="*/ 372997 w 947931"/>
              <a:gd name="connsiteY7" fmla="*/ 664838 h 1152128"/>
              <a:gd name="connsiteX8" fmla="*/ 0 w 947931"/>
              <a:gd name="connsiteY8" fmla="*/ 576064 h 1152128"/>
              <a:gd name="connsiteX0" fmla="*/ 0 w 947931"/>
              <a:gd name="connsiteY0" fmla="*/ 445251 h 1021315"/>
              <a:gd name="connsiteX1" fmla="*/ 353018 w 947931"/>
              <a:gd name="connsiteY1" fmla="*/ 349210 h 1021315"/>
              <a:gd name="connsiteX2" fmla="*/ 463978 w 947931"/>
              <a:gd name="connsiteY2" fmla="*/ 0 h 1021315"/>
              <a:gd name="connsiteX3" fmla="*/ 564945 w 947931"/>
              <a:gd name="connsiteY3" fmla="*/ 371012 h 1021315"/>
              <a:gd name="connsiteX4" fmla="*/ 947931 w 947931"/>
              <a:gd name="connsiteY4" fmla="*/ 445251 h 1021315"/>
              <a:gd name="connsiteX5" fmla="*/ 564944 w 947931"/>
              <a:gd name="connsiteY5" fmla="*/ 555827 h 1021315"/>
              <a:gd name="connsiteX6" fmla="*/ 473966 w 947931"/>
              <a:gd name="connsiteY6" fmla="*/ 1021315 h 1021315"/>
              <a:gd name="connsiteX7" fmla="*/ 372997 w 947931"/>
              <a:gd name="connsiteY7" fmla="*/ 534025 h 1021315"/>
              <a:gd name="connsiteX8" fmla="*/ 0 w 947931"/>
              <a:gd name="connsiteY8" fmla="*/ 445251 h 1021315"/>
              <a:gd name="connsiteX0" fmla="*/ 0 w 947931"/>
              <a:gd name="connsiteY0" fmla="*/ 445251 h 854165"/>
              <a:gd name="connsiteX1" fmla="*/ 353018 w 947931"/>
              <a:gd name="connsiteY1" fmla="*/ 349210 h 854165"/>
              <a:gd name="connsiteX2" fmla="*/ 463978 w 947931"/>
              <a:gd name="connsiteY2" fmla="*/ 0 h 854165"/>
              <a:gd name="connsiteX3" fmla="*/ 564945 w 947931"/>
              <a:gd name="connsiteY3" fmla="*/ 371012 h 854165"/>
              <a:gd name="connsiteX4" fmla="*/ 947931 w 947931"/>
              <a:gd name="connsiteY4" fmla="*/ 445251 h 854165"/>
              <a:gd name="connsiteX5" fmla="*/ 564944 w 947931"/>
              <a:gd name="connsiteY5" fmla="*/ 555827 h 854165"/>
              <a:gd name="connsiteX6" fmla="*/ 443999 w 947931"/>
              <a:gd name="connsiteY6" fmla="*/ 854165 h 854165"/>
              <a:gd name="connsiteX7" fmla="*/ 372997 w 947931"/>
              <a:gd name="connsiteY7" fmla="*/ 534025 h 854165"/>
              <a:gd name="connsiteX8" fmla="*/ 0 w 947931"/>
              <a:gd name="connsiteY8" fmla="*/ 445251 h 854165"/>
              <a:gd name="connsiteX0" fmla="*/ 0 w 947931"/>
              <a:gd name="connsiteY0" fmla="*/ 445251 h 854165"/>
              <a:gd name="connsiteX1" fmla="*/ 353018 w 947931"/>
              <a:gd name="connsiteY1" fmla="*/ 349210 h 854165"/>
              <a:gd name="connsiteX2" fmla="*/ 463978 w 947931"/>
              <a:gd name="connsiteY2" fmla="*/ 0 h 854165"/>
              <a:gd name="connsiteX3" fmla="*/ 564945 w 947931"/>
              <a:gd name="connsiteY3" fmla="*/ 349210 h 854165"/>
              <a:gd name="connsiteX4" fmla="*/ 947931 w 947931"/>
              <a:gd name="connsiteY4" fmla="*/ 445251 h 854165"/>
              <a:gd name="connsiteX5" fmla="*/ 564944 w 947931"/>
              <a:gd name="connsiteY5" fmla="*/ 555827 h 854165"/>
              <a:gd name="connsiteX6" fmla="*/ 443999 w 947931"/>
              <a:gd name="connsiteY6" fmla="*/ 854165 h 854165"/>
              <a:gd name="connsiteX7" fmla="*/ 372997 w 947931"/>
              <a:gd name="connsiteY7" fmla="*/ 534025 h 854165"/>
              <a:gd name="connsiteX8" fmla="*/ 0 w 947931"/>
              <a:gd name="connsiteY8" fmla="*/ 445251 h 854165"/>
              <a:gd name="connsiteX0" fmla="*/ 0 w 947931"/>
              <a:gd name="connsiteY0" fmla="*/ 445251 h 861432"/>
              <a:gd name="connsiteX1" fmla="*/ 353018 w 947931"/>
              <a:gd name="connsiteY1" fmla="*/ 349210 h 861432"/>
              <a:gd name="connsiteX2" fmla="*/ 463978 w 947931"/>
              <a:gd name="connsiteY2" fmla="*/ 0 h 861432"/>
              <a:gd name="connsiteX3" fmla="*/ 564945 w 947931"/>
              <a:gd name="connsiteY3" fmla="*/ 349210 h 861432"/>
              <a:gd name="connsiteX4" fmla="*/ 947931 w 947931"/>
              <a:gd name="connsiteY4" fmla="*/ 445251 h 861432"/>
              <a:gd name="connsiteX5" fmla="*/ 564944 w 947931"/>
              <a:gd name="connsiteY5" fmla="*/ 555827 h 861432"/>
              <a:gd name="connsiteX6" fmla="*/ 463978 w 947931"/>
              <a:gd name="connsiteY6" fmla="*/ 861432 h 861432"/>
              <a:gd name="connsiteX7" fmla="*/ 372997 w 947931"/>
              <a:gd name="connsiteY7" fmla="*/ 534025 h 861432"/>
              <a:gd name="connsiteX8" fmla="*/ 0 w 947931"/>
              <a:gd name="connsiteY8" fmla="*/ 445251 h 86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7931" h="861432">
                <a:moveTo>
                  <a:pt x="0" y="445251"/>
                </a:moveTo>
                <a:cubicBezTo>
                  <a:pt x="0" y="408392"/>
                  <a:pt x="275688" y="423419"/>
                  <a:pt x="353018" y="349210"/>
                </a:cubicBezTo>
                <a:cubicBezTo>
                  <a:pt x="430348" y="275002"/>
                  <a:pt x="433652" y="0"/>
                  <a:pt x="463978" y="0"/>
                </a:cubicBezTo>
                <a:cubicBezTo>
                  <a:pt x="494304" y="0"/>
                  <a:pt x="484286" y="275001"/>
                  <a:pt x="564945" y="349210"/>
                </a:cubicBezTo>
                <a:cubicBezTo>
                  <a:pt x="645604" y="423419"/>
                  <a:pt x="947931" y="408392"/>
                  <a:pt x="947931" y="445251"/>
                </a:cubicBezTo>
                <a:cubicBezTo>
                  <a:pt x="820269" y="482110"/>
                  <a:pt x="645603" y="486464"/>
                  <a:pt x="564944" y="555827"/>
                </a:cubicBezTo>
                <a:cubicBezTo>
                  <a:pt x="484285" y="625190"/>
                  <a:pt x="494304" y="861432"/>
                  <a:pt x="463978" y="861432"/>
                </a:cubicBezTo>
                <a:cubicBezTo>
                  <a:pt x="433652" y="861432"/>
                  <a:pt x="450327" y="603388"/>
                  <a:pt x="372997" y="534025"/>
                </a:cubicBezTo>
                <a:cubicBezTo>
                  <a:pt x="295667" y="464662"/>
                  <a:pt x="0" y="482110"/>
                  <a:pt x="0" y="445251"/>
                </a:cubicBezTo>
                <a:close/>
              </a:path>
            </a:pathLst>
          </a:custGeom>
          <a:solidFill>
            <a:srgbClr val="FFC0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20000" tIns="0" rIns="120000" rtlCol="0" anchor="ctr"/>
          <a:lstStyle/>
          <a:p>
            <a:pPr>
              <a:lnSpc>
                <a:spcPts val="6000"/>
              </a:lnSpc>
            </a:pPr>
            <a:endParaRPr kumimoji="1" lang="ja-JP" altLang="en-US" sz="5334" b="1" dirty="0">
              <a:ln>
                <a:solidFill>
                  <a:schemeClr val="tx1"/>
                </a:solidFill>
              </a:ln>
              <a:solidFill>
                <a:srgbClr val="FFE737"/>
              </a:solidFill>
              <a:latin typeface="+mj-ea"/>
              <a:ea typeface="+mj-ea"/>
            </a:endParaRPr>
          </a:p>
        </p:txBody>
      </p:sp>
      <p:grpSp>
        <p:nvGrpSpPr>
          <p:cNvPr id="61" name="グループ化 60">
            <a:extLst>
              <a:ext uri="{FF2B5EF4-FFF2-40B4-BE49-F238E27FC236}">
                <a16:creationId xmlns:a16="http://schemas.microsoft.com/office/drawing/2014/main" id="{C177F8A8-C961-3C17-78BD-0F91041BC144}"/>
              </a:ext>
            </a:extLst>
          </p:cNvPr>
          <p:cNvGrpSpPr/>
          <p:nvPr/>
        </p:nvGrpSpPr>
        <p:grpSpPr>
          <a:xfrm>
            <a:off x="982413" y="4257092"/>
            <a:ext cx="2917343" cy="788493"/>
            <a:chOff x="1054421" y="2100447"/>
            <a:chExt cx="2917343" cy="788493"/>
          </a:xfrm>
        </p:grpSpPr>
        <p:grpSp>
          <p:nvGrpSpPr>
            <p:cNvPr id="62" name="グループ化 61">
              <a:extLst>
                <a:ext uri="{FF2B5EF4-FFF2-40B4-BE49-F238E27FC236}">
                  <a16:creationId xmlns:a16="http://schemas.microsoft.com/office/drawing/2014/main" id="{2F44B328-7D69-1461-E69C-0881165364C3}"/>
                </a:ext>
              </a:extLst>
            </p:cNvPr>
            <p:cNvGrpSpPr/>
            <p:nvPr/>
          </p:nvGrpSpPr>
          <p:grpSpPr>
            <a:xfrm>
              <a:off x="1112942" y="2156859"/>
              <a:ext cx="1915931" cy="672075"/>
              <a:chOff x="1661591" y="4484648"/>
              <a:chExt cx="2873897" cy="1008112"/>
            </a:xfrm>
          </p:grpSpPr>
          <p:cxnSp>
            <p:nvCxnSpPr>
              <p:cNvPr id="72" name="直線コネクタ 71">
                <a:extLst>
                  <a:ext uri="{FF2B5EF4-FFF2-40B4-BE49-F238E27FC236}">
                    <a16:creationId xmlns:a16="http://schemas.microsoft.com/office/drawing/2014/main" id="{273FE4DB-F1B9-3C96-E1C6-2B433CA43DDF}"/>
                  </a:ext>
                </a:extLst>
              </p:cNvPr>
              <p:cNvCxnSpPr>
                <a:cxnSpLocks/>
              </p:cNvCxnSpPr>
              <p:nvPr/>
            </p:nvCxnSpPr>
            <p:spPr>
              <a:xfrm>
                <a:off x="1661591" y="4495428"/>
                <a:ext cx="2873897" cy="0"/>
              </a:xfrm>
              <a:prstGeom prst="line">
                <a:avLst/>
              </a:prstGeom>
              <a:ln w="28575">
                <a:solidFill>
                  <a:srgbClr val="FE696E"/>
                </a:solidFill>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ABD7921F-AEE0-1063-1182-EC1CDF7AC37F}"/>
                  </a:ext>
                </a:extLst>
              </p:cNvPr>
              <p:cNvCxnSpPr>
                <a:cxnSpLocks/>
              </p:cNvCxnSpPr>
              <p:nvPr/>
            </p:nvCxnSpPr>
            <p:spPr>
              <a:xfrm>
                <a:off x="1670073" y="4484648"/>
                <a:ext cx="0" cy="1008112"/>
              </a:xfrm>
              <a:prstGeom prst="line">
                <a:avLst/>
              </a:prstGeom>
              <a:ln w="28575">
                <a:solidFill>
                  <a:srgbClr val="FE696E"/>
                </a:solidFill>
              </a:ln>
            </p:spPr>
            <p:style>
              <a:lnRef idx="1">
                <a:schemeClr val="accent1"/>
              </a:lnRef>
              <a:fillRef idx="0">
                <a:schemeClr val="accent1"/>
              </a:fillRef>
              <a:effectRef idx="0">
                <a:schemeClr val="accent1"/>
              </a:effectRef>
              <a:fontRef idx="minor">
                <a:schemeClr val="tx1"/>
              </a:fontRef>
            </p:style>
          </p:cxnSp>
        </p:grpSp>
        <p:grpSp>
          <p:nvGrpSpPr>
            <p:cNvPr id="63" name="グループ化 62">
              <a:extLst>
                <a:ext uri="{FF2B5EF4-FFF2-40B4-BE49-F238E27FC236}">
                  <a16:creationId xmlns:a16="http://schemas.microsoft.com/office/drawing/2014/main" id="{96707E02-13C7-2A55-A7F6-A7976F30114C}"/>
                </a:ext>
              </a:extLst>
            </p:cNvPr>
            <p:cNvGrpSpPr/>
            <p:nvPr/>
          </p:nvGrpSpPr>
          <p:grpSpPr>
            <a:xfrm flipH="1" flipV="1">
              <a:off x="2055833" y="2216865"/>
              <a:ext cx="1915931" cy="672075"/>
              <a:chOff x="1661591" y="4484648"/>
              <a:chExt cx="2873897" cy="1008112"/>
            </a:xfrm>
          </p:grpSpPr>
          <p:cxnSp>
            <p:nvCxnSpPr>
              <p:cNvPr id="70" name="直線コネクタ 69">
                <a:extLst>
                  <a:ext uri="{FF2B5EF4-FFF2-40B4-BE49-F238E27FC236}">
                    <a16:creationId xmlns:a16="http://schemas.microsoft.com/office/drawing/2014/main" id="{5A242D70-4168-B7CD-6318-ACFF467E39B9}"/>
                  </a:ext>
                </a:extLst>
              </p:cNvPr>
              <p:cNvCxnSpPr>
                <a:cxnSpLocks/>
              </p:cNvCxnSpPr>
              <p:nvPr/>
            </p:nvCxnSpPr>
            <p:spPr>
              <a:xfrm>
                <a:off x="1661591" y="4495428"/>
                <a:ext cx="2873897" cy="0"/>
              </a:xfrm>
              <a:prstGeom prst="line">
                <a:avLst/>
              </a:prstGeom>
              <a:ln w="28575">
                <a:solidFill>
                  <a:srgbClr val="FE696E"/>
                </a:solidFill>
              </a:ln>
            </p:spPr>
            <p:style>
              <a:lnRef idx="1">
                <a:schemeClr val="accent1"/>
              </a:lnRef>
              <a:fillRef idx="0">
                <a:schemeClr val="accent1"/>
              </a:fillRef>
              <a:effectRef idx="0">
                <a:schemeClr val="accent1"/>
              </a:effectRef>
              <a:fontRef idx="minor">
                <a:schemeClr val="tx1"/>
              </a:fontRef>
            </p:style>
          </p:cxnSp>
          <p:cxnSp>
            <p:nvCxnSpPr>
              <p:cNvPr id="71" name="直線コネクタ 70">
                <a:extLst>
                  <a:ext uri="{FF2B5EF4-FFF2-40B4-BE49-F238E27FC236}">
                    <a16:creationId xmlns:a16="http://schemas.microsoft.com/office/drawing/2014/main" id="{0DEBA0A9-A292-0431-BC7F-AFA4940F144E}"/>
                  </a:ext>
                </a:extLst>
              </p:cNvPr>
              <p:cNvCxnSpPr>
                <a:cxnSpLocks/>
              </p:cNvCxnSpPr>
              <p:nvPr/>
            </p:nvCxnSpPr>
            <p:spPr>
              <a:xfrm>
                <a:off x="1670073" y="4484648"/>
                <a:ext cx="0" cy="1008112"/>
              </a:xfrm>
              <a:prstGeom prst="line">
                <a:avLst/>
              </a:prstGeom>
              <a:ln w="28575">
                <a:solidFill>
                  <a:srgbClr val="FE696E"/>
                </a:solidFill>
              </a:ln>
            </p:spPr>
            <p:style>
              <a:lnRef idx="1">
                <a:schemeClr val="accent1"/>
              </a:lnRef>
              <a:fillRef idx="0">
                <a:schemeClr val="accent1"/>
              </a:fillRef>
              <a:effectRef idx="0">
                <a:schemeClr val="accent1"/>
              </a:effectRef>
              <a:fontRef idx="minor">
                <a:schemeClr val="tx1"/>
              </a:fontRef>
            </p:style>
          </p:cxnSp>
        </p:grpSp>
        <p:grpSp>
          <p:nvGrpSpPr>
            <p:cNvPr id="64" name="グループ化 63">
              <a:extLst>
                <a:ext uri="{FF2B5EF4-FFF2-40B4-BE49-F238E27FC236}">
                  <a16:creationId xmlns:a16="http://schemas.microsoft.com/office/drawing/2014/main" id="{9E858FB5-0B19-34F7-9FBA-CDA8B3C7DEF7}"/>
                </a:ext>
              </a:extLst>
            </p:cNvPr>
            <p:cNvGrpSpPr/>
            <p:nvPr/>
          </p:nvGrpSpPr>
          <p:grpSpPr>
            <a:xfrm>
              <a:off x="1054421" y="2100447"/>
              <a:ext cx="1915931" cy="672075"/>
              <a:chOff x="1661591" y="4484648"/>
              <a:chExt cx="2873897" cy="1008112"/>
            </a:xfrm>
          </p:grpSpPr>
          <p:cxnSp>
            <p:nvCxnSpPr>
              <p:cNvPr id="68" name="直線コネクタ 67">
                <a:extLst>
                  <a:ext uri="{FF2B5EF4-FFF2-40B4-BE49-F238E27FC236}">
                    <a16:creationId xmlns:a16="http://schemas.microsoft.com/office/drawing/2014/main" id="{2779BA04-EB46-6E22-D42F-3D598CE49A23}"/>
                  </a:ext>
                </a:extLst>
              </p:cNvPr>
              <p:cNvCxnSpPr>
                <a:cxnSpLocks/>
              </p:cNvCxnSpPr>
              <p:nvPr/>
            </p:nvCxnSpPr>
            <p:spPr>
              <a:xfrm>
                <a:off x="1661591" y="4495428"/>
                <a:ext cx="2873897" cy="0"/>
              </a:xfrm>
              <a:prstGeom prst="line">
                <a:avLst/>
              </a:prstGeom>
              <a:ln w="28575">
                <a:solidFill>
                  <a:srgbClr val="FE696E"/>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6D0ACB47-39E7-214E-560C-5168960B323D}"/>
                  </a:ext>
                </a:extLst>
              </p:cNvPr>
              <p:cNvCxnSpPr>
                <a:cxnSpLocks/>
              </p:cNvCxnSpPr>
              <p:nvPr/>
            </p:nvCxnSpPr>
            <p:spPr>
              <a:xfrm>
                <a:off x="1670073" y="4484648"/>
                <a:ext cx="0" cy="1008112"/>
              </a:xfrm>
              <a:prstGeom prst="line">
                <a:avLst/>
              </a:prstGeom>
              <a:ln w="28575">
                <a:solidFill>
                  <a:srgbClr val="FE696E"/>
                </a:solidFill>
              </a:ln>
            </p:spPr>
            <p:style>
              <a:lnRef idx="1">
                <a:schemeClr val="accent1"/>
              </a:lnRef>
              <a:fillRef idx="0">
                <a:schemeClr val="accent1"/>
              </a:fillRef>
              <a:effectRef idx="0">
                <a:schemeClr val="accent1"/>
              </a:effectRef>
              <a:fontRef idx="minor">
                <a:schemeClr val="tx1"/>
              </a:fontRef>
            </p:style>
          </p:cxnSp>
        </p:grpSp>
        <p:grpSp>
          <p:nvGrpSpPr>
            <p:cNvPr id="65" name="グループ化 64">
              <a:extLst>
                <a:ext uri="{FF2B5EF4-FFF2-40B4-BE49-F238E27FC236}">
                  <a16:creationId xmlns:a16="http://schemas.microsoft.com/office/drawing/2014/main" id="{F33E7608-BAC5-4845-EA0A-FFB669F14B49}"/>
                </a:ext>
              </a:extLst>
            </p:cNvPr>
            <p:cNvGrpSpPr/>
            <p:nvPr/>
          </p:nvGrpSpPr>
          <p:grpSpPr>
            <a:xfrm flipH="1" flipV="1">
              <a:off x="1997312" y="2160451"/>
              <a:ext cx="1915931" cy="672075"/>
              <a:chOff x="1661591" y="4484650"/>
              <a:chExt cx="2873897" cy="1008112"/>
            </a:xfrm>
          </p:grpSpPr>
          <p:cxnSp>
            <p:nvCxnSpPr>
              <p:cNvPr id="66" name="直線コネクタ 65">
                <a:extLst>
                  <a:ext uri="{FF2B5EF4-FFF2-40B4-BE49-F238E27FC236}">
                    <a16:creationId xmlns:a16="http://schemas.microsoft.com/office/drawing/2014/main" id="{1DB1BE45-6750-C165-F9EC-619C7BEEE721}"/>
                  </a:ext>
                </a:extLst>
              </p:cNvPr>
              <p:cNvCxnSpPr>
                <a:cxnSpLocks/>
              </p:cNvCxnSpPr>
              <p:nvPr/>
            </p:nvCxnSpPr>
            <p:spPr>
              <a:xfrm>
                <a:off x="1661591" y="4495427"/>
                <a:ext cx="2873897" cy="0"/>
              </a:xfrm>
              <a:prstGeom prst="line">
                <a:avLst/>
              </a:prstGeom>
              <a:ln w="28575">
                <a:solidFill>
                  <a:srgbClr val="FE696E"/>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6E5DD9A2-FE92-4CFA-3BF7-6E7BB766DFA7}"/>
                  </a:ext>
                </a:extLst>
              </p:cNvPr>
              <p:cNvCxnSpPr>
                <a:cxnSpLocks/>
              </p:cNvCxnSpPr>
              <p:nvPr/>
            </p:nvCxnSpPr>
            <p:spPr>
              <a:xfrm>
                <a:off x="1670074" y="4484650"/>
                <a:ext cx="0" cy="1008112"/>
              </a:xfrm>
              <a:prstGeom prst="line">
                <a:avLst/>
              </a:prstGeom>
              <a:ln w="28575">
                <a:solidFill>
                  <a:srgbClr val="FE696E"/>
                </a:solidFill>
              </a:ln>
            </p:spPr>
            <p:style>
              <a:lnRef idx="1">
                <a:schemeClr val="accent1"/>
              </a:lnRef>
              <a:fillRef idx="0">
                <a:schemeClr val="accent1"/>
              </a:fillRef>
              <a:effectRef idx="0">
                <a:schemeClr val="accent1"/>
              </a:effectRef>
              <a:fontRef idx="minor">
                <a:schemeClr val="tx1"/>
              </a:fontRef>
            </p:style>
          </p:cxnSp>
        </p:grpSp>
      </p:grpSp>
      <p:sp>
        <p:nvSpPr>
          <p:cNvPr id="24" name="タイトル 2">
            <a:extLst>
              <a:ext uri="{FF2B5EF4-FFF2-40B4-BE49-F238E27FC236}">
                <a16:creationId xmlns:a16="http://schemas.microsoft.com/office/drawing/2014/main" id="{7D74D076-035F-44F9-D44F-DD441C9BD321}"/>
              </a:ext>
            </a:extLst>
          </p:cNvPr>
          <p:cNvSpPr txBox="1">
            <a:spLocks/>
          </p:cNvSpPr>
          <p:nvPr/>
        </p:nvSpPr>
        <p:spPr>
          <a:xfrm>
            <a:off x="1152731" y="2221648"/>
            <a:ext cx="2993099" cy="672075"/>
          </a:xfrm>
          <a:prstGeom prst="rect">
            <a:avLst/>
          </a:prstGeom>
        </p:spPr>
        <p:txBody>
          <a:bodyPr vert="horz" lIns="60960" tIns="30480" rIns="60960" bIns="3048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spcBef>
                <a:spcPts val="400"/>
              </a:spcBef>
            </a:pPr>
            <a:r>
              <a:rPr lang="ja-JP" altLang="en-US" sz="2133" b="1" spc="-113" dirty="0">
                <a:ln>
                  <a:solidFill>
                    <a:schemeClr val="tx1"/>
                  </a:solidFill>
                </a:ln>
                <a:solidFill>
                  <a:sysClr val="windowText" lastClr="000000"/>
                </a:solidFill>
                <a:latin typeface="游ゴシック" panose="020B0400000000000000" pitchFamily="50" charset="-128"/>
                <a:ea typeface="游ゴシック" panose="020B0400000000000000" pitchFamily="50" charset="-128"/>
                <a:cs typeface="+mn-cs"/>
              </a:rPr>
              <a:t>ロータリー会員になった米山学友</a:t>
            </a:r>
            <a:endParaRPr lang="en-US" altLang="ja-JP" sz="3600" b="1" spc="-113" dirty="0">
              <a:ln>
                <a:solidFill>
                  <a:schemeClr val="tx1"/>
                </a:solidFill>
              </a:ln>
              <a:solidFill>
                <a:srgbClr val="81C343"/>
              </a:solidFill>
              <a:latin typeface="游ゴシック" panose="020B0400000000000000" pitchFamily="50" charset="-128"/>
              <a:ea typeface="游ゴシック" panose="020B0400000000000000" pitchFamily="50" charset="-128"/>
              <a:cs typeface="+mn-cs"/>
            </a:endParaRPr>
          </a:p>
        </p:txBody>
      </p:sp>
      <p:grpSp>
        <p:nvGrpSpPr>
          <p:cNvPr id="43" name="グループ化 42">
            <a:extLst>
              <a:ext uri="{FF2B5EF4-FFF2-40B4-BE49-F238E27FC236}">
                <a16:creationId xmlns:a16="http://schemas.microsoft.com/office/drawing/2014/main" id="{507A154A-CCD1-921C-3478-357D524806EA}"/>
              </a:ext>
            </a:extLst>
          </p:cNvPr>
          <p:cNvGrpSpPr/>
          <p:nvPr/>
        </p:nvGrpSpPr>
        <p:grpSpPr>
          <a:xfrm>
            <a:off x="952186" y="2017883"/>
            <a:ext cx="1974452" cy="728487"/>
            <a:chOff x="1072483" y="2020080"/>
            <a:chExt cx="1974452" cy="728487"/>
          </a:xfrm>
        </p:grpSpPr>
        <p:grpSp>
          <p:nvGrpSpPr>
            <p:cNvPr id="26" name="グループ化 25">
              <a:extLst>
                <a:ext uri="{FF2B5EF4-FFF2-40B4-BE49-F238E27FC236}">
                  <a16:creationId xmlns:a16="http://schemas.microsoft.com/office/drawing/2014/main" id="{8E387E52-93E3-340C-EECA-CD3BCC772072}"/>
                </a:ext>
              </a:extLst>
            </p:cNvPr>
            <p:cNvGrpSpPr/>
            <p:nvPr/>
          </p:nvGrpSpPr>
          <p:grpSpPr>
            <a:xfrm>
              <a:off x="1131004" y="2076492"/>
              <a:ext cx="1915931" cy="672075"/>
              <a:chOff x="1661591" y="4484648"/>
              <a:chExt cx="2873897" cy="1008112"/>
            </a:xfrm>
          </p:grpSpPr>
          <p:cxnSp>
            <p:nvCxnSpPr>
              <p:cNvPr id="36" name="直線コネクタ 35">
                <a:extLst>
                  <a:ext uri="{FF2B5EF4-FFF2-40B4-BE49-F238E27FC236}">
                    <a16:creationId xmlns:a16="http://schemas.microsoft.com/office/drawing/2014/main" id="{332522C3-150B-4528-0AAC-BF5F5565FAE6}"/>
                  </a:ext>
                </a:extLst>
              </p:cNvPr>
              <p:cNvCxnSpPr>
                <a:cxnSpLocks/>
              </p:cNvCxnSpPr>
              <p:nvPr/>
            </p:nvCxnSpPr>
            <p:spPr>
              <a:xfrm>
                <a:off x="1661591" y="4495428"/>
                <a:ext cx="2873897" cy="0"/>
              </a:xfrm>
              <a:prstGeom prst="line">
                <a:avLst/>
              </a:prstGeom>
              <a:ln w="28575">
                <a:solidFill>
                  <a:srgbClr val="FE696E"/>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C1A7AC9B-3EF9-D5FF-EC2B-A5D9BA491AE5}"/>
                  </a:ext>
                </a:extLst>
              </p:cNvPr>
              <p:cNvCxnSpPr>
                <a:cxnSpLocks/>
              </p:cNvCxnSpPr>
              <p:nvPr/>
            </p:nvCxnSpPr>
            <p:spPr>
              <a:xfrm>
                <a:off x="1670073" y="4484648"/>
                <a:ext cx="0" cy="1008112"/>
              </a:xfrm>
              <a:prstGeom prst="line">
                <a:avLst/>
              </a:prstGeom>
              <a:ln w="28575">
                <a:solidFill>
                  <a:srgbClr val="FE696E"/>
                </a:solidFill>
              </a:ln>
            </p:spPr>
            <p:style>
              <a:lnRef idx="1">
                <a:schemeClr val="accent1"/>
              </a:lnRef>
              <a:fillRef idx="0">
                <a:schemeClr val="accent1"/>
              </a:fillRef>
              <a:effectRef idx="0">
                <a:schemeClr val="accent1"/>
              </a:effectRef>
              <a:fontRef idx="minor">
                <a:schemeClr val="tx1"/>
              </a:fontRef>
            </p:style>
          </p:cxnSp>
        </p:grpSp>
        <p:grpSp>
          <p:nvGrpSpPr>
            <p:cNvPr id="28" name="グループ化 27">
              <a:extLst>
                <a:ext uri="{FF2B5EF4-FFF2-40B4-BE49-F238E27FC236}">
                  <a16:creationId xmlns:a16="http://schemas.microsoft.com/office/drawing/2014/main" id="{DBA5FD27-B6AB-D009-0D5C-1BB8C1F6D70A}"/>
                </a:ext>
              </a:extLst>
            </p:cNvPr>
            <p:cNvGrpSpPr/>
            <p:nvPr/>
          </p:nvGrpSpPr>
          <p:grpSpPr>
            <a:xfrm>
              <a:off x="1072483" y="2020080"/>
              <a:ext cx="1915931" cy="672075"/>
              <a:chOff x="1661591" y="4484648"/>
              <a:chExt cx="2873897" cy="1008112"/>
            </a:xfrm>
          </p:grpSpPr>
          <p:cxnSp>
            <p:nvCxnSpPr>
              <p:cNvPr id="32" name="直線コネクタ 31">
                <a:extLst>
                  <a:ext uri="{FF2B5EF4-FFF2-40B4-BE49-F238E27FC236}">
                    <a16:creationId xmlns:a16="http://schemas.microsoft.com/office/drawing/2014/main" id="{7B561905-3273-2291-9DFC-E77DCC35F2BE}"/>
                  </a:ext>
                </a:extLst>
              </p:cNvPr>
              <p:cNvCxnSpPr>
                <a:cxnSpLocks/>
              </p:cNvCxnSpPr>
              <p:nvPr/>
            </p:nvCxnSpPr>
            <p:spPr>
              <a:xfrm>
                <a:off x="1661591" y="4495428"/>
                <a:ext cx="2873897" cy="0"/>
              </a:xfrm>
              <a:prstGeom prst="line">
                <a:avLst/>
              </a:prstGeom>
              <a:ln w="28575">
                <a:solidFill>
                  <a:srgbClr val="FE696E"/>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F4DB8577-FD50-382F-8192-762976E84041}"/>
                  </a:ext>
                </a:extLst>
              </p:cNvPr>
              <p:cNvCxnSpPr>
                <a:cxnSpLocks/>
              </p:cNvCxnSpPr>
              <p:nvPr/>
            </p:nvCxnSpPr>
            <p:spPr>
              <a:xfrm>
                <a:off x="1670073" y="4484648"/>
                <a:ext cx="0" cy="1008112"/>
              </a:xfrm>
              <a:prstGeom prst="line">
                <a:avLst/>
              </a:prstGeom>
              <a:ln w="28575">
                <a:solidFill>
                  <a:srgbClr val="FE696E"/>
                </a:solidFill>
              </a:ln>
            </p:spPr>
            <p:style>
              <a:lnRef idx="1">
                <a:schemeClr val="accent1"/>
              </a:lnRef>
              <a:fillRef idx="0">
                <a:schemeClr val="accent1"/>
              </a:fillRef>
              <a:effectRef idx="0">
                <a:schemeClr val="accent1"/>
              </a:effectRef>
              <a:fontRef idx="minor">
                <a:schemeClr val="tx1"/>
              </a:fontRef>
            </p:style>
          </p:cxnSp>
        </p:grpSp>
      </p:grpSp>
      <p:grpSp>
        <p:nvGrpSpPr>
          <p:cNvPr id="42" name="グループ化 41">
            <a:extLst>
              <a:ext uri="{FF2B5EF4-FFF2-40B4-BE49-F238E27FC236}">
                <a16:creationId xmlns:a16="http://schemas.microsoft.com/office/drawing/2014/main" id="{1D1420D4-A625-567B-A098-DBAF57121F7A}"/>
              </a:ext>
            </a:extLst>
          </p:cNvPr>
          <p:cNvGrpSpPr/>
          <p:nvPr/>
        </p:nvGrpSpPr>
        <p:grpSpPr>
          <a:xfrm>
            <a:off x="2371924" y="2279855"/>
            <a:ext cx="1974452" cy="728489"/>
            <a:chOff x="2334119" y="2179722"/>
            <a:chExt cx="1974452" cy="728489"/>
          </a:xfrm>
        </p:grpSpPr>
        <p:grpSp>
          <p:nvGrpSpPr>
            <p:cNvPr id="27" name="グループ化 26">
              <a:extLst>
                <a:ext uri="{FF2B5EF4-FFF2-40B4-BE49-F238E27FC236}">
                  <a16:creationId xmlns:a16="http://schemas.microsoft.com/office/drawing/2014/main" id="{600FDC42-3A61-B147-505B-60557775D4AE}"/>
                </a:ext>
              </a:extLst>
            </p:cNvPr>
            <p:cNvGrpSpPr/>
            <p:nvPr/>
          </p:nvGrpSpPr>
          <p:grpSpPr>
            <a:xfrm flipH="1" flipV="1">
              <a:off x="2392640" y="2236136"/>
              <a:ext cx="1915931" cy="672075"/>
              <a:chOff x="1661591" y="4484648"/>
              <a:chExt cx="2873897" cy="1008112"/>
            </a:xfrm>
          </p:grpSpPr>
          <p:cxnSp>
            <p:nvCxnSpPr>
              <p:cNvPr id="34" name="直線コネクタ 33">
                <a:extLst>
                  <a:ext uri="{FF2B5EF4-FFF2-40B4-BE49-F238E27FC236}">
                    <a16:creationId xmlns:a16="http://schemas.microsoft.com/office/drawing/2014/main" id="{E8941E03-D3C7-6D99-583D-4FACDBE04858}"/>
                  </a:ext>
                </a:extLst>
              </p:cNvPr>
              <p:cNvCxnSpPr>
                <a:cxnSpLocks/>
              </p:cNvCxnSpPr>
              <p:nvPr/>
            </p:nvCxnSpPr>
            <p:spPr>
              <a:xfrm>
                <a:off x="1661591" y="4495428"/>
                <a:ext cx="2873897" cy="0"/>
              </a:xfrm>
              <a:prstGeom prst="line">
                <a:avLst/>
              </a:prstGeom>
              <a:ln w="28575">
                <a:solidFill>
                  <a:srgbClr val="FE696E"/>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35608DCF-F04C-6097-DACC-C02E02D63D49}"/>
                  </a:ext>
                </a:extLst>
              </p:cNvPr>
              <p:cNvCxnSpPr>
                <a:cxnSpLocks/>
              </p:cNvCxnSpPr>
              <p:nvPr/>
            </p:nvCxnSpPr>
            <p:spPr>
              <a:xfrm>
                <a:off x="1670073" y="4484648"/>
                <a:ext cx="0" cy="1008112"/>
              </a:xfrm>
              <a:prstGeom prst="line">
                <a:avLst/>
              </a:prstGeom>
              <a:ln w="28575">
                <a:solidFill>
                  <a:srgbClr val="FE696E"/>
                </a:solidFill>
              </a:ln>
            </p:spPr>
            <p:style>
              <a:lnRef idx="1">
                <a:schemeClr val="accent1"/>
              </a:lnRef>
              <a:fillRef idx="0">
                <a:schemeClr val="accent1"/>
              </a:fillRef>
              <a:effectRef idx="0">
                <a:schemeClr val="accent1"/>
              </a:effectRef>
              <a:fontRef idx="minor">
                <a:schemeClr val="tx1"/>
              </a:fontRef>
            </p:style>
          </p:cxnSp>
        </p:grpSp>
        <p:grpSp>
          <p:nvGrpSpPr>
            <p:cNvPr id="29" name="グループ化 28">
              <a:extLst>
                <a:ext uri="{FF2B5EF4-FFF2-40B4-BE49-F238E27FC236}">
                  <a16:creationId xmlns:a16="http://schemas.microsoft.com/office/drawing/2014/main" id="{AFF5A9A6-906C-E8C4-1771-0E373AEE926C}"/>
                </a:ext>
              </a:extLst>
            </p:cNvPr>
            <p:cNvGrpSpPr/>
            <p:nvPr/>
          </p:nvGrpSpPr>
          <p:grpSpPr>
            <a:xfrm flipH="1" flipV="1">
              <a:off x="2334119" y="2179722"/>
              <a:ext cx="1915931" cy="672075"/>
              <a:chOff x="1661591" y="4484650"/>
              <a:chExt cx="2873897" cy="1008112"/>
            </a:xfrm>
          </p:grpSpPr>
          <p:cxnSp>
            <p:nvCxnSpPr>
              <p:cNvPr id="30" name="直線コネクタ 29">
                <a:extLst>
                  <a:ext uri="{FF2B5EF4-FFF2-40B4-BE49-F238E27FC236}">
                    <a16:creationId xmlns:a16="http://schemas.microsoft.com/office/drawing/2014/main" id="{BF963342-E0E6-670D-771D-3E623602C298}"/>
                  </a:ext>
                </a:extLst>
              </p:cNvPr>
              <p:cNvCxnSpPr>
                <a:cxnSpLocks/>
              </p:cNvCxnSpPr>
              <p:nvPr/>
            </p:nvCxnSpPr>
            <p:spPr>
              <a:xfrm>
                <a:off x="1661591" y="4495427"/>
                <a:ext cx="2873897" cy="0"/>
              </a:xfrm>
              <a:prstGeom prst="line">
                <a:avLst/>
              </a:prstGeom>
              <a:ln w="28575">
                <a:solidFill>
                  <a:srgbClr val="FE696E"/>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CAB86FDF-903E-00B4-79A1-942419F1F321}"/>
                  </a:ext>
                </a:extLst>
              </p:cNvPr>
              <p:cNvCxnSpPr>
                <a:cxnSpLocks/>
              </p:cNvCxnSpPr>
              <p:nvPr/>
            </p:nvCxnSpPr>
            <p:spPr>
              <a:xfrm>
                <a:off x="1670075" y="4484650"/>
                <a:ext cx="0" cy="1008112"/>
              </a:xfrm>
              <a:prstGeom prst="line">
                <a:avLst/>
              </a:prstGeom>
              <a:ln w="28575">
                <a:solidFill>
                  <a:srgbClr val="FE696E"/>
                </a:solidFill>
              </a:ln>
            </p:spPr>
            <p:style>
              <a:lnRef idx="1">
                <a:schemeClr val="accent1"/>
              </a:lnRef>
              <a:fillRef idx="0">
                <a:schemeClr val="accent1"/>
              </a:fillRef>
              <a:effectRef idx="0">
                <a:schemeClr val="accent1"/>
              </a:effectRef>
              <a:fontRef idx="minor">
                <a:schemeClr val="tx1"/>
              </a:fontRef>
            </p:style>
          </p:cxnSp>
        </p:grpSp>
      </p:grpSp>
      <p:sp>
        <p:nvSpPr>
          <p:cNvPr id="39" name="タイトル 2">
            <a:extLst>
              <a:ext uri="{FF2B5EF4-FFF2-40B4-BE49-F238E27FC236}">
                <a16:creationId xmlns:a16="http://schemas.microsoft.com/office/drawing/2014/main" id="{4BC358E6-0E9A-CDDC-6265-0A6CE3F0427D}"/>
              </a:ext>
            </a:extLst>
          </p:cNvPr>
          <p:cNvSpPr txBox="1">
            <a:spLocks/>
          </p:cNvSpPr>
          <p:nvPr/>
        </p:nvSpPr>
        <p:spPr>
          <a:xfrm>
            <a:off x="4583832" y="2025070"/>
            <a:ext cx="2544283" cy="882351"/>
          </a:xfrm>
          <a:prstGeom prst="rect">
            <a:avLst/>
          </a:prstGeom>
        </p:spPr>
        <p:txBody>
          <a:bodyPr vert="horz" lIns="60960" tIns="30480" rIns="60960" bIns="3048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9200" b="1" spc="-100" dirty="0">
                <a:latin typeface="Bahnschrift SemiBold SemiConden" panose="020B0502040204020203" pitchFamily="34" charset="0"/>
              </a:rPr>
              <a:t>302</a:t>
            </a:r>
            <a:r>
              <a:rPr lang="ja-JP" altLang="en-US" b="1" spc="-100" dirty="0">
                <a:latin typeface="Bahnschrift SemiBold SemiConden" panose="020B0502040204020203" pitchFamily="34" charset="0"/>
              </a:rPr>
              <a:t>人</a:t>
            </a:r>
          </a:p>
        </p:txBody>
      </p:sp>
      <p:sp>
        <p:nvSpPr>
          <p:cNvPr id="3" name="正方形/長方形 2">
            <a:extLst>
              <a:ext uri="{FF2B5EF4-FFF2-40B4-BE49-F238E27FC236}">
                <a16:creationId xmlns:a16="http://schemas.microsoft.com/office/drawing/2014/main" id="{F878E874-CC98-BC59-B0D7-470A9562DDBD}"/>
              </a:ext>
            </a:extLst>
          </p:cNvPr>
          <p:cNvSpPr/>
          <p:nvPr/>
        </p:nvSpPr>
        <p:spPr>
          <a:xfrm rot="5400000">
            <a:off x="5778203" y="1878924"/>
            <a:ext cx="155540" cy="2232000"/>
          </a:xfrm>
          <a:prstGeom prst="rect">
            <a:avLst/>
          </a:prstGeom>
          <a:solidFill>
            <a:srgbClr val="FE696E"/>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20000" tIns="0" rIns="120000" rtlCol="0" anchor="ctr"/>
          <a:lstStyle/>
          <a:p>
            <a:pPr>
              <a:lnSpc>
                <a:spcPts val="6000"/>
              </a:lnSpc>
            </a:pPr>
            <a:endParaRPr kumimoji="1" lang="ja-JP" altLang="en-US" sz="5334" b="1" dirty="0">
              <a:ln>
                <a:solidFill>
                  <a:schemeClr val="tx1"/>
                </a:solidFill>
              </a:ln>
              <a:solidFill>
                <a:srgbClr val="FFE737"/>
              </a:solidFill>
              <a:latin typeface="+mj-ea"/>
              <a:ea typeface="+mj-ea"/>
            </a:endParaRPr>
          </a:p>
        </p:txBody>
      </p:sp>
      <p:pic>
        <p:nvPicPr>
          <p:cNvPr id="45" name="図 44" descr="人, 屋内, グループ, 民衆 が含まれている画像&#10;&#10;自動的に生成された説明">
            <a:extLst>
              <a:ext uri="{FF2B5EF4-FFF2-40B4-BE49-F238E27FC236}">
                <a16:creationId xmlns:a16="http://schemas.microsoft.com/office/drawing/2014/main" id="{B3AABD13-9B09-51EF-7E16-3FA89F567DB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05949" y="3172987"/>
            <a:ext cx="3919289" cy="2612859"/>
          </a:xfrm>
          <a:prstGeom prst="rect">
            <a:avLst/>
          </a:prstGeom>
          <a:ln>
            <a:noFill/>
          </a:ln>
          <a:effectLst>
            <a:outerShdw blurRad="292100" dist="139700" dir="2700000" algn="tl" rotWithShape="0">
              <a:srgbClr val="333333">
                <a:alpha val="65000"/>
              </a:srgbClr>
            </a:outerShdw>
          </a:effectLst>
        </p:spPr>
      </p:pic>
      <p:sp>
        <p:nvSpPr>
          <p:cNvPr id="46" name="タイトル 2">
            <a:extLst>
              <a:ext uri="{FF2B5EF4-FFF2-40B4-BE49-F238E27FC236}">
                <a16:creationId xmlns:a16="http://schemas.microsoft.com/office/drawing/2014/main" id="{1B5CA2EF-1940-DDC3-5C07-3BAD1ACB7307}"/>
              </a:ext>
            </a:extLst>
          </p:cNvPr>
          <p:cNvSpPr txBox="1">
            <a:spLocks/>
          </p:cNvSpPr>
          <p:nvPr/>
        </p:nvSpPr>
        <p:spPr>
          <a:xfrm>
            <a:off x="9465593" y="5733267"/>
            <a:ext cx="2265796" cy="601403"/>
          </a:xfrm>
          <a:prstGeom prst="rect">
            <a:avLst/>
          </a:prstGeom>
        </p:spPr>
        <p:txBody>
          <a:bodyPr vert="horz" lIns="60960" tIns="30480" rIns="60960" bIns="3048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nSpc>
                <a:spcPct val="80000"/>
              </a:lnSpc>
              <a:spcBef>
                <a:spcPts val="400"/>
              </a:spcBef>
            </a:pPr>
            <a:r>
              <a:rPr lang="ja-JP" altLang="en-US" sz="1400" spc="-113" dirty="0">
                <a:ln>
                  <a:solidFill>
                    <a:schemeClr val="tx1"/>
                  </a:solidFill>
                </a:ln>
                <a:latin typeface="游ゴシック" panose="020B0400000000000000" pitchFamily="50" charset="-128"/>
                <a:ea typeface="游ゴシック" panose="020B0400000000000000" pitchFamily="50" charset="-128"/>
                <a:cs typeface="+mn-cs"/>
              </a:rPr>
              <a:t>東京米山友愛</a:t>
            </a:r>
            <a:r>
              <a:rPr lang="en-US" altLang="ja-JP" sz="1400" spc="-113" dirty="0">
                <a:ln>
                  <a:solidFill>
                    <a:schemeClr val="tx1"/>
                  </a:solidFill>
                </a:ln>
                <a:latin typeface="游ゴシック" panose="020B0400000000000000" pitchFamily="50" charset="-128"/>
                <a:ea typeface="游ゴシック" panose="020B0400000000000000" pitchFamily="50" charset="-128"/>
                <a:cs typeface="+mn-cs"/>
              </a:rPr>
              <a:t>RC</a:t>
            </a:r>
          </a:p>
        </p:txBody>
      </p:sp>
    </p:spTree>
    <p:extLst>
      <p:ext uri="{BB962C8B-B14F-4D97-AF65-F5344CB8AC3E}">
        <p14:creationId xmlns:p14="http://schemas.microsoft.com/office/powerpoint/2010/main" val="2323490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B38B52D7-C329-DC10-E7A5-570F0C9859A1}"/>
              </a:ext>
            </a:extLst>
          </p:cNvPr>
          <p:cNvSpPr/>
          <p:nvPr/>
        </p:nvSpPr>
        <p:spPr>
          <a:xfrm>
            <a:off x="599394" y="1559871"/>
            <a:ext cx="10993213" cy="4605433"/>
          </a:xfrm>
          <a:prstGeom prst="rect">
            <a:avLst/>
          </a:prstGeom>
          <a:solidFill>
            <a:srgbClr val="FD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dirty="0">
              <a:latin typeface="游ゴシック" panose="020B0400000000000000" pitchFamily="50" charset="-128"/>
              <a:ea typeface="游ゴシック" panose="020B0400000000000000" pitchFamily="50" charset="-128"/>
            </a:endParaRPr>
          </a:p>
        </p:txBody>
      </p:sp>
      <p:sp>
        <p:nvSpPr>
          <p:cNvPr id="2" name="タイトル 1">
            <a:extLst>
              <a:ext uri="{FF2B5EF4-FFF2-40B4-BE49-F238E27FC236}">
                <a16:creationId xmlns:a16="http://schemas.microsoft.com/office/drawing/2014/main" id="{F149A8F1-2129-0331-7728-EE38F03E2A0E}"/>
              </a:ext>
            </a:extLst>
          </p:cNvPr>
          <p:cNvSpPr>
            <a:spLocks noGrp="1"/>
          </p:cNvSpPr>
          <p:nvPr>
            <p:ph type="title"/>
          </p:nvPr>
        </p:nvSpPr>
        <p:spPr>
          <a:xfrm>
            <a:off x="815414" y="428667"/>
            <a:ext cx="7536837" cy="758775"/>
          </a:xfrm>
        </p:spPr>
        <p:txBody>
          <a:bodyPr anchor="t"/>
          <a:lstStyle/>
          <a:p>
            <a:r>
              <a:rPr kumimoji="1" lang="ja-JP" altLang="en-US" dirty="0">
                <a:latin typeface="游ゴシック" panose="020B0400000000000000" pitchFamily="50" charset="-128"/>
                <a:ea typeface="游ゴシック" panose="020B0400000000000000" pitchFamily="50" charset="-128"/>
              </a:rPr>
              <a:t>学友からロータリー会員へ</a:t>
            </a:r>
          </a:p>
        </p:txBody>
      </p:sp>
      <p:sp>
        <p:nvSpPr>
          <p:cNvPr id="36" name="楕円 35">
            <a:extLst>
              <a:ext uri="{FF2B5EF4-FFF2-40B4-BE49-F238E27FC236}">
                <a16:creationId xmlns:a16="http://schemas.microsoft.com/office/drawing/2014/main" id="{C517832A-66B6-1BA1-7866-9EA54819B8B7}"/>
              </a:ext>
            </a:extLst>
          </p:cNvPr>
          <p:cNvSpPr/>
          <p:nvPr/>
        </p:nvSpPr>
        <p:spPr>
          <a:xfrm>
            <a:off x="4716014" y="1700808"/>
            <a:ext cx="1317115" cy="1436760"/>
          </a:xfrm>
          <a:prstGeom prst="ellipse">
            <a:avLst/>
          </a:prstGeom>
          <a:blipFill dpi="0" rotWithShape="0">
            <a:blip r:embed="rId3" cstate="screen">
              <a:extLs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20000" tIns="0" rIns="120000" rtlCol="0" anchor="ctr"/>
          <a:lstStyle/>
          <a:p>
            <a:pPr>
              <a:lnSpc>
                <a:spcPts val="6000"/>
              </a:lnSpc>
            </a:pPr>
            <a:endParaRPr kumimoji="1" lang="ja-JP" altLang="en-US" sz="5334" b="1" dirty="0">
              <a:ln>
                <a:solidFill>
                  <a:schemeClr val="tx1"/>
                </a:solidFill>
              </a:ln>
              <a:solidFill>
                <a:srgbClr val="FFE737"/>
              </a:solidFill>
              <a:latin typeface="+mj-ea"/>
              <a:ea typeface="+mj-ea"/>
            </a:endParaRPr>
          </a:p>
        </p:txBody>
      </p:sp>
      <p:sp>
        <p:nvSpPr>
          <p:cNvPr id="37" name="楕円 36">
            <a:extLst>
              <a:ext uri="{FF2B5EF4-FFF2-40B4-BE49-F238E27FC236}">
                <a16:creationId xmlns:a16="http://schemas.microsoft.com/office/drawing/2014/main" id="{DA2C90AA-BA5B-EC47-AEB6-9F10C89158B5}"/>
              </a:ext>
            </a:extLst>
          </p:cNvPr>
          <p:cNvSpPr/>
          <p:nvPr/>
        </p:nvSpPr>
        <p:spPr>
          <a:xfrm>
            <a:off x="6718896" y="1700808"/>
            <a:ext cx="1317115" cy="1436760"/>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20000" tIns="0" rIns="120000" rtlCol="0" anchor="ctr"/>
          <a:lstStyle/>
          <a:p>
            <a:pPr>
              <a:lnSpc>
                <a:spcPts val="6000"/>
              </a:lnSpc>
            </a:pPr>
            <a:endParaRPr kumimoji="1" lang="ja-JP" altLang="en-US" sz="5334" b="1" dirty="0">
              <a:ln>
                <a:solidFill>
                  <a:schemeClr val="tx1"/>
                </a:solidFill>
              </a:ln>
              <a:solidFill>
                <a:srgbClr val="FFE737"/>
              </a:solidFill>
              <a:latin typeface="+mj-ea"/>
              <a:ea typeface="+mj-ea"/>
            </a:endParaRPr>
          </a:p>
        </p:txBody>
      </p:sp>
      <p:sp>
        <p:nvSpPr>
          <p:cNvPr id="40" name="楕円 39">
            <a:extLst>
              <a:ext uri="{FF2B5EF4-FFF2-40B4-BE49-F238E27FC236}">
                <a16:creationId xmlns:a16="http://schemas.microsoft.com/office/drawing/2014/main" id="{75BE70AE-6F61-5B2D-7C81-5B5CF567C946}"/>
              </a:ext>
            </a:extLst>
          </p:cNvPr>
          <p:cNvSpPr>
            <a:spLocks noChangeAspect="1"/>
          </p:cNvSpPr>
          <p:nvPr/>
        </p:nvSpPr>
        <p:spPr>
          <a:xfrm>
            <a:off x="8721778" y="1700808"/>
            <a:ext cx="1317115" cy="1436760"/>
          </a:xfrm>
          <a:prstGeom prst="ellipse">
            <a:avLst/>
          </a:prstGeom>
          <a:blipFill dpi="0" rotWithShape="1">
            <a:blip r:embed="rId5" cstate="screen">
              <a:extLs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20000" tIns="0" rIns="120000" rtlCol="0" anchor="ctr"/>
          <a:lstStyle/>
          <a:p>
            <a:pPr>
              <a:lnSpc>
                <a:spcPts val="6000"/>
              </a:lnSpc>
            </a:pPr>
            <a:endParaRPr kumimoji="1" lang="ja-JP" altLang="en-US" sz="5334" b="1" dirty="0">
              <a:ln>
                <a:solidFill>
                  <a:schemeClr val="tx1"/>
                </a:solidFill>
              </a:ln>
              <a:solidFill>
                <a:srgbClr val="FFE737"/>
              </a:solidFill>
              <a:latin typeface="+mj-ea"/>
              <a:ea typeface="+mj-ea"/>
            </a:endParaRPr>
          </a:p>
        </p:txBody>
      </p:sp>
      <p:sp>
        <p:nvSpPr>
          <p:cNvPr id="38" name="タイトル 2">
            <a:extLst>
              <a:ext uri="{FF2B5EF4-FFF2-40B4-BE49-F238E27FC236}">
                <a16:creationId xmlns:a16="http://schemas.microsoft.com/office/drawing/2014/main" id="{36F7E096-789A-EF0E-6E92-817B0A2D20D6}"/>
              </a:ext>
            </a:extLst>
          </p:cNvPr>
          <p:cNvSpPr txBox="1">
            <a:spLocks/>
          </p:cNvSpPr>
          <p:nvPr/>
        </p:nvSpPr>
        <p:spPr>
          <a:xfrm>
            <a:off x="4270680" y="3360147"/>
            <a:ext cx="2151631" cy="732305"/>
          </a:xfrm>
          <a:prstGeom prst="rect">
            <a:avLst/>
          </a:prstGeom>
        </p:spPr>
        <p:txBody>
          <a:bodyPr vert="horz" lIns="60960" tIns="30480" rIns="60960" bIns="3048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spcBef>
                <a:spcPts val="400"/>
              </a:spcBef>
            </a:pPr>
            <a:r>
              <a:rPr lang="ja-JP" altLang="en-US" sz="1867" dirty="0">
                <a:ln>
                  <a:solidFill>
                    <a:schemeClr val="tx1"/>
                  </a:solidFill>
                </a:ln>
                <a:solidFill>
                  <a:sysClr val="windowText" lastClr="000000"/>
                </a:solidFill>
                <a:latin typeface="游ゴシック" panose="020B0400000000000000" pitchFamily="50" charset="-128"/>
                <a:ea typeface="游ゴシック" panose="020B0400000000000000" pitchFamily="50" charset="-128"/>
                <a:cs typeface="+mn-cs"/>
              </a:rPr>
              <a:t>林 隆義</a:t>
            </a:r>
            <a:r>
              <a:rPr lang="ja-JP" altLang="en-US" sz="1600" dirty="0">
                <a:ln>
                  <a:solidFill>
                    <a:schemeClr val="tx1"/>
                  </a:solidFill>
                </a:ln>
                <a:solidFill>
                  <a:sysClr val="windowText" lastClr="000000"/>
                </a:solidFill>
                <a:latin typeface="游ゴシック" panose="020B0400000000000000" pitchFamily="50" charset="-128"/>
                <a:ea typeface="游ゴシック" panose="020B0400000000000000" pitchFamily="50" charset="-128"/>
                <a:cs typeface="+mn-cs"/>
              </a:rPr>
              <a:t>氏</a:t>
            </a:r>
            <a:r>
              <a:rPr lang="ja-JP" altLang="en-US" sz="1867" dirty="0">
                <a:ln>
                  <a:solidFill>
                    <a:schemeClr val="tx1"/>
                  </a:solidFill>
                </a:ln>
                <a:solidFill>
                  <a:sysClr val="windowText" lastClr="000000"/>
                </a:solidFill>
                <a:latin typeface="游ゴシック" panose="020B0400000000000000" pitchFamily="50" charset="-128"/>
                <a:ea typeface="游ゴシック" panose="020B0400000000000000" pitchFamily="50" charset="-128"/>
                <a:cs typeface="+mn-cs"/>
              </a:rPr>
              <a:t>（韓国）</a:t>
            </a:r>
            <a:r>
              <a:rPr lang="en-US" altLang="ja-JP" sz="1867" dirty="0">
                <a:ln>
                  <a:solidFill>
                    <a:schemeClr val="tx1"/>
                  </a:solidFill>
                </a:ln>
                <a:solidFill>
                  <a:sysClr val="windowText" lastClr="000000"/>
                </a:solidFill>
                <a:latin typeface="游ゴシック" panose="020B0400000000000000" pitchFamily="50" charset="-128"/>
                <a:ea typeface="游ゴシック" panose="020B0400000000000000" pitchFamily="50" charset="-128"/>
                <a:cs typeface="+mn-cs"/>
              </a:rPr>
              <a:t>1997-98</a:t>
            </a:r>
            <a:r>
              <a:rPr lang="ja-JP" altLang="en-US" sz="1600" dirty="0">
                <a:ln>
                  <a:solidFill>
                    <a:schemeClr val="tx1"/>
                  </a:solidFill>
                </a:ln>
                <a:solidFill>
                  <a:sysClr val="windowText" lastClr="000000"/>
                </a:solidFill>
                <a:latin typeface="游ゴシック" panose="020B0400000000000000" pitchFamily="50" charset="-128"/>
                <a:ea typeface="游ゴシック" panose="020B0400000000000000" pitchFamily="50" charset="-128"/>
                <a:cs typeface="+mn-cs"/>
              </a:rPr>
              <a:t>年度</a:t>
            </a:r>
            <a:r>
              <a:rPr lang="ja-JP" altLang="en-US" sz="1600" b="1" dirty="0">
                <a:latin typeface="游ゴシック" panose="020B0400000000000000" pitchFamily="50" charset="-128"/>
                <a:ea typeface="游ゴシック" panose="020B0400000000000000" pitchFamily="50" charset="-128"/>
              </a:rPr>
              <a:t> </a:t>
            </a:r>
            <a:r>
              <a:rPr lang="ja-JP" altLang="en-US" sz="1867" b="1" dirty="0">
                <a:latin typeface="游ゴシック" panose="020B0400000000000000" pitchFamily="50" charset="-128"/>
                <a:ea typeface="游ゴシック" panose="020B0400000000000000" pitchFamily="50" charset="-128"/>
              </a:rPr>
              <a:t> </a:t>
            </a:r>
            <a:r>
              <a:rPr lang="en-US" altLang="ja-JP" sz="1867" dirty="0">
                <a:ln>
                  <a:solidFill>
                    <a:schemeClr val="tx1"/>
                  </a:solidFill>
                </a:ln>
                <a:solidFill>
                  <a:sysClr val="windowText" lastClr="000000"/>
                </a:solidFill>
                <a:latin typeface="游ゴシック" panose="020B0400000000000000" pitchFamily="50" charset="-128"/>
                <a:ea typeface="游ゴシック" panose="020B0400000000000000" pitchFamily="50" charset="-128"/>
                <a:cs typeface="+mn-cs"/>
              </a:rPr>
              <a:t>RID3650</a:t>
            </a:r>
          </a:p>
        </p:txBody>
      </p:sp>
      <p:sp>
        <p:nvSpPr>
          <p:cNvPr id="39" name="タイトル 2">
            <a:extLst>
              <a:ext uri="{FF2B5EF4-FFF2-40B4-BE49-F238E27FC236}">
                <a16:creationId xmlns:a16="http://schemas.microsoft.com/office/drawing/2014/main" id="{467B3574-F61A-7209-EC45-B1D6530633D7}"/>
              </a:ext>
            </a:extLst>
          </p:cNvPr>
          <p:cNvSpPr txBox="1">
            <a:spLocks/>
          </p:cNvSpPr>
          <p:nvPr/>
        </p:nvSpPr>
        <p:spPr>
          <a:xfrm>
            <a:off x="6307010" y="3360147"/>
            <a:ext cx="2151631" cy="732305"/>
          </a:xfrm>
          <a:prstGeom prst="rect">
            <a:avLst/>
          </a:prstGeom>
        </p:spPr>
        <p:txBody>
          <a:bodyPr vert="horz" lIns="60960" tIns="30480" rIns="60960" bIns="3048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spcBef>
                <a:spcPts val="400"/>
              </a:spcBef>
            </a:pPr>
            <a:r>
              <a:rPr lang="zh-TW" altLang="en-US" sz="1867" dirty="0">
                <a:ln>
                  <a:solidFill>
                    <a:schemeClr val="tx1"/>
                  </a:solidFill>
                </a:ln>
                <a:solidFill>
                  <a:sysClr val="windowText" lastClr="000000"/>
                </a:solidFill>
                <a:latin typeface="游ゴシック" panose="020B0400000000000000" pitchFamily="50" charset="-128"/>
                <a:ea typeface="游ゴシック" panose="020B0400000000000000" pitchFamily="50" charset="-128"/>
                <a:cs typeface="+mn-cs"/>
              </a:rPr>
              <a:t>許 國文</a:t>
            </a:r>
            <a:r>
              <a:rPr lang="zh-TW" altLang="en-US" sz="1600" dirty="0">
                <a:ln>
                  <a:solidFill>
                    <a:schemeClr val="tx1"/>
                  </a:solidFill>
                </a:ln>
                <a:solidFill>
                  <a:sysClr val="windowText" lastClr="000000"/>
                </a:solidFill>
                <a:latin typeface="游ゴシック" panose="020B0400000000000000" pitchFamily="50" charset="-128"/>
                <a:ea typeface="游ゴシック" panose="020B0400000000000000" pitchFamily="50" charset="-128"/>
                <a:cs typeface="+mn-cs"/>
              </a:rPr>
              <a:t>氏</a:t>
            </a:r>
            <a:r>
              <a:rPr lang="zh-TW" altLang="en-US" sz="1867" dirty="0">
                <a:ln>
                  <a:solidFill>
                    <a:schemeClr val="tx1"/>
                  </a:solidFill>
                </a:ln>
                <a:solidFill>
                  <a:sysClr val="windowText" lastClr="000000"/>
                </a:solidFill>
                <a:latin typeface="游ゴシック" panose="020B0400000000000000" pitchFamily="50" charset="-128"/>
                <a:ea typeface="游ゴシック" panose="020B0400000000000000" pitchFamily="50" charset="-128"/>
                <a:cs typeface="+mn-cs"/>
              </a:rPr>
              <a:t>（台湾）</a:t>
            </a:r>
            <a:r>
              <a:rPr lang="en-US" altLang="zh-TW" sz="1867" dirty="0">
                <a:ln>
                  <a:solidFill>
                    <a:schemeClr val="tx1"/>
                  </a:solidFill>
                </a:ln>
                <a:solidFill>
                  <a:sysClr val="windowText" lastClr="000000"/>
                </a:solidFill>
                <a:latin typeface="游ゴシック" panose="020B0400000000000000" pitchFamily="50" charset="-128"/>
                <a:ea typeface="游ゴシック" panose="020B0400000000000000" pitchFamily="50" charset="-128"/>
                <a:cs typeface="+mn-cs"/>
              </a:rPr>
              <a:t>2005-06</a:t>
            </a:r>
            <a:r>
              <a:rPr lang="zh-TW" altLang="en-US" sz="1600" dirty="0">
                <a:ln>
                  <a:solidFill>
                    <a:schemeClr val="tx1"/>
                  </a:solidFill>
                </a:ln>
                <a:solidFill>
                  <a:sysClr val="windowText" lastClr="000000"/>
                </a:solidFill>
                <a:latin typeface="游ゴシック" panose="020B0400000000000000" pitchFamily="50" charset="-128"/>
                <a:ea typeface="游ゴシック" panose="020B0400000000000000" pitchFamily="50" charset="-128"/>
                <a:cs typeface="+mn-cs"/>
              </a:rPr>
              <a:t>年度</a:t>
            </a:r>
            <a:r>
              <a:rPr lang="zh-TW" altLang="en-US" sz="1867" dirty="0">
                <a:ln>
                  <a:solidFill>
                    <a:schemeClr val="tx1"/>
                  </a:solidFill>
                </a:ln>
                <a:solidFill>
                  <a:sysClr val="windowText" lastClr="000000"/>
                </a:solidFill>
                <a:latin typeface="游ゴシック" panose="020B0400000000000000" pitchFamily="50" charset="-128"/>
                <a:ea typeface="游ゴシック" panose="020B0400000000000000" pitchFamily="50" charset="-128"/>
                <a:cs typeface="+mn-cs"/>
              </a:rPr>
              <a:t>  </a:t>
            </a:r>
            <a:r>
              <a:rPr lang="en-US" altLang="zh-TW" sz="1867" dirty="0">
                <a:ln>
                  <a:solidFill>
                    <a:schemeClr val="tx1"/>
                  </a:solidFill>
                </a:ln>
                <a:solidFill>
                  <a:sysClr val="windowText" lastClr="000000"/>
                </a:solidFill>
                <a:latin typeface="游ゴシック" panose="020B0400000000000000" pitchFamily="50" charset="-128"/>
                <a:ea typeface="游ゴシック" panose="020B0400000000000000" pitchFamily="50" charset="-128"/>
                <a:cs typeface="+mn-cs"/>
              </a:rPr>
              <a:t>RID3490</a:t>
            </a:r>
          </a:p>
        </p:txBody>
      </p:sp>
      <p:sp>
        <p:nvSpPr>
          <p:cNvPr id="41" name="タイトル 2">
            <a:extLst>
              <a:ext uri="{FF2B5EF4-FFF2-40B4-BE49-F238E27FC236}">
                <a16:creationId xmlns:a16="http://schemas.microsoft.com/office/drawing/2014/main" id="{1F515068-830D-4917-DA7D-2EE7A80448B2}"/>
              </a:ext>
            </a:extLst>
          </p:cNvPr>
          <p:cNvSpPr txBox="1">
            <a:spLocks/>
          </p:cNvSpPr>
          <p:nvPr/>
        </p:nvSpPr>
        <p:spPr>
          <a:xfrm>
            <a:off x="8343339" y="3360147"/>
            <a:ext cx="2151631" cy="732305"/>
          </a:xfrm>
          <a:prstGeom prst="rect">
            <a:avLst/>
          </a:prstGeom>
        </p:spPr>
        <p:txBody>
          <a:bodyPr vert="horz" lIns="60960" tIns="30480" rIns="60960" bIns="3048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spcBef>
                <a:spcPts val="400"/>
              </a:spcBef>
            </a:pPr>
            <a:r>
              <a:rPr lang="ja-JP" altLang="en-US" sz="1867" dirty="0">
                <a:ln>
                  <a:solidFill>
                    <a:schemeClr val="tx1"/>
                  </a:solidFill>
                </a:ln>
                <a:solidFill>
                  <a:sysClr val="windowText" lastClr="000000"/>
                </a:solidFill>
                <a:latin typeface="游ゴシック" panose="020B0400000000000000" pitchFamily="50" charset="-128"/>
                <a:ea typeface="游ゴシック" panose="020B0400000000000000" pitchFamily="50" charset="-128"/>
                <a:cs typeface="+mn-cs"/>
              </a:rPr>
              <a:t>林 華明</a:t>
            </a:r>
            <a:r>
              <a:rPr lang="ja-JP" altLang="en-US" sz="1600" dirty="0">
                <a:ln>
                  <a:solidFill>
                    <a:schemeClr val="tx1"/>
                  </a:solidFill>
                </a:ln>
                <a:solidFill>
                  <a:sysClr val="windowText" lastClr="000000"/>
                </a:solidFill>
                <a:latin typeface="游ゴシック" panose="020B0400000000000000" pitchFamily="50" charset="-128"/>
                <a:ea typeface="游ゴシック" panose="020B0400000000000000" pitchFamily="50" charset="-128"/>
                <a:cs typeface="+mn-cs"/>
              </a:rPr>
              <a:t>氏</a:t>
            </a:r>
            <a:r>
              <a:rPr lang="ja-JP" altLang="en-US" sz="1867" dirty="0">
                <a:ln>
                  <a:solidFill>
                    <a:schemeClr val="tx1"/>
                  </a:solidFill>
                </a:ln>
                <a:solidFill>
                  <a:sysClr val="windowText" lastClr="000000"/>
                </a:solidFill>
                <a:latin typeface="游ゴシック" panose="020B0400000000000000" pitchFamily="50" charset="-128"/>
                <a:ea typeface="游ゴシック" panose="020B0400000000000000" pitchFamily="50" charset="-128"/>
                <a:cs typeface="+mn-cs"/>
              </a:rPr>
              <a:t>（台湾）</a:t>
            </a:r>
            <a:r>
              <a:rPr lang="en-US" altLang="ja-JP" sz="1867" dirty="0">
                <a:ln>
                  <a:solidFill>
                    <a:schemeClr val="tx1"/>
                  </a:solidFill>
                </a:ln>
                <a:solidFill>
                  <a:sysClr val="windowText" lastClr="000000"/>
                </a:solidFill>
                <a:latin typeface="游ゴシック" panose="020B0400000000000000" pitchFamily="50" charset="-128"/>
                <a:ea typeface="游ゴシック" panose="020B0400000000000000" pitchFamily="50" charset="-128"/>
                <a:cs typeface="+mn-cs"/>
              </a:rPr>
              <a:t>2015-16</a:t>
            </a:r>
            <a:r>
              <a:rPr lang="ja-JP" altLang="en-US" sz="1600" dirty="0">
                <a:ln>
                  <a:solidFill>
                    <a:schemeClr val="tx1"/>
                  </a:solidFill>
                </a:ln>
                <a:solidFill>
                  <a:sysClr val="windowText" lastClr="000000"/>
                </a:solidFill>
                <a:latin typeface="游ゴシック" panose="020B0400000000000000" pitchFamily="50" charset="-128"/>
                <a:ea typeface="游ゴシック" panose="020B0400000000000000" pitchFamily="50" charset="-128"/>
                <a:cs typeface="+mn-cs"/>
              </a:rPr>
              <a:t>年度  </a:t>
            </a:r>
            <a:r>
              <a:rPr lang="en-US" altLang="ja-JP" sz="1867" dirty="0">
                <a:ln>
                  <a:solidFill>
                    <a:schemeClr val="tx1"/>
                  </a:solidFill>
                </a:ln>
                <a:solidFill>
                  <a:sysClr val="windowText" lastClr="000000"/>
                </a:solidFill>
                <a:latin typeface="游ゴシック" panose="020B0400000000000000" pitchFamily="50" charset="-128"/>
                <a:ea typeface="游ゴシック" panose="020B0400000000000000" pitchFamily="50" charset="-128"/>
                <a:cs typeface="+mn-cs"/>
              </a:rPr>
              <a:t>RID3522</a:t>
            </a:r>
          </a:p>
        </p:txBody>
      </p:sp>
      <p:sp>
        <p:nvSpPr>
          <p:cNvPr id="42" name="タイトル 2">
            <a:extLst>
              <a:ext uri="{FF2B5EF4-FFF2-40B4-BE49-F238E27FC236}">
                <a16:creationId xmlns:a16="http://schemas.microsoft.com/office/drawing/2014/main" id="{A942BEBB-DCAC-C15A-00B5-9E4FA50A3206}"/>
              </a:ext>
            </a:extLst>
          </p:cNvPr>
          <p:cNvSpPr txBox="1">
            <a:spLocks/>
          </p:cNvSpPr>
          <p:nvPr/>
        </p:nvSpPr>
        <p:spPr>
          <a:xfrm>
            <a:off x="4382899" y="2888940"/>
            <a:ext cx="483460" cy="232840"/>
          </a:xfrm>
          <a:prstGeom prst="rect">
            <a:avLst/>
          </a:prstGeom>
          <a:solidFill>
            <a:schemeClr val="bg1">
              <a:lumMod val="85000"/>
            </a:schemeClr>
          </a:solidFill>
        </p:spPr>
        <p:txBody>
          <a:bodyPr vert="horz" lIns="60960" tIns="30480" rIns="60960" bIns="3048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spcBef>
                <a:spcPts val="400"/>
              </a:spcBef>
            </a:pPr>
            <a:r>
              <a:rPr lang="ja-JP" altLang="en-US" sz="1333" spc="-113" dirty="0">
                <a:ln>
                  <a:solidFill>
                    <a:schemeClr val="tx1"/>
                  </a:solidFill>
                </a:ln>
                <a:solidFill>
                  <a:sysClr val="windowText" lastClr="000000"/>
                </a:solidFill>
                <a:latin typeface="+mn-ea"/>
                <a:ea typeface="+mn-ea"/>
                <a:cs typeface="+mn-cs"/>
              </a:rPr>
              <a:t>故人</a:t>
            </a:r>
            <a:endParaRPr lang="en-US" altLang="ja-JP" sz="2667" spc="-113" dirty="0">
              <a:ln>
                <a:solidFill>
                  <a:schemeClr val="tx1"/>
                </a:solidFill>
              </a:ln>
              <a:solidFill>
                <a:srgbClr val="81C343"/>
              </a:solidFill>
              <a:latin typeface="+mn-ea"/>
              <a:ea typeface="+mn-ea"/>
              <a:cs typeface="+mn-cs"/>
            </a:endParaRPr>
          </a:p>
        </p:txBody>
      </p:sp>
      <p:sp>
        <p:nvSpPr>
          <p:cNvPr id="43" name="テキスト ボックス 42">
            <a:extLst>
              <a:ext uri="{FF2B5EF4-FFF2-40B4-BE49-F238E27FC236}">
                <a16:creationId xmlns:a16="http://schemas.microsoft.com/office/drawing/2014/main" id="{AC62F141-B412-335C-1E7C-E538B41BCB30}"/>
              </a:ext>
            </a:extLst>
          </p:cNvPr>
          <p:cNvSpPr txBox="1"/>
          <p:nvPr/>
        </p:nvSpPr>
        <p:spPr>
          <a:xfrm>
            <a:off x="8384232" y="3118369"/>
            <a:ext cx="1207246" cy="215444"/>
          </a:xfrm>
          <a:prstGeom prst="rect">
            <a:avLst/>
          </a:prstGeom>
          <a:noFill/>
        </p:spPr>
        <p:txBody>
          <a:bodyPr wrap="square" rtlCol="0">
            <a:spAutoFit/>
          </a:bodyPr>
          <a:lstStyle/>
          <a:p>
            <a:r>
              <a:rPr kumimoji="1" lang="ja-JP" altLang="en-US" sz="800" b="1" dirty="0">
                <a:latin typeface="游ゴシック" panose="020B0400000000000000" pitchFamily="50" charset="-128"/>
                <a:ea typeface="游ゴシック" panose="020B0400000000000000" pitchFamily="50" charset="-128"/>
              </a:rPr>
              <a:t>リン   カミン</a:t>
            </a:r>
          </a:p>
        </p:txBody>
      </p:sp>
      <p:sp>
        <p:nvSpPr>
          <p:cNvPr id="44" name="テキスト ボックス 43">
            <a:extLst>
              <a:ext uri="{FF2B5EF4-FFF2-40B4-BE49-F238E27FC236}">
                <a16:creationId xmlns:a16="http://schemas.microsoft.com/office/drawing/2014/main" id="{C369CF93-181B-7CB6-A6D9-CA0F07A317C0}"/>
              </a:ext>
            </a:extLst>
          </p:cNvPr>
          <p:cNvSpPr txBox="1"/>
          <p:nvPr/>
        </p:nvSpPr>
        <p:spPr>
          <a:xfrm>
            <a:off x="4283332" y="3118369"/>
            <a:ext cx="1207246" cy="215444"/>
          </a:xfrm>
          <a:prstGeom prst="rect">
            <a:avLst/>
          </a:prstGeom>
          <a:noFill/>
        </p:spPr>
        <p:txBody>
          <a:bodyPr wrap="square" rtlCol="0">
            <a:spAutoFit/>
          </a:bodyPr>
          <a:lstStyle/>
          <a:p>
            <a:r>
              <a:rPr kumimoji="1" lang="ja-JP" altLang="en-US" sz="800" b="1" dirty="0">
                <a:latin typeface="游ゴシック" panose="020B0400000000000000" pitchFamily="50" charset="-128"/>
                <a:ea typeface="游ゴシック" panose="020B0400000000000000" pitchFamily="50" charset="-128"/>
              </a:rPr>
              <a:t>リム    ユンウィ</a:t>
            </a:r>
          </a:p>
        </p:txBody>
      </p:sp>
      <p:sp>
        <p:nvSpPr>
          <p:cNvPr id="45" name="テキスト ボックス 44">
            <a:extLst>
              <a:ext uri="{FF2B5EF4-FFF2-40B4-BE49-F238E27FC236}">
                <a16:creationId xmlns:a16="http://schemas.microsoft.com/office/drawing/2014/main" id="{061554F1-7848-CCCB-0351-071F2B32A038}"/>
              </a:ext>
            </a:extLst>
          </p:cNvPr>
          <p:cNvSpPr txBox="1"/>
          <p:nvPr/>
        </p:nvSpPr>
        <p:spPr>
          <a:xfrm>
            <a:off x="6331445" y="3104964"/>
            <a:ext cx="1207246" cy="215444"/>
          </a:xfrm>
          <a:prstGeom prst="rect">
            <a:avLst/>
          </a:prstGeom>
          <a:noFill/>
        </p:spPr>
        <p:txBody>
          <a:bodyPr wrap="square" rtlCol="0">
            <a:spAutoFit/>
          </a:bodyPr>
          <a:lstStyle/>
          <a:p>
            <a:r>
              <a:rPr kumimoji="1" lang="ja-JP" altLang="en-US" sz="800" b="1" dirty="0">
                <a:latin typeface="游ゴシック" panose="020B0400000000000000" pitchFamily="50" charset="-128"/>
                <a:ea typeface="游ゴシック" panose="020B0400000000000000" pitchFamily="50" charset="-128"/>
              </a:rPr>
              <a:t>キョ   コクブン</a:t>
            </a:r>
          </a:p>
        </p:txBody>
      </p:sp>
      <p:sp>
        <p:nvSpPr>
          <p:cNvPr id="46" name="タイトル 2">
            <a:extLst>
              <a:ext uri="{FF2B5EF4-FFF2-40B4-BE49-F238E27FC236}">
                <a16:creationId xmlns:a16="http://schemas.microsoft.com/office/drawing/2014/main" id="{F468A230-76AC-3D12-987D-04BA5568BC7E}"/>
              </a:ext>
            </a:extLst>
          </p:cNvPr>
          <p:cNvSpPr txBox="1">
            <a:spLocks/>
          </p:cNvSpPr>
          <p:nvPr/>
        </p:nvSpPr>
        <p:spPr>
          <a:xfrm>
            <a:off x="1169287" y="1925238"/>
            <a:ext cx="2694465" cy="672075"/>
          </a:xfrm>
          <a:prstGeom prst="rect">
            <a:avLst/>
          </a:prstGeom>
        </p:spPr>
        <p:txBody>
          <a:bodyPr vert="horz" lIns="60960" tIns="30480" rIns="60960" bIns="3048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spcBef>
                <a:spcPts val="400"/>
              </a:spcBef>
            </a:pPr>
            <a:r>
              <a:rPr lang="ja-JP" altLang="en-US" sz="2133" b="1" spc="-113" dirty="0">
                <a:ln>
                  <a:solidFill>
                    <a:schemeClr val="tx1"/>
                  </a:solidFill>
                </a:ln>
                <a:solidFill>
                  <a:sysClr val="windowText" lastClr="000000"/>
                </a:solidFill>
                <a:latin typeface="游ゴシック" panose="020B0400000000000000" pitchFamily="50" charset="-128"/>
                <a:ea typeface="游ゴシック" panose="020B0400000000000000" pitchFamily="50" charset="-128"/>
                <a:cs typeface="+mn-cs"/>
              </a:rPr>
              <a:t>ガバナーになった学友</a:t>
            </a:r>
            <a:endParaRPr lang="en-US" altLang="ja-JP" sz="3600" b="1" spc="-113" dirty="0">
              <a:ln>
                <a:solidFill>
                  <a:schemeClr val="tx1"/>
                </a:solidFill>
              </a:ln>
              <a:solidFill>
                <a:srgbClr val="81C343"/>
              </a:solidFill>
              <a:latin typeface="游ゴシック" panose="020B0400000000000000" pitchFamily="50" charset="-128"/>
              <a:ea typeface="游ゴシック" panose="020B0400000000000000" pitchFamily="50" charset="-128"/>
              <a:cs typeface="+mn-cs"/>
            </a:endParaRPr>
          </a:p>
        </p:txBody>
      </p:sp>
      <p:sp>
        <p:nvSpPr>
          <p:cNvPr id="3" name="正方形/長方形 2">
            <a:extLst>
              <a:ext uri="{FF2B5EF4-FFF2-40B4-BE49-F238E27FC236}">
                <a16:creationId xmlns:a16="http://schemas.microsoft.com/office/drawing/2014/main" id="{A94CBACE-CA7E-3014-0B37-7FCD7783D1E0}"/>
              </a:ext>
            </a:extLst>
          </p:cNvPr>
          <p:cNvSpPr/>
          <p:nvPr/>
        </p:nvSpPr>
        <p:spPr>
          <a:xfrm>
            <a:off x="2531604" y="4224684"/>
            <a:ext cx="7059867" cy="18326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7" name="グループ化 46">
            <a:extLst>
              <a:ext uri="{FF2B5EF4-FFF2-40B4-BE49-F238E27FC236}">
                <a16:creationId xmlns:a16="http://schemas.microsoft.com/office/drawing/2014/main" id="{5C92C361-8F12-4C3B-5BB2-8B67BD717474}"/>
              </a:ext>
            </a:extLst>
          </p:cNvPr>
          <p:cNvGrpSpPr/>
          <p:nvPr/>
        </p:nvGrpSpPr>
        <p:grpSpPr>
          <a:xfrm>
            <a:off x="1055440" y="1844824"/>
            <a:ext cx="2917343" cy="788493"/>
            <a:chOff x="1054421" y="2100447"/>
            <a:chExt cx="2917343" cy="788493"/>
          </a:xfrm>
        </p:grpSpPr>
        <p:grpSp>
          <p:nvGrpSpPr>
            <p:cNvPr id="49" name="グループ化 48">
              <a:extLst>
                <a:ext uri="{FF2B5EF4-FFF2-40B4-BE49-F238E27FC236}">
                  <a16:creationId xmlns:a16="http://schemas.microsoft.com/office/drawing/2014/main" id="{73A49A72-C1C4-E173-3F48-E821E6E570EC}"/>
                </a:ext>
              </a:extLst>
            </p:cNvPr>
            <p:cNvGrpSpPr/>
            <p:nvPr/>
          </p:nvGrpSpPr>
          <p:grpSpPr>
            <a:xfrm>
              <a:off x="1112942" y="2156859"/>
              <a:ext cx="1915931" cy="672075"/>
              <a:chOff x="1661591" y="4484648"/>
              <a:chExt cx="2873897" cy="1008112"/>
            </a:xfrm>
          </p:grpSpPr>
          <p:cxnSp>
            <p:nvCxnSpPr>
              <p:cNvPr id="64" name="直線コネクタ 63">
                <a:extLst>
                  <a:ext uri="{FF2B5EF4-FFF2-40B4-BE49-F238E27FC236}">
                    <a16:creationId xmlns:a16="http://schemas.microsoft.com/office/drawing/2014/main" id="{F78B0152-0F5E-F5B6-4C11-41D961FB34E6}"/>
                  </a:ext>
                </a:extLst>
              </p:cNvPr>
              <p:cNvCxnSpPr>
                <a:cxnSpLocks/>
              </p:cNvCxnSpPr>
              <p:nvPr/>
            </p:nvCxnSpPr>
            <p:spPr>
              <a:xfrm>
                <a:off x="1661591" y="4495428"/>
                <a:ext cx="2873897" cy="0"/>
              </a:xfrm>
              <a:prstGeom prst="line">
                <a:avLst/>
              </a:prstGeom>
              <a:ln w="28575">
                <a:solidFill>
                  <a:srgbClr val="FE696E"/>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67CA09A0-D910-DA1E-DF11-6CD596C45858}"/>
                  </a:ext>
                </a:extLst>
              </p:cNvPr>
              <p:cNvCxnSpPr>
                <a:cxnSpLocks/>
              </p:cNvCxnSpPr>
              <p:nvPr/>
            </p:nvCxnSpPr>
            <p:spPr>
              <a:xfrm>
                <a:off x="1670073" y="4484648"/>
                <a:ext cx="0" cy="1008112"/>
              </a:xfrm>
              <a:prstGeom prst="line">
                <a:avLst/>
              </a:prstGeom>
              <a:ln w="28575">
                <a:solidFill>
                  <a:srgbClr val="FE696E"/>
                </a:solidFill>
              </a:ln>
            </p:spPr>
            <p:style>
              <a:lnRef idx="1">
                <a:schemeClr val="accent1"/>
              </a:lnRef>
              <a:fillRef idx="0">
                <a:schemeClr val="accent1"/>
              </a:fillRef>
              <a:effectRef idx="0">
                <a:schemeClr val="accent1"/>
              </a:effectRef>
              <a:fontRef idx="minor">
                <a:schemeClr val="tx1"/>
              </a:fontRef>
            </p:style>
          </p:cxnSp>
        </p:grpSp>
        <p:grpSp>
          <p:nvGrpSpPr>
            <p:cNvPr id="50" name="グループ化 49">
              <a:extLst>
                <a:ext uri="{FF2B5EF4-FFF2-40B4-BE49-F238E27FC236}">
                  <a16:creationId xmlns:a16="http://schemas.microsoft.com/office/drawing/2014/main" id="{6937796F-AD20-6359-B3BB-B851A0011B04}"/>
                </a:ext>
              </a:extLst>
            </p:cNvPr>
            <p:cNvGrpSpPr/>
            <p:nvPr/>
          </p:nvGrpSpPr>
          <p:grpSpPr>
            <a:xfrm flipH="1" flipV="1">
              <a:off x="2055833" y="2216865"/>
              <a:ext cx="1915931" cy="672075"/>
              <a:chOff x="1661591" y="4484648"/>
              <a:chExt cx="2873897" cy="1008112"/>
            </a:xfrm>
          </p:grpSpPr>
          <p:cxnSp>
            <p:nvCxnSpPr>
              <p:cNvPr id="62" name="直線コネクタ 61">
                <a:extLst>
                  <a:ext uri="{FF2B5EF4-FFF2-40B4-BE49-F238E27FC236}">
                    <a16:creationId xmlns:a16="http://schemas.microsoft.com/office/drawing/2014/main" id="{14E040B6-C2A4-68A8-DC44-491F7238B74B}"/>
                  </a:ext>
                </a:extLst>
              </p:cNvPr>
              <p:cNvCxnSpPr>
                <a:cxnSpLocks/>
              </p:cNvCxnSpPr>
              <p:nvPr/>
            </p:nvCxnSpPr>
            <p:spPr>
              <a:xfrm>
                <a:off x="1661591" y="4495428"/>
                <a:ext cx="2873897" cy="0"/>
              </a:xfrm>
              <a:prstGeom prst="line">
                <a:avLst/>
              </a:prstGeom>
              <a:ln w="28575">
                <a:solidFill>
                  <a:srgbClr val="FE696E"/>
                </a:solidFill>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C47066C4-B313-E6F7-7815-35391112FCE5}"/>
                  </a:ext>
                </a:extLst>
              </p:cNvPr>
              <p:cNvCxnSpPr>
                <a:cxnSpLocks/>
              </p:cNvCxnSpPr>
              <p:nvPr/>
            </p:nvCxnSpPr>
            <p:spPr>
              <a:xfrm>
                <a:off x="1670073" y="4484648"/>
                <a:ext cx="0" cy="1008112"/>
              </a:xfrm>
              <a:prstGeom prst="line">
                <a:avLst/>
              </a:prstGeom>
              <a:ln w="28575">
                <a:solidFill>
                  <a:srgbClr val="FE696E"/>
                </a:solidFill>
              </a:ln>
            </p:spPr>
            <p:style>
              <a:lnRef idx="1">
                <a:schemeClr val="accent1"/>
              </a:lnRef>
              <a:fillRef idx="0">
                <a:schemeClr val="accent1"/>
              </a:fillRef>
              <a:effectRef idx="0">
                <a:schemeClr val="accent1"/>
              </a:effectRef>
              <a:fontRef idx="minor">
                <a:schemeClr val="tx1"/>
              </a:fontRef>
            </p:style>
          </p:cxnSp>
        </p:grpSp>
        <p:grpSp>
          <p:nvGrpSpPr>
            <p:cNvPr id="52" name="グループ化 51">
              <a:extLst>
                <a:ext uri="{FF2B5EF4-FFF2-40B4-BE49-F238E27FC236}">
                  <a16:creationId xmlns:a16="http://schemas.microsoft.com/office/drawing/2014/main" id="{FFD365BD-CEE9-2246-E776-B1D5720E20F1}"/>
                </a:ext>
              </a:extLst>
            </p:cNvPr>
            <p:cNvGrpSpPr/>
            <p:nvPr/>
          </p:nvGrpSpPr>
          <p:grpSpPr>
            <a:xfrm>
              <a:off x="1054421" y="2100447"/>
              <a:ext cx="1915931" cy="672075"/>
              <a:chOff x="1661591" y="4484648"/>
              <a:chExt cx="2873897" cy="1008112"/>
            </a:xfrm>
          </p:grpSpPr>
          <p:cxnSp>
            <p:nvCxnSpPr>
              <p:cNvPr id="60" name="直線コネクタ 59">
                <a:extLst>
                  <a:ext uri="{FF2B5EF4-FFF2-40B4-BE49-F238E27FC236}">
                    <a16:creationId xmlns:a16="http://schemas.microsoft.com/office/drawing/2014/main" id="{F0ADB200-77CC-7015-2459-C04CF0EAC18A}"/>
                  </a:ext>
                </a:extLst>
              </p:cNvPr>
              <p:cNvCxnSpPr>
                <a:cxnSpLocks/>
              </p:cNvCxnSpPr>
              <p:nvPr/>
            </p:nvCxnSpPr>
            <p:spPr>
              <a:xfrm>
                <a:off x="1661591" y="4495428"/>
                <a:ext cx="2873897" cy="0"/>
              </a:xfrm>
              <a:prstGeom prst="line">
                <a:avLst/>
              </a:prstGeom>
              <a:ln w="28575">
                <a:solidFill>
                  <a:srgbClr val="FE696E"/>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5DB0CD09-AFA9-8EF3-2215-341A7C318ECF}"/>
                  </a:ext>
                </a:extLst>
              </p:cNvPr>
              <p:cNvCxnSpPr>
                <a:cxnSpLocks/>
              </p:cNvCxnSpPr>
              <p:nvPr/>
            </p:nvCxnSpPr>
            <p:spPr>
              <a:xfrm>
                <a:off x="1670073" y="4484648"/>
                <a:ext cx="0" cy="1008112"/>
              </a:xfrm>
              <a:prstGeom prst="line">
                <a:avLst/>
              </a:prstGeom>
              <a:ln w="28575">
                <a:solidFill>
                  <a:srgbClr val="FE696E"/>
                </a:solidFill>
              </a:ln>
            </p:spPr>
            <p:style>
              <a:lnRef idx="1">
                <a:schemeClr val="accent1"/>
              </a:lnRef>
              <a:fillRef idx="0">
                <a:schemeClr val="accent1"/>
              </a:fillRef>
              <a:effectRef idx="0">
                <a:schemeClr val="accent1"/>
              </a:effectRef>
              <a:fontRef idx="minor">
                <a:schemeClr val="tx1"/>
              </a:fontRef>
            </p:style>
          </p:cxnSp>
        </p:grpSp>
        <p:grpSp>
          <p:nvGrpSpPr>
            <p:cNvPr id="53" name="グループ化 52">
              <a:extLst>
                <a:ext uri="{FF2B5EF4-FFF2-40B4-BE49-F238E27FC236}">
                  <a16:creationId xmlns:a16="http://schemas.microsoft.com/office/drawing/2014/main" id="{60C95CCF-7F2D-5E35-584F-9C2BDD114D03}"/>
                </a:ext>
              </a:extLst>
            </p:cNvPr>
            <p:cNvGrpSpPr/>
            <p:nvPr/>
          </p:nvGrpSpPr>
          <p:grpSpPr>
            <a:xfrm flipH="1" flipV="1">
              <a:off x="1997312" y="2160451"/>
              <a:ext cx="1915931" cy="672075"/>
              <a:chOff x="1661591" y="4484650"/>
              <a:chExt cx="2873897" cy="1008112"/>
            </a:xfrm>
          </p:grpSpPr>
          <p:cxnSp>
            <p:nvCxnSpPr>
              <p:cNvPr id="54" name="直線コネクタ 53">
                <a:extLst>
                  <a:ext uri="{FF2B5EF4-FFF2-40B4-BE49-F238E27FC236}">
                    <a16:creationId xmlns:a16="http://schemas.microsoft.com/office/drawing/2014/main" id="{D4977FBE-03F9-B7AD-FFD9-A914984E9B81}"/>
                  </a:ext>
                </a:extLst>
              </p:cNvPr>
              <p:cNvCxnSpPr>
                <a:cxnSpLocks/>
              </p:cNvCxnSpPr>
              <p:nvPr/>
            </p:nvCxnSpPr>
            <p:spPr>
              <a:xfrm>
                <a:off x="1661591" y="4495427"/>
                <a:ext cx="2873897" cy="0"/>
              </a:xfrm>
              <a:prstGeom prst="line">
                <a:avLst/>
              </a:prstGeom>
              <a:ln w="28575">
                <a:solidFill>
                  <a:srgbClr val="FE696E"/>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E92B6A01-3FF5-66FA-D5D1-5036908EFB8B}"/>
                  </a:ext>
                </a:extLst>
              </p:cNvPr>
              <p:cNvCxnSpPr>
                <a:cxnSpLocks/>
              </p:cNvCxnSpPr>
              <p:nvPr/>
            </p:nvCxnSpPr>
            <p:spPr>
              <a:xfrm>
                <a:off x="1670074" y="4484650"/>
                <a:ext cx="0" cy="1008112"/>
              </a:xfrm>
              <a:prstGeom prst="line">
                <a:avLst/>
              </a:prstGeom>
              <a:ln w="28575">
                <a:solidFill>
                  <a:srgbClr val="FE696E"/>
                </a:solidFill>
              </a:ln>
            </p:spPr>
            <p:style>
              <a:lnRef idx="1">
                <a:schemeClr val="accent1"/>
              </a:lnRef>
              <a:fillRef idx="0">
                <a:schemeClr val="accent1"/>
              </a:fillRef>
              <a:effectRef idx="0">
                <a:schemeClr val="accent1"/>
              </a:effectRef>
              <a:fontRef idx="minor">
                <a:schemeClr val="tx1"/>
              </a:fontRef>
            </p:style>
          </p:cxnSp>
        </p:grpSp>
      </p:grpSp>
      <p:sp>
        <p:nvSpPr>
          <p:cNvPr id="88" name="四角形: 角を丸くする 87">
            <a:extLst>
              <a:ext uri="{FF2B5EF4-FFF2-40B4-BE49-F238E27FC236}">
                <a16:creationId xmlns:a16="http://schemas.microsoft.com/office/drawing/2014/main" id="{46FFBE54-8A0F-FE5C-8049-59A1BB448389}"/>
              </a:ext>
            </a:extLst>
          </p:cNvPr>
          <p:cNvSpPr/>
          <p:nvPr/>
        </p:nvSpPr>
        <p:spPr>
          <a:xfrm>
            <a:off x="4678351" y="4399061"/>
            <a:ext cx="4487863" cy="420378"/>
          </a:xfrm>
          <a:prstGeom prst="roundRect">
            <a:avLst/>
          </a:prstGeom>
          <a:solidFill>
            <a:srgbClr val="FE696E"/>
          </a:solidFill>
          <a:ln>
            <a:solidFill>
              <a:srgbClr val="FE69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6" name="正方形/長方形 75">
            <a:extLst>
              <a:ext uri="{FF2B5EF4-FFF2-40B4-BE49-F238E27FC236}">
                <a16:creationId xmlns:a16="http://schemas.microsoft.com/office/drawing/2014/main" id="{D7C6C44B-617C-F1C5-2170-B992189FE959}"/>
              </a:ext>
            </a:extLst>
          </p:cNvPr>
          <p:cNvSpPr/>
          <p:nvPr/>
        </p:nvSpPr>
        <p:spPr>
          <a:xfrm>
            <a:off x="4653916" y="5014084"/>
            <a:ext cx="4807618" cy="8786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000"/>
              </a:lnSpc>
              <a:spcAft>
                <a:spcPts val="600"/>
              </a:spcAft>
            </a:pPr>
            <a:r>
              <a:rPr kumimoji="1" lang="ja-JP" altLang="en-US" sz="1870" b="1" dirty="0">
                <a:solidFill>
                  <a:schemeClr val="tx1"/>
                </a:solidFill>
                <a:latin typeface="游ゴシック" panose="020B0400000000000000" pitchFamily="50" charset="-128"/>
                <a:ea typeface="游ゴシック" panose="020B0400000000000000" pitchFamily="50" charset="-128"/>
              </a:rPr>
              <a:t>ラスマナ センダリウス</a:t>
            </a:r>
            <a:r>
              <a:rPr kumimoji="1" lang="ja-JP" altLang="en-US" sz="1600" b="1" dirty="0">
                <a:solidFill>
                  <a:schemeClr val="tx1"/>
                </a:solidFill>
                <a:latin typeface="游ゴシック" panose="020B0400000000000000" pitchFamily="50" charset="-128"/>
                <a:ea typeface="游ゴシック" panose="020B0400000000000000" pitchFamily="50" charset="-128"/>
              </a:rPr>
              <a:t>氏</a:t>
            </a:r>
            <a:r>
              <a:rPr kumimoji="1" lang="ja-JP" altLang="en-US" sz="1870" b="1" dirty="0">
                <a:solidFill>
                  <a:schemeClr val="tx1"/>
                </a:solidFill>
                <a:latin typeface="游ゴシック" panose="020B0400000000000000" pitchFamily="50" charset="-128"/>
                <a:ea typeface="游ゴシック" panose="020B0400000000000000" pitchFamily="50" charset="-128"/>
              </a:rPr>
              <a:t>（インドネシア）</a:t>
            </a:r>
            <a:endParaRPr kumimoji="1" lang="en-US" altLang="ja-JP" sz="1870" b="1" dirty="0">
              <a:solidFill>
                <a:schemeClr val="tx1"/>
              </a:solidFill>
              <a:latin typeface="游ゴシック" panose="020B0400000000000000" pitchFamily="50" charset="-128"/>
              <a:ea typeface="游ゴシック" panose="020B0400000000000000" pitchFamily="50" charset="-128"/>
            </a:endParaRPr>
          </a:p>
          <a:p>
            <a:pPr>
              <a:spcAft>
                <a:spcPts val="600"/>
              </a:spcAft>
            </a:pPr>
            <a:r>
              <a:rPr kumimoji="1" lang="en-US" altLang="ja-JP" sz="1870" b="1" dirty="0">
                <a:solidFill>
                  <a:schemeClr val="tx1"/>
                </a:solidFill>
                <a:latin typeface="游ゴシック" panose="020B0400000000000000" pitchFamily="50" charset="-128"/>
                <a:ea typeface="游ゴシック" panose="020B0400000000000000" pitchFamily="50" charset="-128"/>
              </a:rPr>
              <a:t>2026-27</a:t>
            </a:r>
            <a:r>
              <a:rPr kumimoji="1" lang="ja-JP" altLang="en-US" sz="1870" b="1" dirty="0">
                <a:solidFill>
                  <a:schemeClr val="tx1"/>
                </a:solidFill>
                <a:latin typeface="游ゴシック" panose="020B0400000000000000" pitchFamily="50" charset="-128"/>
                <a:ea typeface="游ゴシック" panose="020B0400000000000000" pitchFamily="50" charset="-128"/>
              </a:rPr>
              <a:t>年度　</a:t>
            </a:r>
            <a:r>
              <a:rPr kumimoji="1" lang="en-US" altLang="ja-JP" sz="1870" b="1" dirty="0">
                <a:solidFill>
                  <a:schemeClr val="tx1"/>
                </a:solidFill>
                <a:latin typeface="游ゴシック" panose="020B0400000000000000" pitchFamily="50" charset="-128"/>
                <a:ea typeface="游ゴシック" panose="020B0400000000000000" pitchFamily="50" charset="-128"/>
              </a:rPr>
              <a:t>RID3410</a:t>
            </a:r>
            <a:r>
              <a:rPr kumimoji="1" lang="ja-JP" altLang="en-US" sz="1870" b="1" dirty="0">
                <a:solidFill>
                  <a:schemeClr val="tx1"/>
                </a:solidFill>
                <a:latin typeface="游ゴシック" panose="020B0400000000000000" pitchFamily="50" charset="-128"/>
                <a:ea typeface="游ゴシック" panose="020B0400000000000000" pitchFamily="50" charset="-128"/>
              </a:rPr>
              <a:t>ガバナー</a:t>
            </a:r>
            <a:endParaRPr kumimoji="1" lang="en-US" altLang="ja-JP" sz="1870" b="1" dirty="0">
              <a:solidFill>
                <a:schemeClr val="tx1"/>
              </a:solidFill>
              <a:latin typeface="游ゴシック" panose="020B0400000000000000" pitchFamily="50" charset="-128"/>
              <a:ea typeface="游ゴシック" panose="020B0400000000000000" pitchFamily="50" charset="-128"/>
            </a:endParaRPr>
          </a:p>
          <a:p>
            <a:pPr algn="r">
              <a:spcBef>
                <a:spcPts val="1200"/>
              </a:spcBef>
            </a:pPr>
            <a:r>
              <a:rPr kumimoji="1" lang="en-US" altLang="ja-JP" sz="1400" b="1" dirty="0">
                <a:solidFill>
                  <a:schemeClr val="tx1"/>
                </a:solidFill>
                <a:latin typeface="游ゴシック" panose="020B0400000000000000" pitchFamily="50" charset="-128"/>
                <a:ea typeface="游ゴシック" panose="020B0400000000000000" pitchFamily="50" charset="-128"/>
              </a:rPr>
              <a:t>*2024-25</a:t>
            </a:r>
            <a:r>
              <a:rPr kumimoji="1" lang="ja-JP" altLang="en-US" sz="1400" b="1" dirty="0">
                <a:solidFill>
                  <a:schemeClr val="tx1"/>
                </a:solidFill>
                <a:latin typeface="游ゴシック" panose="020B0400000000000000" pitchFamily="50" charset="-128"/>
                <a:ea typeface="游ゴシック" panose="020B0400000000000000" pitchFamily="50" charset="-128"/>
              </a:rPr>
              <a:t>年度　ガバナーノミニー</a:t>
            </a:r>
          </a:p>
        </p:txBody>
      </p:sp>
      <p:pic>
        <p:nvPicPr>
          <p:cNvPr id="67" name="図 66" descr="部屋の中に立っている女性&#10;&#10;中程度の精度で自動的に生成された説明">
            <a:extLst>
              <a:ext uri="{FF2B5EF4-FFF2-40B4-BE49-F238E27FC236}">
                <a16:creationId xmlns:a16="http://schemas.microsoft.com/office/drawing/2014/main" id="{808AF5D1-1434-91C6-3A84-9D558F68147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812879" y="4349724"/>
            <a:ext cx="1430715" cy="1584000"/>
          </a:xfrm>
          <a:prstGeom prst="ellipse">
            <a:avLst/>
          </a:prstGeom>
        </p:spPr>
      </p:pic>
      <p:sp>
        <p:nvSpPr>
          <p:cNvPr id="87" name="正方形/長方形 55">
            <a:extLst>
              <a:ext uri="{FF2B5EF4-FFF2-40B4-BE49-F238E27FC236}">
                <a16:creationId xmlns:a16="http://schemas.microsoft.com/office/drawing/2014/main" id="{99C7CD87-3B2D-CDBB-E8AC-5575854C2ECA}"/>
              </a:ext>
            </a:extLst>
          </p:cNvPr>
          <p:cNvSpPr/>
          <p:nvPr/>
        </p:nvSpPr>
        <p:spPr>
          <a:xfrm>
            <a:off x="2554366" y="4221088"/>
            <a:ext cx="7037112" cy="1819072"/>
          </a:xfrm>
          <a:custGeom>
            <a:avLst/>
            <a:gdLst>
              <a:gd name="connsiteX0" fmla="*/ 0 w 7037112"/>
              <a:gd name="connsiteY0" fmla="*/ 0 h 1819072"/>
              <a:gd name="connsiteX1" fmla="*/ 710109 w 7037112"/>
              <a:gd name="connsiteY1" fmla="*/ 0 h 1819072"/>
              <a:gd name="connsiteX2" fmla="*/ 1209104 w 7037112"/>
              <a:gd name="connsiteY2" fmla="*/ 0 h 1819072"/>
              <a:gd name="connsiteX3" fmla="*/ 1919212 w 7037112"/>
              <a:gd name="connsiteY3" fmla="*/ 0 h 1819072"/>
              <a:gd name="connsiteX4" fmla="*/ 2488579 w 7037112"/>
              <a:gd name="connsiteY4" fmla="*/ 0 h 1819072"/>
              <a:gd name="connsiteX5" fmla="*/ 3198687 w 7037112"/>
              <a:gd name="connsiteY5" fmla="*/ 0 h 1819072"/>
              <a:gd name="connsiteX6" fmla="*/ 3627311 w 7037112"/>
              <a:gd name="connsiteY6" fmla="*/ 0 h 1819072"/>
              <a:gd name="connsiteX7" fmla="*/ 4055935 w 7037112"/>
              <a:gd name="connsiteY7" fmla="*/ 0 h 1819072"/>
              <a:gd name="connsiteX8" fmla="*/ 4836415 w 7037112"/>
              <a:gd name="connsiteY8" fmla="*/ 0 h 1819072"/>
              <a:gd name="connsiteX9" fmla="*/ 5616895 w 7037112"/>
              <a:gd name="connsiteY9" fmla="*/ 0 h 1819072"/>
              <a:gd name="connsiteX10" fmla="*/ 6327003 w 7037112"/>
              <a:gd name="connsiteY10" fmla="*/ 0 h 1819072"/>
              <a:gd name="connsiteX11" fmla="*/ 7037112 w 7037112"/>
              <a:gd name="connsiteY11" fmla="*/ 0 h 1819072"/>
              <a:gd name="connsiteX12" fmla="*/ 7037112 w 7037112"/>
              <a:gd name="connsiteY12" fmla="*/ 642739 h 1819072"/>
              <a:gd name="connsiteX13" fmla="*/ 7037112 w 7037112"/>
              <a:gd name="connsiteY13" fmla="*/ 1267287 h 1819072"/>
              <a:gd name="connsiteX14" fmla="*/ 7037112 w 7037112"/>
              <a:gd name="connsiteY14" fmla="*/ 1819072 h 1819072"/>
              <a:gd name="connsiteX15" fmla="*/ 6467746 w 7037112"/>
              <a:gd name="connsiteY15" fmla="*/ 1819072 h 1819072"/>
              <a:gd name="connsiteX16" fmla="*/ 5968750 w 7037112"/>
              <a:gd name="connsiteY16" fmla="*/ 1819072 h 1819072"/>
              <a:gd name="connsiteX17" fmla="*/ 5188271 w 7037112"/>
              <a:gd name="connsiteY17" fmla="*/ 1819072 h 1819072"/>
              <a:gd name="connsiteX18" fmla="*/ 4618904 w 7037112"/>
              <a:gd name="connsiteY18" fmla="*/ 1819072 h 1819072"/>
              <a:gd name="connsiteX19" fmla="*/ 4190280 w 7037112"/>
              <a:gd name="connsiteY19" fmla="*/ 1819072 h 1819072"/>
              <a:gd name="connsiteX20" fmla="*/ 3691285 w 7037112"/>
              <a:gd name="connsiteY20" fmla="*/ 1819072 h 1819072"/>
              <a:gd name="connsiteX21" fmla="*/ 3121919 w 7037112"/>
              <a:gd name="connsiteY21" fmla="*/ 1819072 h 1819072"/>
              <a:gd name="connsiteX22" fmla="*/ 2482181 w 7037112"/>
              <a:gd name="connsiteY22" fmla="*/ 1819072 h 1819072"/>
              <a:gd name="connsiteX23" fmla="*/ 2053557 w 7037112"/>
              <a:gd name="connsiteY23" fmla="*/ 1819072 h 1819072"/>
              <a:gd name="connsiteX24" fmla="*/ 1624933 w 7037112"/>
              <a:gd name="connsiteY24" fmla="*/ 1819072 h 1819072"/>
              <a:gd name="connsiteX25" fmla="*/ 914825 w 7037112"/>
              <a:gd name="connsiteY25" fmla="*/ 1819072 h 1819072"/>
              <a:gd name="connsiteX26" fmla="*/ 0 w 7037112"/>
              <a:gd name="connsiteY26" fmla="*/ 1819072 h 1819072"/>
              <a:gd name="connsiteX27" fmla="*/ 0 w 7037112"/>
              <a:gd name="connsiteY27" fmla="*/ 1176333 h 1819072"/>
              <a:gd name="connsiteX28" fmla="*/ 0 w 7037112"/>
              <a:gd name="connsiteY28" fmla="*/ 624548 h 1819072"/>
              <a:gd name="connsiteX29" fmla="*/ 0 w 7037112"/>
              <a:gd name="connsiteY29" fmla="*/ 0 h 1819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37112" h="1819072" extrusionOk="0">
                <a:moveTo>
                  <a:pt x="0" y="0"/>
                </a:moveTo>
                <a:cubicBezTo>
                  <a:pt x="256640" y="-22230"/>
                  <a:pt x="434557" y="33295"/>
                  <a:pt x="710109" y="0"/>
                </a:cubicBezTo>
                <a:cubicBezTo>
                  <a:pt x="985661" y="-33295"/>
                  <a:pt x="1085806" y="14980"/>
                  <a:pt x="1209104" y="0"/>
                </a:cubicBezTo>
                <a:cubicBezTo>
                  <a:pt x="1332402" y="-14980"/>
                  <a:pt x="1713129" y="-2461"/>
                  <a:pt x="1919212" y="0"/>
                </a:cubicBezTo>
                <a:cubicBezTo>
                  <a:pt x="2125295" y="2461"/>
                  <a:pt x="2227959" y="5052"/>
                  <a:pt x="2488579" y="0"/>
                </a:cubicBezTo>
                <a:cubicBezTo>
                  <a:pt x="2749199" y="-5052"/>
                  <a:pt x="2968946" y="19509"/>
                  <a:pt x="3198687" y="0"/>
                </a:cubicBezTo>
                <a:cubicBezTo>
                  <a:pt x="3428428" y="-19509"/>
                  <a:pt x="3453573" y="-14942"/>
                  <a:pt x="3627311" y="0"/>
                </a:cubicBezTo>
                <a:cubicBezTo>
                  <a:pt x="3801049" y="14942"/>
                  <a:pt x="3849696" y="3723"/>
                  <a:pt x="4055935" y="0"/>
                </a:cubicBezTo>
                <a:cubicBezTo>
                  <a:pt x="4262174" y="-3723"/>
                  <a:pt x="4492767" y="1620"/>
                  <a:pt x="4836415" y="0"/>
                </a:cubicBezTo>
                <a:cubicBezTo>
                  <a:pt x="5180063" y="-1620"/>
                  <a:pt x="5264453" y="-37669"/>
                  <a:pt x="5616895" y="0"/>
                </a:cubicBezTo>
                <a:cubicBezTo>
                  <a:pt x="5969337" y="37669"/>
                  <a:pt x="6106976" y="-6328"/>
                  <a:pt x="6327003" y="0"/>
                </a:cubicBezTo>
                <a:cubicBezTo>
                  <a:pt x="6547030" y="6328"/>
                  <a:pt x="6713340" y="-13679"/>
                  <a:pt x="7037112" y="0"/>
                </a:cubicBezTo>
                <a:cubicBezTo>
                  <a:pt x="7054077" y="139849"/>
                  <a:pt x="7062317" y="347991"/>
                  <a:pt x="7037112" y="642739"/>
                </a:cubicBezTo>
                <a:cubicBezTo>
                  <a:pt x="7011907" y="937487"/>
                  <a:pt x="7030716" y="1104501"/>
                  <a:pt x="7037112" y="1267287"/>
                </a:cubicBezTo>
                <a:cubicBezTo>
                  <a:pt x="7043508" y="1430073"/>
                  <a:pt x="7013438" y="1609169"/>
                  <a:pt x="7037112" y="1819072"/>
                </a:cubicBezTo>
                <a:cubicBezTo>
                  <a:pt x="6916757" y="1827318"/>
                  <a:pt x="6748927" y="1839362"/>
                  <a:pt x="6467746" y="1819072"/>
                </a:cubicBezTo>
                <a:cubicBezTo>
                  <a:pt x="6186565" y="1798782"/>
                  <a:pt x="6188491" y="1829685"/>
                  <a:pt x="5968750" y="1819072"/>
                </a:cubicBezTo>
                <a:cubicBezTo>
                  <a:pt x="5749009" y="1808459"/>
                  <a:pt x="5426746" y="1848257"/>
                  <a:pt x="5188271" y="1819072"/>
                </a:cubicBezTo>
                <a:cubicBezTo>
                  <a:pt x="4949796" y="1789887"/>
                  <a:pt x="4890028" y="1799107"/>
                  <a:pt x="4618904" y="1819072"/>
                </a:cubicBezTo>
                <a:cubicBezTo>
                  <a:pt x="4347780" y="1839037"/>
                  <a:pt x="4397343" y="1837520"/>
                  <a:pt x="4190280" y="1819072"/>
                </a:cubicBezTo>
                <a:cubicBezTo>
                  <a:pt x="3983217" y="1800624"/>
                  <a:pt x="3937066" y="1838076"/>
                  <a:pt x="3691285" y="1819072"/>
                </a:cubicBezTo>
                <a:cubicBezTo>
                  <a:pt x="3445504" y="1800068"/>
                  <a:pt x="3359900" y="1829830"/>
                  <a:pt x="3121919" y="1819072"/>
                </a:cubicBezTo>
                <a:cubicBezTo>
                  <a:pt x="2883938" y="1808314"/>
                  <a:pt x="2680283" y="1801882"/>
                  <a:pt x="2482181" y="1819072"/>
                </a:cubicBezTo>
                <a:cubicBezTo>
                  <a:pt x="2284079" y="1836262"/>
                  <a:pt x="2142597" y="1816719"/>
                  <a:pt x="2053557" y="1819072"/>
                </a:cubicBezTo>
                <a:cubicBezTo>
                  <a:pt x="1964517" y="1821425"/>
                  <a:pt x="1836690" y="1831109"/>
                  <a:pt x="1624933" y="1819072"/>
                </a:cubicBezTo>
                <a:cubicBezTo>
                  <a:pt x="1413176" y="1807035"/>
                  <a:pt x="1093488" y="1792250"/>
                  <a:pt x="914825" y="1819072"/>
                </a:cubicBezTo>
                <a:cubicBezTo>
                  <a:pt x="736162" y="1845894"/>
                  <a:pt x="426607" y="1827448"/>
                  <a:pt x="0" y="1819072"/>
                </a:cubicBezTo>
                <a:cubicBezTo>
                  <a:pt x="-27886" y="1642435"/>
                  <a:pt x="30124" y="1478522"/>
                  <a:pt x="0" y="1176333"/>
                </a:cubicBezTo>
                <a:cubicBezTo>
                  <a:pt x="-30124" y="874144"/>
                  <a:pt x="-1500" y="788916"/>
                  <a:pt x="0" y="624548"/>
                </a:cubicBezTo>
                <a:cubicBezTo>
                  <a:pt x="1500" y="460180"/>
                  <a:pt x="-21196" y="293681"/>
                  <a:pt x="0" y="0"/>
                </a:cubicBezTo>
                <a:close/>
              </a:path>
            </a:pathLst>
          </a:custGeom>
          <a:noFill/>
          <a:ln w="76200">
            <a:solidFill>
              <a:srgbClr val="FE696E"/>
            </a:solidFill>
            <a:extLst>
              <a:ext uri="{C807C97D-BFC1-408E-A445-0C87EB9F89A2}">
                <ask:lineSketchStyleProps xmlns:ask="http://schemas.microsoft.com/office/drawing/2018/sketchyshapes" sd="291598006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vert="horz" lIns="120000" tIns="0" rIns="120000" rtlCol="0" anchor="ctr"/>
          <a:lstStyle/>
          <a:p>
            <a:pPr>
              <a:lnSpc>
                <a:spcPts val="6000"/>
              </a:lnSpc>
            </a:pPr>
            <a:endParaRPr kumimoji="1" lang="ja-JP" altLang="en-US" sz="5334" b="1" dirty="0">
              <a:ln>
                <a:solidFill>
                  <a:schemeClr val="tx1"/>
                </a:solidFill>
              </a:ln>
              <a:solidFill>
                <a:srgbClr val="FFE737"/>
              </a:solidFill>
              <a:latin typeface="+mj-ea"/>
              <a:ea typeface="+mj-ea"/>
            </a:endParaRPr>
          </a:p>
        </p:txBody>
      </p:sp>
      <p:sp>
        <p:nvSpPr>
          <p:cNvPr id="79" name="テキスト ボックス 78">
            <a:extLst>
              <a:ext uri="{FF2B5EF4-FFF2-40B4-BE49-F238E27FC236}">
                <a16:creationId xmlns:a16="http://schemas.microsoft.com/office/drawing/2014/main" id="{88AA0A94-DCDF-0B2B-ADD4-4B30E40D4938}"/>
              </a:ext>
            </a:extLst>
          </p:cNvPr>
          <p:cNvSpPr txBox="1"/>
          <p:nvPr/>
        </p:nvSpPr>
        <p:spPr>
          <a:xfrm>
            <a:off x="4653916" y="4419329"/>
            <a:ext cx="4512298" cy="400110"/>
          </a:xfrm>
          <a:prstGeom prst="rect">
            <a:avLst/>
          </a:prstGeom>
          <a:noFill/>
        </p:spPr>
        <p:txBody>
          <a:bodyPr wrap="square">
            <a:spAutoFit/>
          </a:bodyPr>
          <a:lstStyle/>
          <a:p>
            <a:pPr algn="ctr"/>
            <a:r>
              <a:rPr kumimoji="1" lang="ja-JP" altLang="en-US" sz="2000" b="1" dirty="0">
                <a:solidFill>
                  <a:schemeClr val="bg1"/>
                </a:solidFill>
                <a:latin typeface="游ゴシック" panose="020B0400000000000000" pitchFamily="50" charset="-128"/>
                <a:ea typeface="游ゴシック" panose="020B0400000000000000" pitchFamily="50" charset="-128"/>
              </a:rPr>
              <a:t>米山学友として</a:t>
            </a:r>
            <a:r>
              <a:rPr kumimoji="1" lang="en-US" altLang="ja-JP" sz="2000" b="1" dirty="0">
                <a:solidFill>
                  <a:schemeClr val="bg1"/>
                </a:solidFill>
                <a:latin typeface="游ゴシック" panose="020B0400000000000000" pitchFamily="50" charset="-128"/>
                <a:ea typeface="游ゴシック" panose="020B0400000000000000" pitchFamily="50" charset="-128"/>
              </a:rPr>
              <a:t>4</a:t>
            </a:r>
            <a:r>
              <a:rPr kumimoji="1" lang="ja-JP" altLang="en-US" sz="2000" b="1" dirty="0">
                <a:solidFill>
                  <a:schemeClr val="bg1"/>
                </a:solidFill>
                <a:latin typeface="游ゴシック" panose="020B0400000000000000" pitchFamily="50" charset="-128"/>
                <a:ea typeface="游ゴシック" panose="020B0400000000000000" pitchFamily="50" charset="-128"/>
              </a:rPr>
              <a:t>人目のガバナーに！</a:t>
            </a:r>
            <a:endParaRPr kumimoji="1" lang="en-US" altLang="ja-JP" sz="2000" b="1" dirty="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9161363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264AFB2D-608E-FCCC-D3EC-5A7F69F37FD7}"/>
              </a:ext>
            </a:extLst>
          </p:cNvPr>
          <p:cNvSpPr/>
          <p:nvPr/>
        </p:nvSpPr>
        <p:spPr>
          <a:xfrm>
            <a:off x="611399" y="1574039"/>
            <a:ext cx="10993213" cy="4605433"/>
          </a:xfrm>
          <a:prstGeom prst="rect">
            <a:avLst/>
          </a:prstGeom>
          <a:solidFill>
            <a:srgbClr val="FD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dirty="0">
              <a:latin typeface="游ゴシック" panose="020B0400000000000000" pitchFamily="50" charset="-128"/>
              <a:ea typeface="游ゴシック" panose="020B0400000000000000" pitchFamily="50" charset="-128"/>
            </a:endParaRPr>
          </a:p>
        </p:txBody>
      </p:sp>
      <p:sp>
        <p:nvSpPr>
          <p:cNvPr id="2" name="タイトル 1">
            <a:extLst>
              <a:ext uri="{FF2B5EF4-FFF2-40B4-BE49-F238E27FC236}">
                <a16:creationId xmlns:a16="http://schemas.microsoft.com/office/drawing/2014/main" id="{F0EA1563-11B6-105E-D9B6-AF3C372135C1}"/>
              </a:ext>
            </a:extLst>
          </p:cNvPr>
          <p:cNvSpPr>
            <a:spLocks noGrp="1"/>
          </p:cNvSpPr>
          <p:nvPr>
            <p:ph type="title"/>
          </p:nvPr>
        </p:nvSpPr>
        <p:spPr>
          <a:xfrm>
            <a:off x="815414" y="404664"/>
            <a:ext cx="7536837" cy="758775"/>
          </a:xfrm>
        </p:spPr>
        <p:txBody>
          <a:bodyPr anchor="t"/>
          <a:lstStyle/>
          <a:p>
            <a:r>
              <a:rPr lang="ja-JP" altLang="en-US" dirty="0">
                <a:latin typeface="游ゴシック" panose="020B0400000000000000" pitchFamily="50" charset="-128"/>
                <a:ea typeface="游ゴシック" panose="020B0400000000000000" pitchFamily="50" charset="-128"/>
              </a:rPr>
              <a:t>恩返しの気持ち</a:t>
            </a:r>
            <a:endParaRPr kumimoji="1" lang="ja-JP" altLang="en-US" dirty="0">
              <a:latin typeface="游ゴシック" panose="020B0400000000000000" pitchFamily="50" charset="-128"/>
              <a:ea typeface="游ゴシック" panose="020B0400000000000000" pitchFamily="50" charset="-128"/>
            </a:endParaRPr>
          </a:p>
        </p:txBody>
      </p:sp>
      <p:sp>
        <p:nvSpPr>
          <p:cNvPr id="4" name="テキスト ボックス 3">
            <a:extLst>
              <a:ext uri="{FF2B5EF4-FFF2-40B4-BE49-F238E27FC236}">
                <a16:creationId xmlns:a16="http://schemas.microsoft.com/office/drawing/2014/main" id="{51E0D300-C09A-E2E4-EF54-3EAEB246C571}"/>
              </a:ext>
            </a:extLst>
          </p:cNvPr>
          <p:cNvSpPr txBox="1"/>
          <p:nvPr/>
        </p:nvSpPr>
        <p:spPr>
          <a:xfrm>
            <a:off x="767408" y="2924944"/>
            <a:ext cx="7124059" cy="3060340"/>
          </a:xfrm>
          <a:prstGeom prst="rect">
            <a:avLst/>
          </a:prstGeom>
          <a:solidFill>
            <a:schemeClr val="bg1"/>
          </a:solidFill>
        </p:spPr>
        <p:txBody>
          <a:bodyPr wrap="square" lIns="72000" tIns="96000" rIns="72000" bIns="96000" rtlCol="0" anchor="ctr" anchorCtr="0">
            <a:noAutofit/>
          </a:bodyPr>
          <a:lstStyle/>
          <a:p>
            <a:pPr>
              <a:tabLst>
                <a:tab pos="2029985" algn="l"/>
              </a:tabLst>
            </a:pPr>
            <a:r>
              <a:rPr lang="en-US" altLang="ja-JP" sz="2400" b="1" dirty="0">
                <a:latin typeface="游ゴシック" panose="020B0400000000000000" pitchFamily="50" charset="-128"/>
                <a:ea typeface="游ゴシック" panose="020B0400000000000000" pitchFamily="50" charset="-128"/>
              </a:rPr>
              <a:t>	</a:t>
            </a:r>
            <a:endParaRPr lang="ja-JP" altLang="en-US" sz="2400" b="1" dirty="0">
              <a:latin typeface="游ゴシック" panose="020B0400000000000000" pitchFamily="50" charset="-128"/>
              <a:ea typeface="游ゴシック" panose="020B0400000000000000" pitchFamily="50" charset="-128"/>
            </a:endParaRPr>
          </a:p>
        </p:txBody>
      </p:sp>
      <p:grpSp>
        <p:nvGrpSpPr>
          <p:cNvPr id="6" name="グループ化 5">
            <a:extLst>
              <a:ext uri="{FF2B5EF4-FFF2-40B4-BE49-F238E27FC236}">
                <a16:creationId xmlns:a16="http://schemas.microsoft.com/office/drawing/2014/main" id="{30E19614-CE03-CD6F-EA9A-7843369B3C3F}"/>
              </a:ext>
            </a:extLst>
          </p:cNvPr>
          <p:cNvGrpSpPr/>
          <p:nvPr/>
        </p:nvGrpSpPr>
        <p:grpSpPr>
          <a:xfrm>
            <a:off x="2351584" y="1857456"/>
            <a:ext cx="4173273" cy="882351"/>
            <a:chOff x="106678" y="5068588"/>
            <a:chExt cx="6259909" cy="1323526"/>
          </a:xfrm>
        </p:grpSpPr>
        <p:sp>
          <p:nvSpPr>
            <p:cNvPr id="7" name="タイトル 2">
              <a:extLst>
                <a:ext uri="{FF2B5EF4-FFF2-40B4-BE49-F238E27FC236}">
                  <a16:creationId xmlns:a16="http://schemas.microsoft.com/office/drawing/2014/main" id="{070E89AE-6005-23D5-7280-02852DF79EEE}"/>
                </a:ext>
              </a:extLst>
            </p:cNvPr>
            <p:cNvSpPr txBox="1">
              <a:spLocks/>
            </p:cNvSpPr>
            <p:nvPr/>
          </p:nvSpPr>
          <p:spPr>
            <a:xfrm>
              <a:off x="106678" y="5068588"/>
              <a:ext cx="4991465" cy="1323526"/>
            </a:xfrm>
            <a:prstGeom prst="rect">
              <a:avLst/>
            </a:prstGeom>
          </p:spPr>
          <p:txBody>
            <a:bodyPr vert="horz" lIns="60960" tIns="30480" rIns="60960" bIns="3048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7667" b="1" spc="-100" dirty="0">
                  <a:latin typeface="Bahnschrift SemiBold SemiConden" panose="020B0502040204020203" pitchFamily="34" charset="0"/>
                </a:rPr>
                <a:t>1   3,305</a:t>
              </a:r>
              <a:endParaRPr lang="ja-JP" altLang="en-US" sz="4000" b="1" spc="-100" dirty="0">
                <a:latin typeface="Bahnschrift SemiBold SemiConden" panose="020B0502040204020203" pitchFamily="34" charset="0"/>
              </a:endParaRPr>
            </a:p>
          </p:txBody>
        </p:sp>
        <p:sp>
          <p:nvSpPr>
            <p:cNvPr id="8" name="タイトル 2">
              <a:extLst>
                <a:ext uri="{FF2B5EF4-FFF2-40B4-BE49-F238E27FC236}">
                  <a16:creationId xmlns:a16="http://schemas.microsoft.com/office/drawing/2014/main" id="{BDD21316-940B-A4EE-6B0F-4DD0261A44F0}"/>
                </a:ext>
              </a:extLst>
            </p:cNvPr>
            <p:cNvSpPr txBox="1">
              <a:spLocks/>
            </p:cNvSpPr>
            <p:nvPr/>
          </p:nvSpPr>
          <p:spPr>
            <a:xfrm>
              <a:off x="368511" y="5733256"/>
              <a:ext cx="1697536" cy="621785"/>
            </a:xfrm>
            <a:prstGeom prst="rect">
              <a:avLst/>
            </a:prstGeom>
          </p:spPr>
          <p:txBody>
            <a:bodyPr vert="horz" lIns="60960" tIns="30480" rIns="60960" bIns="3048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spcBef>
                  <a:spcPts val="400"/>
                </a:spcBef>
              </a:pPr>
              <a:r>
                <a:rPr lang="ja-JP" altLang="en-US" sz="2933" b="1" spc="-113" dirty="0">
                  <a:ln>
                    <a:solidFill>
                      <a:schemeClr val="tx1"/>
                    </a:solidFill>
                  </a:ln>
                  <a:solidFill>
                    <a:sysClr val="windowText" lastClr="000000"/>
                  </a:solidFill>
                  <a:latin typeface="Yu Gothic UI" panose="020B0500000000000000" pitchFamily="50" charset="-128"/>
                  <a:ea typeface="Yu Gothic UI" panose="020B0500000000000000" pitchFamily="50" charset="-128"/>
                  <a:cs typeface="+mn-cs"/>
                </a:rPr>
                <a:t>億</a:t>
              </a:r>
              <a:endParaRPr lang="en-US" altLang="ja-JP" sz="4800" b="1" spc="-113" dirty="0">
                <a:ln>
                  <a:solidFill>
                    <a:schemeClr val="tx1"/>
                  </a:solidFill>
                </a:ln>
                <a:solidFill>
                  <a:srgbClr val="81C343"/>
                </a:solidFill>
                <a:latin typeface="游ゴシック" panose="020B0400000000000000" pitchFamily="50" charset="-128"/>
                <a:ea typeface="游ゴシック" panose="020B0400000000000000" pitchFamily="50" charset="-128"/>
                <a:cs typeface="+mn-cs"/>
              </a:endParaRPr>
            </a:p>
          </p:txBody>
        </p:sp>
        <p:sp>
          <p:nvSpPr>
            <p:cNvPr id="9" name="タイトル 2">
              <a:extLst>
                <a:ext uri="{FF2B5EF4-FFF2-40B4-BE49-F238E27FC236}">
                  <a16:creationId xmlns:a16="http://schemas.microsoft.com/office/drawing/2014/main" id="{34F0C928-6350-3D5E-785E-9BFA14F84C1E}"/>
                </a:ext>
              </a:extLst>
            </p:cNvPr>
            <p:cNvSpPr txBox="1">
              <a:spLocks/>
            </p:cNvSpPr>
            <p:nvPr/>
          </p:nvSpPr>
          <p:spPr>
            <a:xfrm>
              <a:off x="4669051" y="5733256"/>
              <a:ext cx="1697536" cy="621785"/>
            </a:xfrm>
            <a:prstGeom prst="rect">
              <a:avLst/>
            </a:prstGeom>
          </p:spPr>
          <p:txBody>
            <a:bodyPr vert="horz" lIns="60960" tIns="30480" rIns="60960" bIns="3048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spcBef>
                  <a:spcPts val="400"/>
                </a:spcBef>
              </a:pPr>
              <a:r>
                <a:rPr lang="ja-JP" altLang="en-US" sz="2933" b="1" spc="-113" dirty="0">
                  <a:ln>
                    <a:solidFill>
                      <a:schemeClr val="tx1"/>
                    </a:solidFill>
                  </a:ln>
                  <a:solidFill>
                    <a:sysClr val="windowText" lastClr="000000"/>
                  </a:solidFill>
                  <a:latin typeface="Yu Gothic UI" panose="020B0500000000000000" pitchFamily="50" charset="-128"/>
                  <a:ea typeface="Yu Gothic UI" panose="020B0500000000000000" pitchFamily="50" charset="-128"/>
                  <a:cs typeface="+mn-cs"/>
                </a:rPr>
                <a:t>万円</a:t>
              </a:r>
              <a:endParaRPr lang="en-US" altLang="ja-JP" sz="4800" b="1" spc="-113" dirty="0">
                <a:ln>
                  <a:solidFill>
                    <a:schemeClr val="tx1"/>
                  </a:solidFill>
                </a:ln>
                <a:solidFill>
                  <a:srgbClr val="81C343"/>
                </a:solidFill>
                <a:latin typeface="游ゴシック" panose="020B0400000000000000" pitchFamily="50" charset="-128"/>
                <a:ea typeface="游ゴシック" panose="020B0400000000000000" pitchFamily="50" charset="-128"/>
                <a:cs typeface="+mn-cs"/>
              </a:endParaRPr>
            </a:p>
          </p:txBody>
        </p:sp>
      </p:grpSp>
      <p:sp>
        <p:nvSpPr>
          <p:cNvPr id="11" name="タイトル 2">
            <a:extLst>
              <a:ext uri="{FF2B5EF4-FFF2-40B4-BE49-F238E27FC236}">
                <a16:creationId xmlns:a16="http://schemas.microsoft.com/office/drawing/2014/main" id="{F829B3C3-5E55-860F-EDCC-701BB0547994}"/>
              </a:ext>
            </a:extLst>
          </p:cNvPr>
          <p:cNvSpPr txBox="1">
            <a:spLocks/>
          </p:cNvSpPr>
          <p:nvPr/>
        </p:nvSpPr>
        <p:spPr>
          <a:xfrm>
            <a:off x="6924092" y="5678773"/>
            <a:ext cx="1296144" cy="414523"/>
          </a:xfrm>
          <a:prstGeom prst="rect">
            <a:avLst/>
          </a:prstGeom>
        </p:spPr>
        <p:txBody>
          <a:bodyPr vert="horz" lIns="60960" tIns="30480" rIns="60960" bIns="3048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spcBef>
                <a:spcPts val="400"/>
              </a:spcBef>
            </a:pPr>
            <a:r>
              <a:rPr lang="ja-JP" altLang="en-US" sz="1400" spc="-113" dirty="0">
                <a:ln>
                  <a:solidFill>
                    <a:schemeClr val="tx1"/>
                  </a:solidFill>
                </a:ln>
                <a:solidFill>
                  <a:sysClr val="windowText" lastClr="000000"/>
                </a:solidFill>
                <a:latin typeface="游ゴシック" panose="020B0400000000000000" pitchFamily="50" charset="-128"/>
                <a:ea typeface="游ゴシック" panose="020B0400000000000000" pitchFamily="50" charset="-128"/>
                <a:cs typeface="+mn-cs"/>
              </a:rPr>
              <a:t>など</a:t>
            </a:r>
            <a:r>
              <a:rPr lang="en-US" altLang="ja-JP" sz="1400" spc="-113" dirty="0">
                <a:ln>
                  <a:solidFill>
                    <a:schemeClr val="tx1"/>
                  </a:solidFill>
                </a:ln>
                <a:solidFill>
                  <a:sysClr val="windowText" lastClr="000000"/>
                </a:solidFill>
                <a:latin typeface="游ゴシック" panose="020B0400000000000000" pitchFamily="50" charset="-128"/>
                <a:ea typeface="游ゴシック" panose="020B0400000000000000" pitchFamily="50" charset="-128"/>
                <a:cs typeface="+mn-cs"/>
              </a:rPr>
              <a:t>…</a:t>
            </a:r>
            <a:endParaRPr lang="en-US" altLang="ja-JP" sz="2000" spc="-113" dirty="0">
              <a:ln>
                <a:solidFill>
                  <a:schemeClr val="tx1"/>
                </a:solidFill>
              </a:ln>
              <a:solidFill>
                <a:srgbClr val="81C343"/>
              </a:solidFill>
              <a:latin typeface="游ゴシック" panose="020B0400000000000000" pitchFamily="50" charset="-128"/>
              <a:ea typeface="游ゴシック" panose="020B0400000000000000" pitchFamily="50" charset="-128"/>
              <a:cs typeface="+mn-cs"/>
            </a:endParaRPr>
          </a:p>
        </p:txBody>
      </p:sp>
      <p:pic>
        <p:nvPicPr>
          <p:cNvPr id="29" name="図 28" descr="図形&#10;&#10;中程度の精度で自動的に生成された説明">
            <a:extLst>
              <a:ext uri="{FF2B5EF4-FFF2-40B4-BE49-F238E27FC236}">
                <a16:creationId xmlns:a16="http://schemas.microsoft.com/office/drawing/2014/main" id="{E4ECC127-18F6-AD8F-5FD8-51B4207BBE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52251" y="3298312"/>
            <a:ext cx="2948726" cy="2422167"/>
          </a:xfrm>
          <a:prstGeom prst="rect">
            <a:avLst/>
          </a:prstGeom>
        </p:spPr>
      </p:pic>
      <p:sp>
        <p:nvSpPr>
          <p:cNvPr id="24" name="テキスト ボックス 23">
            <a:extLst>
              <a:ext uri="{FF2B5EF4-FFF2-40B4-BE49-F238E27FC236}">
                <a16:creationId xmlns:a16="http://schemas.microsoft.com/office/drawing/2014/main" id="{F070AA36-31C1-CB49-57DE-86A3AAF2DD4B}"/>
              </a:ext>
            </a:extLst>
          </p:cNvPr>
          <p:cNvSpPr txBox="1"/>
          <p:nvPr/>
        </p:nvSpPr>
        <p:spPr>
          <a:xfrm>
            <a:off x="8868308" y="3748780"/>
            <a:ext cx="2303610" cy="1371311"/>
          </a:xfrm>
          <a:prstGeom prst="rect">
            <a:avLst/>
          </a:prstGeom>
          <a:noFill/>
        </p:spPr>
        <p:txBody>
          <a:bodyPr wrap="square" lIns="72000" tIns="96000" rIns="72000" bIns="96000" rtlCol="0">
            <a:noAutofit/>
          </a:bodyPr>
          <a:lstStyle/>
          <a:p>
            <a:r>
              <a:rPr lang="ja-JP" altLang="en-US" sz="2000" b="1" dirty="0">
                <a:latin typeface="游ゴシック" panose="020B0400000000000000" pitchFamily="50" charset="-128"/>
                <a:ea typeface="游ゴシック" panose="020B0400000000000000" pitchFamily="50" charset="-128"/>
              </a:rPr>
              <a:t>毎月</a:t>
            </a:r>
            <a:r>
              <a:rPr lang="en-US" altLang="ja-JP" sz="2000" b="1" dirty="0">
                <a:latin typeface="游ゴシック" panose="020B0400000000000000" pitchFamily="50" charset="-128"/>
                <a:ea typeface="游ゴシック" panose="020B0400000000000000" pitchFamily="50" charset="-128"/>
              </a:rPr>
              <a:t>1</a:t>
            </a:r>
            <a:r>
              <a:rPr lang="ja-JP" altLang="en-US" sz="2000" b="1" dirty="0">
                <a:latin typeface="游ゴシック" panose="020B0400000000000000" pitchFamily="50" charset="-128"/>
                <a:ea typeface="游ゴシック" panose="020B0400000000000000" pitchFamily="50" charset="-128"/>
              </a:rPr>
              <a:t>万円、</a:t>
            </a:r>
            <a:endParaRPr lang="en-US" altLang="ja-JP" sz="2000" b="1" dirty="0">
              <a:latin typeface="游ゴシック" panose="020B0400000000000000" pitchFamily="50" charset="-128"/>
              <a:ea typeface="游ゴシック" panose="020B0400000000000000" pitchFamily="50" charset="-128"/>
            </a:endParaRPr>
          </a:p>
          <a:p>
            <a:r>
              <a:rPr lang="ja-JP" altLang="en-US" sz="2000" b="1" dirty="0">
                <a:latin typeface="游ゴシック" panose="020B0400000000000000" pitchFamily="50" charset="-128"/>
                <a:ea typeface="游ゴシック" panose="020B0400000000000000" pitchFamily="50" charset="-128"/>
              </a:rPr>
              <a:t>毎月</a:t>
            </a:r>
            <a:r>
              <a:rPr lang="en-US" altLang="ja-JP" sz="2000" b="1" dirty="0">
                <a:latin typeface="游ゴシック" panose="020B0400000000000000" pitchFamily="50" charset="-128"/>
                <a:ea typeface="游ゴシック" panose="020B0400000000000000" pitchFamily="50" charset="-128"/>
              </a:rPr>
              <a:t>2,000</a:t>
            </a:r>
            <a:r>
              <a:rPr lang="ja-JP" altLang="en-US" sz="2000" b="1" dirty="0">
                <a:latin typeface="游ゴシック" panose="020B0400000000000000" pitchFamily="50" charset="-128"/>
                <a:ea typeface="游ゴシック" panose="020B0400000000000000" pitchFamily="50" charset="-128"/>
              </a:rPr>
              <a:t>円などコツコツ継続寄付する学友も</a:t>
            </a:r>
          </a:p>
        </p:txBody>
      </p:sp>
      <p:pic>
        <p:nvPicPr>
          <p:cNvPr id="31" name="図 30" descr="アイコン&#10;&#10;自動的に生成された説明">
            <a:extLst>
              <a:ext uri="{FF2B5EF4-FFF2-40B4-BE49-F238E27FC236}">
                <a16:creationId xmlns:a16="http://schemas.microsoft.com/office/drawing/2014/main" id="{43580A70-9FDF-B0B1-D62C-493EA65238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12524" y="3416272"/>
            <a:ext cx="684076" cy="737168"/>
          </a:xfrm>
          <a:prstGeom prst="rect">
            <a:avLst/>
          </a:prstGeom>
        </p:spPr>
      </p:pic>
      <p:graphicFrame>
        <p:nvGraphicFramePr>
          <p:cNvPr id="15" name="表 14">
            <a:extLst>
              <a:ext uri="{FF2B5EF4-FFF2-40B4-BE49-F238E27FC236}">
                <a16:creationId xmlns:a16="http://schemas.microsoft.com/office/drawing/2014/main" id="{1EA41BDF-5854-0F4B-D214-50382F219009}"/>
              </a:ext>
            </a:extLst>
          </p:cNvPr>
          <p:cNvGraphicFramePr>
            <a:graphicFrameLocks noGrp="1"/>
          </p:cNvGraphicFramePr>
          <p:nvPr>
            <p:extLst>
              <p:ext uri="{D42A27DB-BD31-4B8C-83A1-F6EECF244321}">
                <p14:modId xmlns:p14="http://schemas.microsoft.com/office/powerpoint/2010/main" val="2255054838"/>
              </p:ext>
            </p:extLst>
          </p:nvPr>
        </p:nvGraphicFramePr>
        <p:xfrm>
          <a:off x="1019678" y="3068960"/>
          <a:ext cx="6516482" cy="2743200"/>
        </p:xfrm>
        <a:graphic>
          <a:graphicData uri="http://schemas.openxmlformats.org/drawingml/2006/table">
            <a:tbl>
              <a:tblPr firstRow="1" bandRow="1">
                <a:tableStyleId>{5940675A-B579-460E-94D1-54222C63F5DA}</a:tableStyleId>
              </a:tblPr>
              <a:tblGrid>
                <a:gridCol w="3484761">
                  <a:extLst>
                    <a:ext uri="{9D8B030D-6E8A-4147-A177-3AD203B41FA5}">
                      <a16:colId xmlns:a16="http://schemas.microsoft.com/office/drawing/2014/main" val="3428725062"/>
                    </a:ext>
                  </a:extLst>
                </a:gridCol>
                <a:gridCol w="3031721">
                  <a:extLst>
                    <a:ext uri="{9D8B030D-6E8A-4147-A177-3AD203B41FA5}">
                      <a16:colId xmlns:a16="http://schemas.microsoft.com/office/drawing/2014/main" val="3892929365"/>
                    </a:ext>
                  </a:extLst>
                </a:gridCol>
              </a:tblGrid>
              <a:tr h="467360">
                <a:tc>
                  <a:txBody>
                    <a:bodyPr/>
                    <a:lstStyle/>
                    <a:p>
                      <a:pPr marL="571500" indent="-571500">
                        <a:buFont typeface="Arial" panose="020B0604020202020204" pitchFamily="34" charset="0"/>
                        <a:buChar char="•"/>
                      </a:pPr>
                      <a:r>
                        <a:rPr lang="ja-JP" altLang="en-US" sz="3200" b="1" dirty="0">
                          <a:latin typeface="游ゴシック" panose="020B0400000000000000" pitchFamily="50" charset="-128"/>
                          <a:ea typeface="游ゴシック" panose="020B0400000000000000" pitchFamily="50" charset="-128"/>
                        </a:rPr>
                        <a:t>東日本大震災 </a:t>
                      </a:r>
                      <a:endParaRPr kumimoji="1" lang="ja-JP" altLang="en-US" sz="3200" dirty="0">
                        <a:latin typeface="游ゴシック" panose="020B0400000000000000" pitchFamily="50" charset="-128"/>
                        <a:ea typeface="游ゴシック" panose="020B0400000000000000" pitchFamily="50" charset="-128"/>
                      </a:endParaRPr>
                    </a:p>
                  </a:txBody>
                  <a:tcPr marL="60960" marR="60960" marT="30480" marB="3048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ja-JP" altLang="en-US" sz="2400" b="1" dirty="0">
                          <a:latin typeface="游ゴシック" panose="020B0400000000000000" pitchFamily="50" charset="-128"/>
                          <a:ea typeface="游ゴシック" panose="020B0400000000000000" pitchFamily="50" charset="-128"/>
                        </a:rPr>
                        <a:t>約</a:t>
                      </a:r>
                      <a:r>
                        <a:rPr lang="en-US" altLang="ja-JP" sz="3200" b="1" dirty="0">
                          <a:latin typeface="游ゴシック" panose="020B0400000000000000" pitchFamily="50" charset="-128"/>
                          <a:ea typeface="游ゴシック" panose="020B0400000000000000" pitchFamily="50" charset="-128"/>
                        </a:rPr>
                        <a:t>760</a:t>
                      </a:r>
                      <a:r>
                        <a:rPr lang="ja-JP" altLang="en-US" sz="2400" b="1" dirty="0">
                          <a:latin typeface="游ゴシック" panose="020B0400000000000000" pitchFamily="50" charset="-128"/>
                          <a:ea typeface="游ゴシック" panose="020B0400000000000000" pitchFamily="50" charset="-128"/>
                        </a:rPr>
                        <a:t>万円</a:t>
                      </a:r>
                      <a:endParaRPr kumimoji="1" lang="ja-JP" altLang="en-US" sz="3200" dirty="0">
                        <a:latin typeface="游ゴシック" panose="020B0400000000000000" pitchFamily="50" charset="-128"/>
                        <a:ea typeface="游ゴシック" panose="020B0400000000000000" pitchFamily="50" charset="-128"/>
                      </a:endParaRPr>
                    </a:p>
                  </a:txBody>
                  <a:tcPr marL="60960" marR="60960" marT="30480" marB="3048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85600015"/>
                  </a:ext>
                </a:extLst>
              </a:tr>
              <a:tr h="467360">
                <a:tc>
                  <a:txBody>
                    <a:bodyPr/>
                    <a:lstStyle/>
                    <a:p>
                      <a:pPr marL="571500" indent="-571500">
                        <a:buFont typeface="Arial" panose="020B0604020202020204" pitchFamily="34" charset="0"/>
                        <a:buChar char="•"/>
                      </a:pPr>
                      <a:r>
                        <a:rPr lang="ja-JP" altLang="en-US" sz="3200" b="1" dirty="0">
                          <a:latin typeface="游ゴシック" panose="020B0400000000000000" pitchFamily="50" charset="-128"/>
                          <a:ea typeface="游ゴシック" panose="020B0400000000000000" pitchFamily="50" charset="-128"/>
                        </a:rPr>
                        <a:t>熊本大地震</a:t>
                      </a:r>
                      <a:endParaRPr kumimoji="1" lang="ja-JP" altLang="en-US" sz="3200" dirty="0">
                        <a:latin typeface="游ゴシック" panose="020B0400000000000000" pitchFamily="50" charset="-128"/>
                        <a:ea typeface="游ゴシック" panose="020B0400000000000000" pitchFamily="50" charset="-128"/>
                      </a:endParaRPr>
                    </a:p>
                  </a:txBody>
                  <a:tcPr marL="60960" marR="60960" marT="30480" marB="3048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2400" b="1" dirty="0">
                          <a:latin typeface="游ゴシック" panose="020B0400000000000000" pitchFamily="50" charset="-128"/>
                          <a:ea typeface="游ゴシック" panose="020B0400000000000000" pitchFamily="50" charset="-128"/>
                        </a:rPr>
                        <a:t>上海から約</a:t>
                      </a:r>
                      <a:r>
                        <a:rPr lang="en-US" altLang="ja-JP" sz="3200" b="1" dirty="0">
                          <a:latin typeface="游ゴシック" panose="020B0400000000000000" pitchFamily="50" charset="-128"/>
                          <a:ea typeface="游ゴシック" panose="020B0400000000000000" pitchFamily="50" charset="-128"/>
                        </a:rPr>
                        <a:t>20</a:t>
                      </a:r>
                      <a:r>
                        <a:rPr lang="ja-JP" altLang="en-US" sz="2400" b="1" dirty="0">
                          <a:latin typeface="游ゴシック" panose="020B0400000000000000" pitchFamily="50" charset="-128"/>
                          <a:ea typeface="游ゴシック" panose="020B0400000000000000" pitchFamily="50" charset="-128"/>
                        </a:rPr>
                        <a:t>万円</a:t>
                      </a:r>
                      <a:endParaRPr lang="ja-JP" altLang="en-US" sz="2400" b="1" spc="-150" dirty="0">
                        <a:latin typeface="游ゴシック" panose="020B0400000000000000" pitchFamily="50" charset="-128"/>
                        <a:ea typeface="游ゴシック" panose="020B0400000000000000" pitchFamily="50" charset="-128"/>
                        <a:cs typeface="Arial" panose="020B0604020202020204" pitchFamily="34" charset="0"/>
                      </a:endParaRPr>
                    </a:p>
                  </a:txBody>
                  <a:tcPr marL="60960" marR="60960" marT="30480" marB="3048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40573835"/>
                  </a:ext>
                </a:extLst>
              </a:tr>
              <a:tr h="467360">
                <a:tc>
                  <a:txBody>
                    <a:bodyPr/>
                    <a:lstStyle/>
                    <a:p>
                      <a:pPr marL="571500" indent="-571500">
                        <a:buFont typeface="Arial" panose="020B0604020202020204" pitchFamily="34" charset="0"/>
                        <a:buChar char="•"/>
                      </a:pPr>
                      <a:r>
                        <a:rPr lang="ja-JP" altLang="en-US" sz="3200" b="1" dirty="0">
                          <a:latin typeface="游ゴシック" panose="020B0400000000000000" pitchFamily="50" charset="-128"/>
                          <a:ea typeface="游ゴシック" panose="020B0400000000000000" pitchFamily="50" charset="-128"/>
                        </a:rPr>
                        <a:t>熱海土砂災害</a:t>
                      </a:r>
                      <a:endParaRPr kumimoji="1" lang="ja-JP" altLang="en-US" sz="3200" dirty="0">
                        <a:latin typeface="游ゴシック" panose="020B0400000000000000" pitchFamily="50" charset="-128"/>
                        <a:ea typeface="游ゴシック" panose="020B0400000000000000" pitchFamily="50" charset="-128"/>
                      </a:endParaRPr>
                    </a:p>
                  </a:txBody>
                  <a:tcPr marL="60960" marR="60960" marT="30480" marB="3048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2400" b="1" dirty="0">
                          <a:latin typeface="游ゴシック" panose="020B0400000000000000" pitchFamily="50" charset="-128"/>
                          <a:ea typeface="游ゴシック" panose="020B0400000000000000" pitchFamily="50" charset="-128"/>
                        </a:rPr>
                        <a:t>台湾から約</a:t>
                      </a:r>
                      <a:r>
                        <a:rPr lang="en-US" altLang="ja-JP" sz="3200" b="1" dirty="0">
                          <a:latin typeface="游ゴシック" panose="020B0400000000000000" pitchFamily="50" charset="-128"/>
                          <a:ea typeface="游ゴシック" panose="020B0400000000000000" pitchFamily="50" charset="-128"/>
                        </a:rPr>
                        <a:t>150</a:t>
                      </a:r>
                      <a:r>
                        <a:rPr lang="ja-JP" altLang="en-US" sz="2400" b="1" dirty="0">
                          <a:latin typeface="游ゴシック" panose="020B0400000000000000" pitchFamily="50" charset="-128"/>
                          <a:ea typeface="游ゴシック" panose="020B0400000000000000" pitchFamily="50" charset="-128"/>
                        </a:rPr>
                        <a:t>万円</a:t>
                      </a:r>
                      <a:endParaRPr lang="ja-JP" altLang="en-US" sz="2400" b="1" dirty="0">
                        <a:latin typeface="游ゴシック" panose="020B0400000000000000" pitchFamily="50" charset="-128"/>
                        <a:ea typeface="游ゴシック" panose="020B0400000000000000" pitchFamily="50" charset="-128"/>
                        <a:cs typeface="Arial" panose="020B0604020202020204" pitchFamily="34" charset="0"/>
                      </a:endParaRPr>
                    </a:p>
                  </a:txBody>
                  <a:tcPr marL="60960" marR="60960" marT="30480" marB="3048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61562019"/>
                  </a:ext>
                </a:extLst>
              </a:tr>
              <a:tr h="467360">
                <a:tc>
                  <a:txBody>
                    <a:bodyPr/>
                    <a:lstStyle/>
                    <a:p>
                      <a:pPr marL="571500" indent="-571500">
                        <a:buFont typeface="Arial" panose="020B0604020202020204" pitchFamily="34" charset="0"/>
                        <a:buChar char="•"/>
                      </a:pPr>
                      <a:r>
                        <a:rPr kumimoji="1" lang="ja-JP" altLang="en-US" sz="3200" b="1" dirty="0">
                          <a:latin typeface="游ゴシック" panose="020B0400000000000000" pitchFamily="50" charset="-128"/>
                          <a:ea typeface="游ゴシック" panose="020B0400000000000000" pitchFamily="50" charset="-128"/>
                        </a:rPr>
                        <a:t>能登半島地震</a:t>
                      </a:r>
                    </a:p>
                  </a:txBody>
                  <a:tcPr marL="60960" marR="60960" marT="30480" marB="3048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kumimoji="1" lang="ja-JP" altLang="en-US" sz="2400" b="1" dirty="0">
                          <a:latin typeface="游ゴシック" panose="020B0400000000000000" pitchFamily="50" charset="-128"/>
                          <a:ea typeface="游ゴシック" panose="020B0400000000000000" pitchFamily="50" charset="-128"/>
                        </a:rPr>
                        <a:t>約</a:t>
                      </a:r>
                      <a:r>
                        <a:rPr kumimoji="1" lang="en-US" altLang="ja-JP" sz="3200" b="1" dirty="0">
                          <a:latin typeface="游ゴシック" panose="020B0400000000000000" pitchFamily="50" charset="-128"/>
                          <a:ea typeface="游ゴシック" panose="020B0400000000000000" pitchFamily="50" charset="-128"/>
                        </a:rPr>
                        <a:t>300</a:t>
                      </a:r>
                      <a:r>
                        <a:rPr kumimoji="1" lang="ja-JP" altLang="en-US" sz="2400" b="1" dirty="0">
                          <a:latin typeface="游ゴシック" panose="020B0400000000000000" pitchFamily="50" charset="-128"/>
                          <a:ea typeface="游ゴシック" panose="020B0400000000000000" pitchFamily="50" charset="-128"/>
                        </a:rPr>
                        <a:t>万円</a:t>
                      </a:r>
                    </a:p>
                  </a:txBody>
                  <a:tcPr marL="60960" marR="60960" marT="30480" marB="3048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83807956"/>
                  </a:ext>
                </a:extLst>
              </a:tr>
              <a:tr h="467360">
                <a:tc>
                  <a:txBody>
                    <a:bodyPr/>
                    <a:lstStyle/>
                    <a:p>
                      <a:pPr marL="571500" indent="-571500">
                        <a:buFont typeface="Arial" panose="020B0604020202020204" pitchFamily="34" charset="0"/>
                        <a:buChar char="•"/>
                      </a:pPr>
                      <a:r>
                        <a:rPr lang="ja-JP" altLang="en-US" sz="3200" b="1" dirty="0">
                          <a:latin typeface="游ゴシック" panose="020B0400000000000000" pitchFamily="50" charset="-128"/>
                          <a:ea typeface="游ゴシック" panose="020B0400000000000000" pitchFamily="50" charset="-128"/>
                        </a:rPr>
                        <a:t>遺言寄付</a:t>
                      </a:r>
                      <a:endParaRPr kumimoji="1" lang="ja-JP" altLang="en-US" sz="3200" dirty="0">
                        <a:latin typeface="游ゴシック" panose="020B0400000000000000" pitchFamily="50" charset="-128"/>
                        <a:ea typeface="游ゴシック" panose="020B0400000000000000" pitchFamily="50" charset="-128"/>
                      </a:endParaRPr>
                    </a:p>
                  </a:txBody>
                  <a:tcPr marL="60960" marR="60960" marT="30480" marB="3048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3200" b="1" dirty="0">
                          <a:latin typeface="游ゴシック" panose="020B0400000000000000" pitchFamily="50" charset="-128"/>
                          <a:ea typeface="游ゴシック" panose="020B0400000000000000" pitchFamily="50" charset="-128"/>
                        </a:rPr>
                        <a:t>200</a:t>
                      </a:r>
                      <a:r>
                        <a:rPr lang="ja-JP" altLang="en-US" sz="2400" b="1" dirty="0">
                          <a:latin typeface="游ゴシック" panose="020B0400000000000000" pitchFamily="50" charset="-128"/>
                          <a:ea typeface="游ゴシック" panose="020B0400000000000000" pitchFamily="50" charset="-128"/>
                        </a:rPr>
                        <a:t>万円</a:t>
                      </a:r>
                      <a:endParaRPr kumimoji="1" lang="ja-JP" altLang="en-US" sz="3200" dirty="0">
                        <a:latin typeface="游ゴシック" panose="020B0400000000000000" pitchFamily="50" charset="-128"/>
                        <a:ea typeface="游ゴシック" panose="020B0400000000000000" pitchFamily="50" charset="-128"/>
                      </a:endParaRPr>
                    </a:p>
                  </a:txBody>
                  <a:tcPr marL="60960" marR="60960" marT="30480" marB="3048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54246019"/>
                  </a:ext>
                </a:extLst>
              </a:tr>
            </a:tbl>
          </a:graphicData>
        </a:graphic>
      </p:graphicFrame>
      <p:pic>
        <p:nvPicPr>
          <p:cNvPr id="1025" name="図 1024" descr="黒い背景と白い文字のロゴ&#10;&#10;中程度の精度で自動的に生成された説明">
            <a:extLst>
              <a:ext uri="{FF2B5EF4-FFF2-40B4-BE49-F238E27FC236}">
                <a16:creationId xmlns:a16="http://schemas.microsoft.com/office/drawing/2014/main" id="{2CB0CABC-1D04-E454-7E8A-35C6A115D4A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07491" y="4717626"/>
            <a:ext cx="718751" cy="773587"/>
          </a:xfrm>
          <a:prstGeom prst="rect">
            <a:avLst/>
          </a:prstGeom>
        </p:spPr>
      </p:pic>
      <p:pic>
        <p:nvPicPr>
          <p:cNvPr id="5" name="図 4" descr="図形, 矢印&#10;&#10;自動的に生成された説明">
            <a:extLst>
              <a:ext uri="{FF2B5EF4-FFF2-40B4-BE49-F238E27FC236}">
                <a16:creationId xmlns:a16="http://schemas.microsoft.com/office/drawing/2014/main" id="{6990C4FD-5FC7-EA10-26CE-0FF18AFBE42B}"/>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4225" b="94366" l="2469" r="97531">
                        <a14:foregroundMark x1="66667" y1="29577" x2="66667" y2="29577"/>
                        <a14:foregroundMark x1="83951" y1="15493" x2="83951" y2="15493"/>
                        <a14:foregroundMark x1="71605" y1="14085" x2="46914" y2="46479"/>
                        <a14:foregroundMark x1="46914" y1="46479" x2="29630" y2="59155"/>
                        <a14:foregroundMark x1="18519" y1="15493" x2="39506" y2="50704"/>
                        <a14:foregroundMark x1="18519" y1="11268" x2="11111" y2="23944"/>
                        <a14:foregroundMark x1="93827" y1="23944" x2="93827" y2="30986"/>
                        <a14:foregroundMark x1="86420" y1="53521" x2="55556" y2="88732"/>
                        <a14:foregroundMark x1="49383" y1="95775" x2="46914" y2="92958"/>
                        <a14:foregroundMark x1="3704" y1="43662" x2="3704" y2="43662"/>
                        <a14:foregroundMark x1="25926" y1="5634" x2="25926" y2="5634"/>
                        <a14:foregroundMark x1="97531" y1="30986" x2="97531" y2="30986"/>
                        <a14:foregroundMark x1="58025" y1="36620" x2="58025" y2="36620"/>
                        <a14:foregroundMark x1="87654" y1="21127" x2="65432" y2="50704"/>
                        <a14:foregroundMark x1="77778" y1="33803" x2="34568" y2="80282"/>
                        <a14:foregroundMark x1="91358" y1="16901" x2="87654" y2="21127"/>
                        <a14:foregroundMark x1="92593" y1="15493" x2="92593" y2="15493"/>
                        <a14:foregroundMark x1="82716" y1="9859" x2="49383" y2="43662"/>
                        <a14:foregroundMark x1="49383" y1="43662" x2="49383" y2="43662"/>
                        <a14:foregroundMark x1="24691" y1="69014" x2="45679" y2="50704"/>
                        <a14:foregroundMark x1="37037" y1="54930" x2="37037" y2="54930"/>
                        <a14:foregroundMark x1="37037" y1="56338" x2="44444" y2="50704"/>
                        <a14:foregroundMark x1="41975" y1="50704" x2="41975" y2="50704"/>
                        <a14:foregroundMark x1="37037" y1="45070" x2="67901" y2="11268"/>
                        <a14:foregroundMark x1="67901" y1="11268" x2="69136" y2="9859"/>
                        <a14:foregroundMark x1="18519" y1="64789" x2="33333" y2="50704"/>
                        <a14:foregroundMark x1="33333" y1="50704" x2="30864" y2="52113"/>
                        <a14:foregroundMark x1="74074" y1="5634" x2="62963" y2="11268"/>
                        <a14:foregroundMark x1="44444" y1="19718" x2="13580" y2="50704"/>
                        <a14:foregroundMark x1="13580" y1="50704" x2="13580" y2="53521"/>
                        <a14:foregroundMark x1="95062" y1="38028" x2="45679" y2="90141"/>
                        <a14:foregroundMark x1="96296" y1="36620" x2="96296" y2="36620"/>
                        <a14:foregroundMark x1="83951" y1="8451" x2="83951" y2="8451"/>
                        <a14:foregroundMark x1="74074" y1="5634" x2="74074" y2="5634"/>
                        <a14:foregroundMark x1="72840" y1="5634" x2="72840" y2="5634"/>
                        <a14:foregroundMark x1="72840" y1="5634" x2="74074" y2="5634"/>
                        <a14:foregroundMark x1="45679" y1="18310" x2="45679" y2="18310"/>
                        <a14:foregroundMark x1="32099" y1="8451" x2="29630" y2="15493"/>
                        <a14:foregroundMark x1="34568" y1="7042" x2="34568" y2="7042"/>
                        <a14:foregroundMark x1="4938" y1="38028" x2="20988" y2="23944"/>
                        <a14:foregroundMark x1="3704" y1="39437" x2="3704" y2="39437"/>
                        <a14:foregroundMark x1="9877" y1="54930" x2="9877" y2="54930"/>
                        <a14:foregroundMark x1="43210" y1="91549" x2="43210" y2="91549"/>
                        <a14:foregroundMark x1="97531" y1="35211" x2="97531" y2="35211"/>
                        <a14:foregroundMark x1="97531" y1="33803" x2="97531" y2="33803"/>
                        <a14:foregroundMark x1="45679" y1="16901" x2="45679" y2="16901"/>
                        <a14:foregroundMark x1="45679" y1="16901" x2="45679" y2="16901"/>
                        <a14:foregroundMark x1="34568" y1="7042" x2="34568" y2="7042"/>
                        <a14:foregroundMark x1="34568" y1="7042" x2="34568" y2="7042"/>
                        <a14:foregroundMark x1="34568" y1="7042" x2="34568" y2="7042"/>
                        <a14:foregroundMark x1="34568" y1="5634" x2="34568" y2="5634"/>
                        <a14:foregroundMark x1="97531" y1="30986" x2="97531" y2="29577"/>
                        <a14:foregroundMark x1="3704" y1="39437" x2="3704" y2="40845"/>
                        <a14:foregroundMark x1="69136" y1="33803" x2="51852" y2="53521"/>
                        <a14:foregroundMark x1="28395" y1="11268" x2="19753" y2="21127"/>
                        <a14:foregroundMark x1="9877" y1="54930" x2="9877" y2="54930"/>
                        <a14:foregroundMark x1="24691" y1="70423" x2="24691" y2="70423"/>
                        <a14:foregroundMark x1="74074" y1="4225" x2="74074" y2="4225"/>
                        <a14:foregroundMark x1="75309" y1="4225" x2="75309" y2="4225"/>
                        <a14:foregroundMark x1="85185" y1="7042" x2="85185" y2="7042"/>
                        <a14:foregroundMark x1="23457" y1="70423" x2="23457" y2="70423"/>
                        <a14:foregroundMark x1="24691" y1="70423" x2="24691" y2="70423"/>
                        <a14:foregroundMark x1="18519" y1="64789" x2="18519" y2="64789"/>
                        <a14:foregroundMark x1="18519" y1="64789" x2="18519" y2="64789"/>
                        <a14:foregroundMark x1="18519" y1="64789" x2="18519" y2="64789"/>
                        <a14:backgroundMark x1="20988" y1="71831" x2="23457" y2="74648"/>
                        <a14:backgroundMark x1="12346" y1="64789" x2="18519" y2="71831"/>
                      </a14:backgroundRemoval>
                    </a14:imgEffect>
                  </a14:imgLayer>
                </a14:imgProps>
              </a:ext>
              <a:ext uri="{28A0092B-C50C-407E-A947-70E740481C1C}">
                <a14:useLocalDpi xmlns:a14="http://schemas.microsoft.com/office/drawing/2010/main"/>
              </a:ext>
            </a:extLst>
          </a:blip>
          <a:srcRect/>
          <a:stretch/>
        </p:blipFill>
        <p:spPr>
          <a:xfrm>
            <a:off x="983432" y="3212976"/>
            <a:ext cx="337637" cy="295845"/>
          </a:xfrm>
          <a:prstGeom prst="rect">
            <a:avLst/>
          </a:prstGeom>
        </p:spPr>
      </p:pic>
      <p:pic>
        <p:nvPicPr>
          <p:cNvPr id="16" name="図 15" descr="図形, 矢印&#10;&#10;自動的に生成された説明">
            <a:extLst>
              <a:ext uri="{FF2B5EF4-FFF2-40B4-BE49-F238E27FC236}">
                <a16:creationId xmlns:a16="http://schemas.microsoft.com/office/drawing/2014/main" id="{B109A4EE-5E62-0ED6-82CD-7AFC907D33E1}"/>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4225" b="94366" l="2469" r="97531">
                        <a14:foregroundMark x1="66667" y1="29577" x2="66667" y2="29577"/>
                        <a14:foregroundMark x1="83951" y1="15493" x2="83951" y2="15493"/>
                        <a14:foregroundMark x1="71605" y1="14085" x2="46914" y2="46479"/>
                        <a14:foregroundMark x1="46914" y1="46479" x2="29630" y2="59155"/>
                        <a14:foregroundMark x1="18519" y1="15493" x2="39506" y2="50704"/>
                        <a14:foregroundMark x1="18519" y1="11268" x2="11111" y2="23944"/>
                        <a14:foregroundMark x1="93827" y1="23944" x2="93827" y2="30986"/>
                        <a14:foregroundMark x1="86420" y1="53521" x2="55556" y2="88732"/>
                        <a14:foregroundMark x1="49383" y1="95775" x2="46914" y2="92958"/>
                        <a14:foregroundMark x1="3704" y1="43662" x2="3704" y2="43662"/>
                        <a14:foregroundMark x1="25926" y1="5634" x2="25926" y2="5634"/>
                        <a14:foregroundMark x1="97531" y1="30986" x2="97531" y2="30986"/>
                        <a14:foregroundMark x1="58025" y1="36620" x2="58025" y2="36620"/>
                        <a14:foregroundMark x1="87654" y1="21127" x2="65432" y2="50704"/>
                        <a14:foregroundMark x1="77778" y1="33803" x2="34568" y2="80282"/>
                        <a14:foregroundMark x1="91358" y1="16901" x2="87654" y2="21127"/>
                        <a14:foregroundMark x1="92593" y1="15493" x2="92593" y2="15493"/>
                        <a14:foregroundMark x1="82716" y1="9859" x2="49383" y2="43662"/>
                        <a14:foregroundMark x1="49383" y1="43662" x2="49383" y2="43662"/>
                        <a14:foregroundMark x1="24691" y1="69014" x2="45679" y2="50704"/>
                        <a14:foregroundMark x1="37037" y1="54930" x2="37037" y2="54930"/>
                        <a14:foregroundMark x1="37037" y1="56338" x2="44444" y2="50704"/>
                        <a14:foregroundMark x1="41975" y1="50704" x2="41975" y2="50704"/>
                        <a14:foregroundMark x1="37037" y1="45070" x2="67901" y2="11268"/>
                        <a14:foregroundMark x1="67901" y1="11268" x2="69136" y2="9859"/>
                        <a14:foregroundMark x1="18519" y1="64789" x2="33333" y2="50704"/>
                        <a14:foregroundMark x1="33333" y1="50704" x2="30864" y2="52113"/>
                        <a14:foregroundMark x1="74074" y1="5634" x2="62963" y2="11268"/>
                        <a14:foregroundMark x1="44444" y1="19718" x2="13580" y2="50704"/>
                        <a14:foregroundMark x1="13580" y1="50704" x2="13580" y2="53521"/>
                        <a14:foregroundMark x1="95062" y1="38028" x2="45679" y2="90141"/>
                        <a14:foregroundMark x1="96296" y1="36620" x2="96296" y2="36620"/>
                        <a14:foregroundMark x1="83951" y1="8451" x2="83951" y2="8451"/>
                        <a14:foregroundMark x1="74074" y1="5634" x2="74074" y2="5634"/>
                        <a14:foregroundMark x1="72840" y1="5634" x2="72840" y2="5634"/>
                        <a14:foregroundMark x1="72840" y1="5634" x2="74074" y2="5634"/>
                        <a14:foregroundMark x1="45679" y1="18310" x2="45679" y2="18310"/>
                        <a14:foregroundMark x1="32099" y1="8451" x2="29630" y2="15493"/>
                        <a14:foregroundMark x1="34568" y1="7042" x2="34568" y2="7042"/>
                        <a14:foregroundMark x1="4938" y1="38028" x2="20988" y2="23944"/>
                        <a14:foregroundMark x1="3704" y1="39437" x2="3704" y2="39437"/>
                        <a14:foregroundMark x1="9877" y1="54930" x2="9877" y2="54930"/>
                        <a14:foregroundMark x1="43210" y1="91549" x2="43210" y2="91549"/>
                        <a14:foregroundMark x1="97531" y1="35211" x2="97531" y2="35211"/>
                        <a14:foregroundMark x1="97531" y1="33803" x2="97531" y2="33803"/>
                        <a14:foregroundMark x1="45679" y1="16901" x2="45679" y2="16901"/>
                        <a14:foregroundMark x1="45679" y1="16901" x2="45679" y2="16901"/>
                        <a14:foregroundMark x1="34568" y1="7042" x2="34568" y2="7042"/>
                        <a14:foregroundMark x1="34568" y1="7042" x2="34568" y2="7042"/>
                        <a14:foregroundMark x1="34568" y1="7042" x2="34568" y2="7042"/>
                        <a14:foregroundMark x1="34568" y1="5634" x2="34568" y2="5634"/>
                        <a14:foregroundMark x1="97531" y1="30986" x2="97531" y2="29577"/>
                        <a14:foregroundMark x1="3704" y1="39437" x2="3704" y2="40845"/>
                        <a14:foregroundMark x1="69136" y1="33803" x2="51852" y2="53521"/>
                        <a14:foregroundMark x1="28395" y1="11268" x2="19753" y2="21127"/>
                        <a14:foregroundMark x1="9877" y1="54930" x2="9877" y2="54930"/>
                        <a14:foregroundMark x1="24691" y1="70423" x2="24691" y2="70423"/>
                        <a14:foregroundMark x1="74074" y1="4225" x2="74074" y2="4225"/>
                        <a14:foregroundMark x1="75309" y1="4225" x2="75309" y2="4225"/>
                        <a14:foregroundMark x1="85185" y1="7042" x2="85185" y2="7042"/>
                        <a14:foregroundMark x1="23457" y1="70423" x2="23457" y2="70423"/>
                        <a14:foregroundMark x1="24691" y1="70423" x2="24691" y2="70423"/>
                        <a14:foregroundMark x1="18519" y1="64789" x2="18519" y2="64789"/>
                        <a14:foregroundMark x1="18519" y1="64789" x2="18519" y2="64789"/>
                        <a14:foregroundMark x1="18519" y1="64789" x2="18519" y2="64789"/>
                        <a14:backgroundMark x1="20988" y1="71831" x2="23457" y2="74648"/>
                        <a14:backgroundMark x1="12346" y1="64789" x2="18519" y2="71831"/>
                      </a14:backgroundRemoval>
                    </a14:imgEffect>
                  </a14:imgLayer>
                </a14:imgProps>
              </a:ext>
              <a:ext uri="{28A0092B-C50C-407E-A947-70E740481C1C}">
                <a14:useLocalDpi xmlns:a14="http://schemas.microsoft.com/office/drawing/2010/main"/>
              </a:ext>
            </a:extLst>
          </a:blip>
          <a:srcRect/>
          <a:stretch/>
        </p:blipFill>
        <p:spPr>
          <a:xfrm>
            <a:off x="983432" y="3745223"/>
            <a:ext cx="337637" cy="295845"/>
          </a:xfrm>
          <a:prstGeom prst="rect">
            <a:avLst/>
          </a:prstGeom>
        </p:spPr>
      </p:pic>
      <p:pic>
        <p:nvPicPr>
          <p:cNvPr id="17" name="図 16" descr="図形, 矢印&#10;&#10;自動的に生成された説明">
            <a:extLst>
              <a:ext uri="{FF2B5EF4-FFF2-40B4-BE49-F238E27FC236}">
                <a16:creationId xmlns:a16="http://schemas.microsoft.com/office/drawing/2014/main" id="{3CAB1F1C-B990-360C-27B9-09C4E9D073E0}"/>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4225" b="94366" l="2469" r="97531">
                        <a14:foregroundMark x1="66667" y1="29577" x2="66667" y2="29577"/>
                        <a14:foregroundMark x1="83951" y1="15493" x2="83951" y2="15493"/>
                        <a14:foregroundMark x1="71605" y1="14085" x2="46914" y2="46479"/>
                        <a14:foregroundMark x1="46914" y1="46479" x2="29630" y2="59155"/>
                        <a14:foregroundMark x1="18519" y1="15493" x2="39506" y2="50704"/>
                        <a14:foregroundMark x1="18519" y1="11268" x2="11111" y2="23944"/>
                        <a14:foregroundMark x1="93827" y1="23944" x2="93827" y2="30986"/>
                        <a14:foregroundMark x1="86420" y1="53521" x2="55556" y2="88732"/>
                        <a14:foregroundMark x1="49383" y1="95775" x2="46914" y2="92958"/>
                        <a14:foregroundMark x1="3704" y1="43662" x2="3704" y2="43662"/>
                        <a14:foregroundMark x1="25926" y1="5634" x2="25926" y2="5634"/>
                        <a14:foregroundMark x1="97531" y1="30986" x2="97531" y2="30986"/>
                        <a14:foregroundMark x1="58025" y1="36620" x2="58025" y2="36620"/>
                        <a14:foregroundMark x1="87654" y1="21127" x2="65432" y2="50704"/>
                        <a14:foregroundMark x1="77778" y1="33803" x2="34568" y2="80282"/>
                        <a14:foregroundMark x1="91358" y1="16901" x2="87654" y2="21127"/>
                        <a14:foregroundMark x1="92593" y1="15493" x2="92593" y2="15493"/>
                        <a14:foregroundMark x1="82716" y1="9859" x2="49383" y2="43662"/>
                        <a14:foregroundMark x1="49383" y1="43662" x2="49383" y2="43662"/>
                        <a14:foregroundMark x1="24691" y1="69014" x2="45679" y2="50704"/>
                        <a14:foregroundMark x1="37037" y1="54930" x2="37037" y2="54930"/>
                        <a14:foregroundMark x1="37037" y1="56338" x2="44444" y2="50704"/>
                        <a14:foregroundMark x1="41975" y1="50704" x2="41975" y2="50704"/>
                        <a14:foregroundMark x1="37037" y1="45070" x2="67901" y2="11268"/>
                        <a14:foregroundMark x1="67901" y1="11268" x2="69136" y2="9859"/>
                        <a14:foregroundMark x1="18519" y1="64789" x2="33333" y2="50704"/>
                        <a14:foregroundMark x1="33333" y1="50704" x2="30864" y2="52113"/>
                        <a14:foregroundMark x1="74074" y1="5634" x2="62963" y2="11268"/>
                        <a14:foregroundMark x1="44444" y1="19718" x2="13580" y2="50704"/>
                        <a14:foregroundMark x1="13580" y1="50704" x2="13580" y2="53521"/>
                        <a14:foregroundMark x1="95062" y1="38028" x2="45679" y2="90141"/>
                        <a14:foregroundMark x1="96296" y1="36620" x2="96296" y2="36620"/>
                        <a14:foregroundMark x1="83951" y1="8451" x2="83951" y2="8451"/>
                        <a14:foregroundMark x1="74074" y1="5634" x2="74074" y2="5634"/>
                        <a14:foregroundMark x1="72840" y1="5634" x2="72840" y2="5634"/>
                        <a14:foregroundMark x1="72840" y1="5634" x2="74074" y2="5634"/>
                        <a14:foregroundMark x1="45679" y1="18310" x2="45679" y2="18310"/>
                        <a14:foregroundMark x1="32099" y1="8451" x2="29630" y2="15493"/>
                        <a14:foregroundMark x1="34568" y1="7042" x2="34568" y2="7042"/>
                        <a14:foregroundMark x1="4938" y1="38028" x2="20988" y2="23944"/>
                        <a14:foregroundMark x1="3704" y1="39437" x2="3704" y2="39437"/>
                        <a14:foregroundMark x1="9877" y1="54930" x2="9877" y2="54930"/>
                        <a14:foregroundMark x1="43210" y1="91549" x2="43210" y2="91549"/>
                        <a14:foregroundMark x1="97531" y1="35211" x2="97531" y2="35211"/>
                        <a14:foregroundMark x1="97531" y1="33803" x2="97531" y2="33803"/>
                        <a14:foregroundMark x1="45679" y1="16901" x2="45679" y2="16901"/>
                        <a14:foregroundMark x1="45679" y1="16901" x2="45679" y2="16901"/>
                        <a14:foregroundMark x1="34568" y1="7042" x2="34568" y2="7042"/>
                        <a14:foregroundMark x1="34568" y1="7042" x2="34568" y2="7042"/>
                        <a14:foregroundMark x1="34568" y1="7042" x2="34568" y2="7042"/>
                        <a14:foregroundMark x1="34568" y1="5634" x2="34568" y2="5634"/>
                        <a14:foregroundMark x1="97531" y1="30986" x2="97531" y2="29577"/>
                        <a14:foregroundMark x1="3704" y1="39437" x2="3704" y2="40845"/>
                        <a14:foregroundMark x1="69136" y1="33803" x2="51852" y2="53521"/>
                        <a14:foregroundMark x1="28395" y1="11268" x2="19753" y2="21127"/>
                        <a14:foregroundMark x1="9877" y1="54930" x2="9877" y2="54930"/>
                        <a14:foregroundMark x1="24691" y1="70423" x2="24691" y2="70423"/>
                        <a14:foregroundMark x1="74074" y1="4225" x2="74074" y2="4225"/>
                        <a14:foregroundMark x1="75309" y1="4225" x2="75309" y2="4225"/>
                        <a14:foregroundMark x1="85185" y1="7042" x2="85185" y2="7042"/>
                        <a14:foregroundMark x1="23457" y1="70423" x2="23457" y2="70423"/>
                        <a14:foregroundMark x1="24691" y1="70423" x2="24691" y2="70423"/>
                        <a14:foregroundMark x1="18519" y1="64789" x2="18519" y2="64789"/>
                        <a14:foregroundMark x1="18519" y1="64789" x2="18519" y2="64789"/>
                        <a14:foregroundMark x1="18519" y1="64789" x2="18519" y2="64789"/>
                        <a14:backgroundMark x1="20988" y1="71831" x2="23457" y2="74648"/>
                        <a14:backgroundMark x1="12346" y1="64789" x2="18519" y2="71831"/>
                      </a14:backgroundRemoval>
                    </a14:imgEffect>
                  </a14:imgLayer>
                </a14:imgProps>
              </a:ext>
              <a:ext uri="{28A0092B-C50C-407E-A947-70E740481C1C}">
                <a14:useLocalDpi xmlns:a14="http://schemas.microsoft.com/office/drawing/2010/main"/>
              </a:ext>
            </a:extLst>
          </a:blip>
          <a:srcRect/>
          <a:stretch/>
        </p:blipFill>
        <p:spPr>
          <a:xfrm>
            <a:off x="983431" y="4284734"/>
            <a:ext cx="337637" cy="295845"/>
          </a:xfrm>
          <a:prstGeom prst="rect">
            <a:avLst/>
          </a:prstGeom>
        </p:spPr>
      </p:pic>
      <p:pic>
        <p:nvPicPr>
          <p:cNvPr id="18" name="図 17" descr="図形, 矢印&#10;&#10;自動的に生成された説明">
            <a:extLst>
              <a:ext uri="{FF2B5EF4-FFF2-40B4-BE49-F238E27FC236}">
                <a16:creationId xmlns:a16="http://schemas.microsoft.com/office/drawing/2014/main" id="{0EA927CA-5BEF-0E74-8C12-6DECEB0DFDD3}"/>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4225" b="94366" l="2469" r="97531">
                        <a14:foregroundMark x1="66667" y1="29577" x2="66667" y2="29577"/>
                        <a14:foregroundMark x1="83951" y1="15493" x2="83951" y2="15493"/>
                        <a14:foregroundMark x1="71605" y1="14085" x2="46914" y2="46479"/>
                        <a14:foregroundMark x1="46914" y1="46479" x2="29630" y2="59155"/>
                        <a14:foregroundMark x1="18519" y1="15493" x2="39506" y2="50704"/>
                        <a14:foregroundMark x1="18519" y1="11268" x2="11111" y2="23944"/>
                        <a14:foregroundMark x1="93827" y1="23944" x2="93827" y2="30986"/>
                        <a14:foregroundMark x1="86420" y1="53521" x2="55556" y2="88732"/>
                        <a14:foregroundMark x1="49383" y1="95775" x2="46914" y2="92958"/>
                        <a14:foregroundMark x1="3704" y1="43662" x2="3704" y2="43662"/>
                        <a14:foregroundMark x1="25926" y1="5634" x2="25926" y2="5634"/>
                        <a14:foregroundMark x1="97531" y1="30986" x2="97531" y2="30986"/>
                        <a14:foregroundMark x1="58025" y1="36620" x2="58025" y2="36620"/>
                        <a14:foregroundMark x1="87654" y1="21127" x2="65432" y2="50704"/>
                        <a14:foregroundMark x1="77778" y1="33803" x2="34568" y2="80282"/>
                        <a14:foregroundMark x1="91358" y1="16901" x2="87654" y2="21127"/>
                        <a14:foregroundMark x1="92593" y1="15493" x2="92593" y2="15493"/>
                        <a14:foregroundMark x1="82716" y1="9859" x2="49383" y2="43662"/>
                        <a14:foregroundMark x1="49383" y1="43662" x2="49383" y2="43662"/>
                        <a14:foregroundMark x1="24691" y1="69014" x2="45679" y2="50704"/>
                        <a14:foregroundMark x1="37037" y1="54930" x2="37037" y2="54930"/>
                        <a14:foregroundMark x1="37037" y1="56338" x2="44444" y2="50704"/>
                        <a14:foregroundMark x1="41975" y1="50704" x2="41975" y2="50704"/>
                        <a14:foregroundMark x1="37037" y1="45070" x2="67901" y2="11268"/>
                        <a14:foregroundMark x1="67901" y1="11268" x2="69136" y2="9859"/>
                        <a14:foregroundMark x1="18519" y1="64789" x2="33333" y2="50704"/>
                        <a14:foregroundMark x1="33333" y1="50704" x2="30864" y2="52113"/>
                        <a14:foregroundMark x1="74074" y1="5634" x2="62963" y2="11268"/>
                        <a14:foregroundMark x1="44444" y1="19718" x2="13580" y2="50704"/>
                        <a14:foregroundMark x1="13580" y1="50704" x2="13580" y2="53521"/>
                        <a14:foregroundMark x1="95062" y1="38028" x2="45679" y2="90141"/>
                        <a14:foregroundMark x1="96296" y1="36620" x2="96296" y2="36620"/>
                        <a14:foregroundMark x1="83951" y1="8451" x2="83951" y2="8451"/>
                        <a14:foregroundMark x1="74074" y1="5634" x2="74074" y2="5634"/>
                        <a14:foregroundMark x1="72840" y1="5634" x2="72840" y2="5634"/>
                        <a14:foregroundMark x1="72840" y1="5634" x2="74074" y2="5634"/>
                        <a14:foregroundMark x1="45679" y1="18310" x2="45679" y2="18310"/>
                        <a14:foregroundMark x1="32099" y1="8451" x2="29630" y2="15493"/>
                        <a14:foregroundMark x1="34568" y1="7042" x2="34568" y2="7042"/>
                        <a14:foregroundMark x1="4938" y1="38028" x2="20988" y2="23944"/>
                        <a14:foregroundMark x1="3704" y1="39437" x2="3704" y2="39437"/>
                        <a14:foregroundMark x1="9877" y1="54930" x2="9877" y2="54930"/>
                        <a14:foregroundMark x1="43210" y1="91549" x2="43210" y2="91549"/>
                        <a14:foregroundMark x1="97531" y1="35211" x2="97531" y2="35211"/>
                        <a14:foregroundMark x1="97531" y1="33803" x2="97531" y2="33803"/>
                        <a14:foregroundMark x1="45679" y1="16901" x2="45679" y2="16901"/>
                        <a14:foregroundMark x1="45679" y1="16901" x2="45679" y2="16901"/>
                        <a14:foregroundMark x1="34568" y1="7042" x2="34568" y2="7042"/>
                        <a14:foregroundMark x1="34568" y1="7042" x2="34568" y2="7042"/>
                        <a14:foregroundMark x1="34568" y1="7042" x2="34568" y2="7042"/>
                        <a14:foregroundMark x1="34568" y1="5634" x2="34568" y2="5634"/>
                        <a14:foregroundMark x1="97531" y1="30986" x2="97531" y2="29577"/>
                        <a14:foregroundMark x1="3704" y1="39437" x2="3704" y2="40845"/>
                        <a14:foregroundMark x1="69136" y1="33803" x2="51852" y2="53521"/>
                        <a14:foregroundMark x1="28395" y1="11268" x2="19753" y2="21127"/>
                        <a14:foregroundMark x1="9877" y1="54930" x2="9877" y2="54930"/>
                        <a14:foregroundMark x1="24691" y1="70423" x2="24691" y2="70423"/>
                        <a14:foregroundMark x1="74074" y1="4225" x2="74074" y2="4225"/>
                        <a14:foregroundMark x1="75309" y1="4225" x2="75309" y2="4225"/>
                        <a14:foregroundMark x1="85185" y1="7042" x2="85185" y2="7042"/>
                        <a14:foregroundMark x1="23457" y1="70423" x2="23457" y2="70423"/>
                        <a14:foregroundMark x1="24691" y1="70423" x2="24691" y2="70423"/>
                        <a14:foregroundMark x1="18519" y1="64789" x2="18519" y2="64789"/>
                        <a14:foregroundMark x1="18519" y1="64789" x2="18519" y2="64789"/>
                        <a14:foregroundMark x1="18519" y1="64789" x2="18519" y2="64789"/>
                        <a14:backgroundMark x1="20988" y1="71831" x2="23457" y2="74648"/>
                        <a14:backgroundMark x1="12346" y1="64789" x2="18519" y2="71831"/>
                      </a14:backgroundRemoval>
                    </a14:imgEffect>
                  </a14:imgLayer>
                </a14:imgProps>
              </a:ext>
              <a:ext uri="{28A0092B-C50C-407E-A947-70E740481C1C}">
                <a14:useLocalDpi xmlns:a14="http://schemas.microsoft.com/office/drawing/2010/main"/>
              </a:ext>
            </a:extLst>
          </a:blip>
          <a:srcRect/>
          <a:stretch/>
        </p:blipFill>
        <p:spPr>
          <a:xfrm>
            <a:off x="983432" y="4824246"/>
            <a:ext cx="337637" cy="295845"/>
          </a:xfrm>
          <a:prstGeom prst="rect">
            <a:avLst/>
          </a:prstGeom>
        </p:spPr>
      </p:pic>
      <p:pic>
        <p:nvPicPr>
          <p:cNvPr id="19" name="図 18" descr="図形, 矢印&#10;&#10;自動的に生成された説明">
            <a:extLst>
              <a:ext uri="{FF2B5EF4-FFF2-40B4-BE49-F238E27FC236}">
                <a16:creationId xmlns:a16="http://schemas.microsoft.com/office/drawing/2014/main" id="{526469C4-106D-5CDA-F0BF-6F6B2A9703CA}"/>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4225" b="94366" l="2469" r="97531">
                        <a14:foregroundMark x1="66667" y1="29577" x2="66667" y2="29577"/>
                        <a14:foregroundMark x1="83951" y1="15493" x2="83951" y2="15493"/>
                        <a14:foregroundMark x1="71605" y1="14085" x2="46914" y2="46479"/>
                        <a14:foregroundMark x1="46914" y1="46479" x2="29630" y2="59155"/>
                        <a14:foregroundMark x1="18519" y1="15493" x2="39506" y2="50704"/>
                        <a14:foregroundMark x1="18519" y1="11268" x2="11111" y2="23944"/>
                        <a14:foregroundMark x1="93827" y1="23944" x2="93827" y2="30986"/>
                        <a14:foregroundMark x1="86420" y1="53521" x2="55556" y2="88732"/>
                        <a14:foregroundMark x1="49383" y1="95775" x2="46914" y2="92958"/>
                        <a14:foregroundMark x1="3704" y1="43662" x2="3704" y2="43662"/>
                        <a14:foregroundMark x1="25926" y1="5634" x2="25926" y2="5634"/>
                        <a14:foregroundMark x1="97531" y1="30986" x2="97531" y2="30986"/>
                        <a14:foregroundMark x1="58025" y1="36620" x2="58025" y2="36620"/>
                        <a14:foregroundMark x1="87654" y1="21127" x2="65432" y2="50704"/>
                        <a14:foregroundMark x1="77778" y1="33803" x2="34568" y2="80282"/>
                        <a14:foregroundMark x1="91358" y1="16901" x2="87654" y2="21127"/>
                        <a14:foregroundMark x1="92593" y1="15493" x2="92593" y2="15493"/>
                        <a14:foregroundMark x1="82716" y1="9859" x2="49383" y2="43662"/>
                        <a14:foregroundMark x1="49383" y1="43662" x2="49383" y2="43662"/>
                        <a14:foregroundMark x1="24691" y1="69014" x2="45679" y2="50704"/>
                        <a14:foregroundMark x1="37037" y1="54930" x2="37037" y2="54930"/>
                        <a14:foregroundMark x1="37037" y1="56338" x2="44444" y2="50704"/>
                        <a14:foregroundMark x1="41975" y1="50704" x2="41975" y2="50704"/>
                        <a14:foregroundMark x1="37037" y1="45070" x2="67901" y2="11268"/>
                        <a14:foregroundMark x1="67901" y1="11268" x2="69136" y2="9859"/>
                        <a14:foregroundMark x1="18519" y1="64789" x2="33333" y2="50704"/>
                        <a14:foregroundMark x1="33333" y1="50704" x2="30864" y2="52113"/>
                        <a14:foregroundMark x1="74074" y1="5634" x2="62963" y2="11268"/>
                        <a14:foregroundMark x1="44444" y1="19718" x2="13580" y2="50704"/>
                        <a14:foregroundMark x1="13580" y1="50704" x2="13580" y2="53521"/>
                        <a14:foregroundMark x1="95062" y1="38028" x2="45679" y2="90141"/>
                        <a14:foregroundMark x1="96296" y1="36620" x2="96296" y2="36620"/>
                        <a14:foregroundMark x1="83951" y1="8451" x2="83951" y2="8451"/>
                        <a14:foregroundMark x1="74074" y1="5634" x2="74074" y2="5634"/>
                        <a14:foregroundMark x1="72840" y1="5634" x2="72840" y2="5634"/>
                        <a14:foregroundMark x1="72840" y1="5634" x2="74074" y2="5634"/>
                        <a14:foregroundMark x1="45679" y1="18310" x2="45679" y2="18310"/>
                        <a14:foregroundMark x1="32099" y1="8451" x2="29630" y2="15493"/>
                        <a14:foregroundMark x1="34568" y1="7042" x2="34568" y2="7042"/>
                        <a14:foregroundMark x1="4938" y1="38028" x2="20988" y2="23944"/>
                        <a14:foregroundMark x1="3704" y1="39437" x2="3704" y2="39437"/>
                        <a14:foregroundMark x1="9877" y1="54930" x2="9877" y2="54930"/>
                        <a14:foregroundMark x1="43210" y1="91549" x2="43210" y2="91549"/>
                        <a14:foregroundMark x1="97531" y1="35211" x2="97531" y2="35211"/>
                        <a14:foregroundMark x1="97531" y1="33803" x2="97531" y2="33803"/>
                        <a14:foregroundMark x1="45679" y1="16901" x2="45679" y2="16901"/>
                        <a14:foregroundMark x1="45679" y1="16901" x2="45679" y2="16901"/>
                        <a14:foregroundMark x1="34568" y1="7042" x2="34568" y2="7042"/>
                        <a14:foregroundMark x1="34568" y1="7042" x2="34568" y2="7042"/>
                        <a14:foregroundMark x1="34568" y1="7042" x2="34568" y2="7042"/>
                        <a14:foregroundMark x1="34568" y1="5634" x2="34568" y2="5634"/>
                        <a14:foregroundMark x1="97531" y1="30986" x2="97531" y2="29577"/>
                        <a14:foregroundMark x1="3704" y1="39437" x2="3704" y2="40845"/>
                        <a14:foregroundMark x1="69136" y1="33803" x2="51852" y2="53521"/>
                        <a14:foregroundMark x1="28395" y1="11268" x2="19753" y2="21127"/>
                        <a14:foregroundMark x1="9877" y1="54930" x2="9877" y2="54930"/>
                        <a14:foregroundMark x1="24691" y1="70423" x2="24691" y2="70423"/>
                        <a14:foregroundMark x1="74074" y1="4225" x2="74074" y2="4225"/>
                        <a14:foregroundMark x1="75309" y1="4225" x2="75309" y2="4225"/>
                        <a14:foregroundMark x1="85185" y1="7042" x2="85185" y2="7042"/>
                        <a14:foregroundMark x1="23457" y1="70423" x2="23457" y2="70423"/>
                        <a14:foregroundMark x1="24691" y1="70423" x2="24691" y2="70423"/>
                        <a14:foregroundMark x1="18519" y1="64789" x2="18519" y2="64789"/>
                        <a14:foregroundMark x1="18519" y1="64789" x2="18519" y2="64789"/>
                        <a14:foregroundMark x1="18519" y1="64789" x2="18519" y2="64789"/>
                        <a14:backgroundMark x1="20988" y1="71831" x2="23457" y2="74648"/>
                        <a14:backgroundMark x1="12346" y1="64789" x2="18519" y2="71831"/>
                      </a14:backgroundRemoval>
                    </a14:imgEffect>
                  </a14:imgLayer>
                </a14:imgProps>
              </a:ext>
              <a:ext uri="{28A0092B-C50C-407E-A947-70E740481C1C}">
                <a14:useLocalDpi xmlns:a14="http://schemas.microsoft.com/office/drawing/2010/main"/>
              </a:ext>
            </a:extLst>
          </a:blip>
          <a:srcRect/>
          <a:stretch/>
        </p:blipFill>
        <p:spPr>
          <a:xfrm>
            <a:off x="983432" y="5343291"/>
            <a:ext cx="337637" cy="295845"/>
          </a:xfrm>
          <a:prstGeom prst="rect">
            <a:avLst/>
          </a:prstGeom>
        </p:spPr>
      </p:pic>
      <p:sp>
        <p:nvSpPr>
          <p:cNvPr id="10" name="Freeform 4">
            <a:extLst>
              <a:ext uri="{FF2B5EF4-FFF2-40B4-BE49-F238E27FC236}">
                <a16:creationId xmlns:a16="http://schemas.microsoft.com/office/drawing/2014/main" id="{56A13D2E-B030-EEC4-C88A-FECD4920A84C}"/>
              </a:ext>
            </a:extLst>
          </p:cNvPr>
          <p:cNvSpPr/>
          <p:nvPr/>
        </p:nvSpPr>
        <p:spPr>
          <a:xfrm flipH="1">
            <a:off x="5933054" y="476672"/>
            <a:ext cx="3691338" cy="751101"/>
          </a:xfrm>
          <a:custGeom>
            <a:avLst/>
            <a:gdLst/>
            <a:ahLst/>
            <a:cxnLst/>
            <a:rect l="l" t="t" r="r" b="b"/>
            <a:pathLst>
              <a:path w="7315200" h="2061556">
                <a:moveTo>
                  <a:pt x="0" y="0"/>
                </a:moveTo>
                <a:lnTo>
                  <a:pt x="7315200" y="0"/>
                </a:lnTo>
                <a:lnTo>
                  <a:pt x="7315200" y="2061557"/>
                </a:lnTo>
                <a:lnTo>
                  <a:pt x="0" y="20615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ja-JP" altLang="en-US" sz="800" dirty="0">
              <a:solidFill>
                <a:schemeClr val="bg1"/>
              </a:solidFill>
              <a:latin typeface="游ゴシック" panose="020B0400000000000000" pitchFamily="50" charset="-128"/>
              <a:ea typeface="游ゴシック" panose="020B0400000000000000" pitchFamily="50" charset="-128"/>
            </a:endParaRPr>
          </a:p>
        </p:txBody>
      </p:sp>
      <p:sp>
        <p:nvSpPr>
          <p:cNvPr id="20" name="四角形: 角を丸くする 19">
            <a:extLst>
              <a:ext uri="{FF2B5EF4-FFF2-40B4-BE49-F238E27FC236}">
                <a16:creationId xmlns:a16="http://schemas.microsoft.com/office/drawing/2014/main" id="{7DBCCE48-8981-4B4D-D6DA-33B408C8F6FB}"/>
              </a:ext>
            </a:extLst>
          </p:cNvPr>
          <p:cNvSpPr/>
          <p:nvPr/>
        </p:nvSpPr>
        <p:spPr>
          <a:xfrm>
            <a:off x="6108001" y="548680"/>
            <a:ext cx="2976331" cy="5583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96000" rtlCol="0" anchor="ctr"/>
          <a:lstStyle/>
          <a:p>
            <a:pPr algn="ctr"/>
            <a:r>
              <a:rPr lang="ja-JP" altLang="en-US" sz="2350" b="1" dirty="0">
                <a:solidFill>
                  <a:schemeClr val="bg1"/>
                </a:solidFill>
                <a:latin typeface="游ゴシック" panose="020B0400000000000000" pitchFamily="50" charset="-128"/>
                <a:ea typeface="游ゴシック" panose="020B0400000000000000" pitchFamily="50" charset="-128"/>
              </a:rPr>
              <a:t>学友からの寄付</a:t>
            </a:r>
          </a:p>
        </p:txBody>
      </p:sp>
    </p:spTree>
    <p:extLst>
      <p:ext uri="{BB962C8B-B14F-4D97-AF65-F5344CB8AC3E}">
        <p14:creationId xmlns:p14="http://schemas.microsoft.com/office/powerpoint/2010/main" val="38848141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字幕 1">
            <a:extLst>
              <a:ext uri="{FF2B5EF4-FFF2-40B4-BE49-F238E27FC236}">
                <a16:creationId xmlns:a16="http://schemas.microsoft.com/office/drawing/2014/main" id="{44238E25-5F3E-6047-E63D-173AEFDFD6B9}"/>
              </a:ext>
            </a:extLst>
          </p:cNvPr>
          <p:cNvSpPr>
            <a:spLocks noGrp="1"/>
          </p:cNvSpPr>
          <p:nvPr>
            <p:ph type="subTitle" idx="1"/>
          </p:nvPr>
        </p:nvSpPr>
        <p:spPr>
          <a:xfrm>
            <a:off x="5159896" y="2588242"/>
            <a:ext cx="4267200" cy="1168400"/>
          </a:xfrm>
        </p:spPr>
        <p:txBody>
          <a:bodyPr/>
          <a:lstStyle/>
          <a:p>
            <a:r>
              <a:rPr kumimoji="1" lang="ja-JP" altLang="en-US" sz="4400" dirty="0">
                <a:solidFill>
                  <a:schemeClr val="tx1"/>
                </a:solidFill>
              </a:rPr>
              <a:t>知っておいて</a:t>
            </a:r>
            <a:br>
              <a:rPr kumimoji="1" lang="ja-JP" altLang="en-US" sz="4400" dirty="0">
                <a:solidFill>
                  <a:schemeClr val="tx1"/>
                </a:solidFill>
              </a:rPr>
            </a:br>
            <a:r>
              <a:rPr kumimoji="1" lang="ja-JP" altLang="en-US" sz="4400" dirty="0">
                <a:solidFill>
                  <a:schemeClr val="tx1"/>
                </a:solidFill>
              </a:rPr>
              <a:t>いただきたい事</a:t>
            </a:r>
          </a:p>
        </p:txBody>
      </p:sp>
      <p:sp>
        <p:nvSpPr>
          <p:cNvPr id="3" name="タイトル 1">
            <a:extLst>
              <a:ext uri="{FF2B5EF4-FFF2-40B4-BE49-F238E27FC236}">
                <a16:creationId xmlns:a16="http://schemas.microsoft.com/office/drawing/2014/main" id="{9072D21D-0B5D-8558-E973-A013B283EEC7}"/>
              </a:ext>
            </a:extLst>
          </p:cNvPr>
          <p:cNvSpPr txBox="1">
            <a:spLocks/>
          </p:cNvSpPr>
          <p:nvPr/>
        </p:nvSpPr>
        <p:spPr>
          <a:xfrm>
            <a:off x="2457440" y="2216999"/>
            <a:ext cx="2112235" cy="1910887"/>
          </a:xfrm>
          <a:prstGeom prst="rect">
            <a:avLst/>
          </a:prstGeom>
        </p:spPr>
        <p:txBody>
          <a:bodyPr vert="horz" lIns="60960" tIns="30480" rIns="60960" bIns="30480" rtlCol="0" anchor="ctr">
            <a:noAutofit/>
          </a:bodyPr>
          <a:lstStyle>
            <a:lvl1pPr algn="ctr" defTabSz="914400" rtl="0" eaLnBrk="1" latinLnBrk="0" hangingPunct="1">
              <a:spcBef>
                <a:spcPct val="0"/>
              </a:spcBef>
              <a:buNone/>
              <a:defRPr kumimoji="1" sz="16600" kern="1200">
                <a:solidFill>
                  <a:srgbClr val="A7E200"/>
                </a:solidFill>
                <a:latin typeface="Bahnschrift SemiBold SemiConden" panose="020B0502040204020203" pitchFamily="34" charset="0"/>
                <a:ea typeface="+mj-ea"/>
                <a:cs typeface="+mj-cs"/>
              </a:defRPr>
            </a:lvl1pPr>
          </a:lstStyle>
          <a:p>
            <a:pPr defTabSz="609630">
              <a:defRPr/>
            </a:pPr>
            <a:r>
              <a:rPr lang="en-US" altLang="ja-JP" sz="15934" dirty="0">
                <a:solidFill>
                  <a:srgbClr val="FE696E"/>
                </a:solidFill>
                <a:ea typeface="ＭＳ Ｐゴシック" panose="020B0600070205080204" pitchFamily="50" charset="-128"/>
              </a:rPr>
              <a:t>05</a:t>
            </a:r>
            <a:endParaRPr lang="ja-JP" altLang="en-US" sz="15934" dirty="0">
              <a:solidFill>
                <a:srgbClr val="FE696E"/>
              </a:solidFill>
              <a:ea typeface="ＭＳ Ｐゴシック" panose="020B0600070205080204" pitchFamily="50" charset="-128"/>
            </a:endParaRPr>
          </a:p>
        </p:txBody>
      </p:sp>
    </p:spTree>
    <p:extLst>
      <p:ext uri="{BB962C8B-B14F-4D97-AF65-F5344CB8AC3E}">
        <p14:creationId xmlns:p14="http://schemas.microsoft.com/office/powerpoint/2010/main" val="27786656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5C63F29-F644-6BAF-D4AB-96FB6DEDF5D6}"/>
              </a:ext>
            </a:extLst>
          </p:cNvPr>
          <p:cNvSpPr>
            <a:spLocks noGrp="1"/>
          </p:cNvSpPr>
          <p:nvPr>
            <p:ph type="title"/>
          </p:nvPr>
        </p:nvSpPr>
        <p:spPr>
          <a:xfrm>
            <a:off x="815414" y="428667"/>
            <a:ext cx="7536837" cy="758775"/>
          </a:xfrm>
        </p:spPr>
        <p:txBody>
          <a:bodyPr anchor="t"/>
          <a:lstStyle/>
          <a:p>
            <a:r>
              <a:rPr lang="ja-JP" altLang="en-US" dirty="0">
                <a:latin typeface="游ゴシック" panose="020B0400000000000000" pitchFamily="50" charset="-128"/>
                <a:ea typeface="游ゴシック" panose="020B0400000000000000" pitchFamily="50" charset="-128"/>
              </a:rPr>
              <a:t>奨学生に関わる危機管理</a:t>
            </a:r>
          </a:p>
        </p:txBody>
      </p:sp>
      <p:sp>
        <p:nvSpPr>
          <p:cNvPr id="20" name="正方形/長方形 19">
            <a:extLst>
              <a:ext uri="{FF2B5EF4-FFF2-40B4-BE49-F238E27FC236}">
                <a16:creationId xmlns:a16="http://schemas.microsoft.com/office/drawing/2014/main" id="{03C30BD0-ECFC-545D-620F-3B321A20FF96}"/>
              </a:ext>
            </a:extLst>
          </p:cNvPr>
          <p:cNvSpPr/>
          <p:nvPr/>
        </p:nvSpPr>
        <p:spPr>
          <a:xfrm>
            <a:off x="1775520" y="1413320"/>
            <a:ext cx="2623693" cy="4896000"/>
          </a:xfrm>
          <a:prstGeom prst="rect">
            <a:avLst/>
          </a:prstGeom>
          <a:solidFill>
            <a:srgbClr val="FFFF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latin typeface="游ゴシック" panose="020B0400000000000000" pitchFamily="50" charset="-128"/>
              <a:ea typeface="游ゴシック" panose="020B0400000000000000" pitchFamily="50" charset="-128"/>
            </a:endParaRPr>
          </a:p>
        </p:txBody>
      </p:sp>
      <p:sp>
        <p:nvSpPr>
          <p:cNvPr id="21" name="正方形/長方形 20">
            <a:extLst>
              <a:ext uri="{FF2B5EF4-FFF2-40B4-BE49-F238E27FC236}">
                <a16:creationId xmlns:a16="http://schemas.microsoft.com/office/drawing/2014/main" id="{923C0082-2BD9-D109-E2A4-D150E2D93B1F}"/>
              </a:ext>
            </a:extLst>
          </p:cNvPr>
          <p:cNvSpPr/>
          <p:nvPr/>
        </p:nvSpPr>
        <p:spPr>
          <a:xfrm>
            <a:off x="4794960" y="1402022"/>
            <a:ext cx="2621187" cy="4896000"/>
          </a:xfrm>
          <a:prstGeom prst="rect">
            <a:avLst/>
          </a:prstGeom>
          <a:solidFill>
            <a:srgbClr val="FFFF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latin typeface="游ゴシック" panose="020B0400000000000000" pitchFamily="50" charset="-128"/>
              <a:ea typeface="游ゴシック" panose="020B0400000000000000" pitchFamily="50" charset="-128"/>
            </a:endParaRPr>
          </a:p>
        </p:txBody>
      </p:sp>
      <p:sp>
        <p:nvSpPr>
          <p:cNvPr id="5" name="コンテンツ プレースホルダー 2">
            <a:extLst>
              <a:ext uri="{FF2B5EF4-FFF2-40B4-BE49-F238E27FC236}">
                <a16:creationId xmlns:a16="http://schemas.microsoft.com/office/drawing/2014/main" id="{40641851-4B64-608A-D83A-09664A222BD5}"/>
              </a:ext>
            </a:extLst>
          </p:cNvPr>
          <p:cNvSpPr txBox="1">
            <a:spLocks/>
          </p:cNvSpPr>
          <p:nvPr/>
        </p:nvSpPr>
        <p:spPr>
          <a:xfrm>
            <a:off x="1823526" y="4317106"/>
            <a:ext cx="2551443" cy="161071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buNone/>
            </a:pPr>
            <a:r>
              <a:rPr lang="ja-JP" altLang="en-US" sz="2667" b="1" dirty="0">
                <a:latin typeface="游ゴシック" panose="020B0400000000000000" pitchFamily="50" charset="-128"/>
                <a:ea typeface="游ゴシック" panose="020B0400000000000000" pitchFamily="50" charset="-128"/>
              </a:rPr>
              <a:t>地区単位の</a:t>
            </a:r>
            <a:r>
              <a:rPr lang="en-US" altLang="ja-JP" sz="2667" b="1" dirty="0">
                <a:latin typeface="游ゴシック" panose="020B0400000000000000" pitchFamily="50" charset="-128"/>
                <a:ea typeface="游ゴシック" panose="020B0400000000000000" pitchFamily="50" charset="-128"/>
              </a:rPr>
              <a:t>LINE</a:t>
            </a:r>
            <a:r>
              <a:rPr lang="ja-JP" altLang="en-US" sz="2667" b="1" dirty="0">
                <a:latin typeface="游ゴシック" panose="020B0400000000000000" pitchFamily="50" charset="-128"/>
                <a:ea typeface="游ゴシック" panose="020B0400000000000000" pitchFamily="50" charset="-128"/>
              </a:rPr>
              <a:t>グループ</a:t>
            </a:r>
            <a:r>
              <a:rPr lang="ja-JP" altLang="en-US" sz="1867" b="1" dirty="0">
                <a:latin typeface="游ゴシック" panose="020B0400000000000000" pitchFamily="50" charset="-128"/>
                <a:ea typeface="游ゴシック" panose="020B0400000000000000" pitchFamily="50" charset="-128"/>
              </a:rPr>
              <a:t>等</a:t>
            </a:r>
            <a:endParaRPr lang="en-US" altLang="ja-JP" sz="2667" b="1" dirty="0">
              <a:latin typeface="游ゴシック" panose="020B0400000000000000" pitchFamily="50" charset="-128"/>
              <a:ea typeface="游ゴシック" panose="020B0400000000000000" pitchFamily="50" charset="-128"/>
            </a:endParaRPr>
          </a:p>
        </p:txBody>
      </p:sp>
      <p:grpSp>
        <p:nvGrpSpPr>
          <p:cNvPr id="18" name="グループ化 17">
            <a:extLst>
              <a:ext uri="{FF2B5EF4-FFF2-40B4-BE49-F238E27FC236}">
                <a16:creationId xmlns:a16="http://schemas.microsoft.com/office/drawing/2014/main" id="{B91C3035-709D-9733-EA3B-E4176592DE1A}"/>
              </a:ext>
            </a:extLst>
          </p:cNvPr>
          <p:cNvGrpSpPr/>
          <p:nvPr/>
        </p:nvGrpSpPr>
        <p:grpSpPr>
          <a:xfrm>
            <a:off x="5048824" y="2182203"/>
            <a:ext cx="2094353" cy="1076487"/>
            <a:chOff x="4869982" y="4236919"/>
            <a:chExt cx="2442477" cy="1255421"/>
          </a:xfrm>
        </p:grpSpPr>
        <p:pic>
          <p:nvPicPr>
            <p:cNvPr id="6" name="Picture 2" descr="ææ¶ã§æ¬éãããäººã®ã¤ã©ã¹ã">
              <a:extLst>
                <a:ext uri="{FF2B5EF4-FFF2-40B4-BE49-F238E27FC236}">
                  <a16:creationId xmlns:a16="http://schemas.microsoft.com/office/drawing/2014/main" id="{59AF1D6E-E9BE-88D7-5F95-F1E3564BCCA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69982" y="4236919"/>
              <a:ext cx="1383384" cy="12554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èªè»¢è»ã§è»¢ãã ç·ã®å­ã®ã¤ã©ã¹ã">
              <a:extLst>
                <a:ext uri="{FF2B5EF4-FFF2-40B4-BE49-F238E27FC236}">
                  <a16:creationId xmlns:a16="http://schemas.microsoft.com/office/drawing/2014/main" id="{DD704108-C3B4-C353-C352-51511135EF1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25835" y="4405713"/>
              <a:ext cx="1086624" cy="1086624"/>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正方形/長方形 21">
            <a:extLst>
              <a:ext uri="{FF2B5EF4-FFF2-40B4-BE49-F238E27FC236}">
                <a16:creationId xmlns:a16="http://schemas.microsoft.com/office/drawing/2014/main" id="{ED1359BA-5FA6-0CD8-0173-6F365095E134}"/>
              </a:ext>
            </a:extLst>
          </p:cNvPr>
          <p:cNvSpPr/>
          <p:nvPr/>
        </p:nvSpPr>
        <p:spPr>
          <a:xfrm>
            <a:off x="7776187" y="1402021"/>
            <a:ext cx="2621040" cy="4896000"/>
          </a:xfrm>
          <a:prstGeom prst="rect">
            <a:avLst/>
          </a:prstGeom>
          <a:solidFill>
            <a:srgbClr val="FFFF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latin typeface="游ゴシック" panose="020B0400000000000000" pitchFamily="50" charset="-128"/>
              <a:ea typeface="游ゴシック" panose="020B0400000000000000" pitchFamily="50" charset="-128"/>
            </a:endParaRPr>
          </a:p>
        </p:txBody>
      </p:sp>
      <p:grpSp>
        <p:nvGrpSpPr>
          <p:cNvPr id="19" name="グループ化 18">
            <a:extLst>
              <a:ext uri="{FF2B5EF4-FFF2-40B4-BE49-F238E27FC236}">
                <a16:creationId xmlns:a16="http://schemas.microsoft.com/office/drawing/2014/main" id="{39C595D1-693C-160B-A15F-5B9B1DD903D6}"/>
              </a:ext>
            </a:extLst>
          </p:cNvPr>
          <p:cNvGrpSpPr/>
          <p:nvPr/>
        </p:nvGrpSpPr>
        <p:grpSpPr>
          <a:xfrm>
            <a:off x="7849772" y="2084910"/>
            <a:ext cx="2518703" cy="1297933"/>
            <a:chOff x="8351323" y="4050673"/>
            <a:chExt cx="2937362" cy="1513675"/>
          </a:xfrm>
        </p:grpSpPr>
        <p:pic>
          <p:nvPicPr>
            <p:cNvPr id="8" name="Picture 6" descr="éã£æã£ã¦çµ¡ãããããã®ã¤ã©ã¹ã">
              <a:extLst>
                <a:ext uri="{FF2B5EF4-FFF2-40B4-BE49-F238E27FC236}">
                  <a16:creationId xmlns:a16="http://schemas.microsoft.com/office/drawing/2014/main" id="{D7A4BAE6-E10E-3649-3148-7A6AF5C53ED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51323" y="4340212"/>
              <a:ext cx="1461258" cy="11332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é¨ä¸ãæé³´ãã¤ãã¦ããä¸å¸ã®ã¤ã©ã¹ã">
              <a:extLst>
                <a:ext uri="{FF2B5EF4-FFF2-40B4-BE49-F238E27FC236}">
                  <a16:creationId xmlns:a16="http://schemas.microsoft.com/office/drawing/2014/main" id="{5E53C4E4-2963-8057-A294-F03CD60FBA9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775010" y="4050673"/>
              <a:ext cx="1513675" cy="15136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グループ化 1">
            <a:extLst>
              <a:ext uri="{FF2B5EF4-FFF2-40B4-BE49-F238E27FC236}">
                <a16:creationId xmlns:a16="http://schemas.microsoft.com/office/drawing/2014/main" id="{9F14C26B-9F79-42B1-F494-BB766EB74CE2}"/>
              </a:ext>
            </a:extLst>
          </p:cNvPr>
          <p:cNvGrpSpPr/>
          <p:nvPr/>
        </p:nvGrpSpPr>
        <p:grpSpPr>
          <a:xfrm>
            <a:off x="1847528" y="2115536"/>
            <a:ext cx="2505632" cy="1236679"/>
            <a:chOff x="962061" y="4122107"/>
            <a:chExt cx="2922118" cy="1442240"/>
          </a:xfrm>
        </p:grpSpPr>
        <p:pic>
          <p:nvPicPr>
            <p:cNvPr id="10" name="Picture 10" descr="å°éã®ã¤ã©ã¹ããæºããè¡ã">
              <a:extLst>
                <a:ext uri="{FF2B5EF4-FFF2-40B4-BE49-F238E27FC236}">
                  <a16:creationId xmlns:a16="http://schemas.microsoft.com/office/drawing/2014/main" id="{7D42CE4B-C5F7-C9B4-708D-5C0BA81B767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62061" y="4308927"/>
              <a:ext cx="1592824" cy="11326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åºä¸æµ¸æ°´ã®ã¤ã©ã¹ã">
              <a:extLst>
                <a:ext uri="{FF2B5EF4-FFF2-40B4-BE49-F238E27FC236}">
                  <a16:creationId xmlns:a16="http://schemas.microsoft.com/office/drawing/2014/main" id="{6885E997-2D5F-F01E-CA83-19B3E852C295}"/>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85748" y="4122107"/>
              <a:ext cx="1498431" cy="144224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コンテンツ プレースホルダー 2">
            <a:extLst>
              <a:ext uri="{FF2B5EF4-FFF2-40B4-BE49-F238E27FC236}">
                <a16:creationId xmlns:a16="http://schemas.microsoft.com/office/drawing/2014/main" id="{114086D3-154C-D131-D3CF-D6C3CF85DF86}"/>
              </a:ext>
            </a:extLst>
          </p:cNvPr>
          <p:cNvSpPr txBox="1">
            <a:spLocks/>
          </p:cNvSpPr>
          <p:nvPr/>
        </p:nvSpPr>
        <p:spPr>
          <a:xfrm>
            <a:off x="4895867" y="4317105"/>
            <a:ext cx="2385827" cy="1944210"/>
          </a:xfrm>
          <a:prstGeom prst="rect">
            <a:avLst/>
          </a:prstGeom>
        </p:spPr>
        <p:txBody>
          <a:bodyPr vert="horz" lIns="60960" tIns="30480" rIns="60960" bIns="30480" rtlCol="0">
            <a:normAutofit fontScale="85000" lnSpcReduction="10000"/>
          </a:bodyPr>
          <a:lstStyle>
            <a:lvl1pPr marL="342900" indent="-342900" algn="l" defTabSz="914400" rtl="0" eaLnBrk="1" latinLnBrk="0" hangingPunct="1">
              <a:spcBef>
                <a:spcPct val="20000"/>
              </a:spcBef>
              <a:buClr>
                <a:srgbClr val="63B4D9"/>
              </a:buClr>
              <a:buFont typeface="Arial" panose="020B0604020202020204" pitchFamily="34" charset="0"/>
              <a:buChar char="•"/>
              <a:defRPr kumimoji="1" sz="4800" b="1" kern="1200" spc="-150">
                <a:solidFill>
                  <a:schemeClr val="tx1"/>
                </a:solidFill>
                <a:latin typeface="游ゴシック" panose="020B0400000000000000" pitchFamily="50" charset="-128"/>
                <a:ea typeface="游ゴシック" panose="020B0400000000000000"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4000" b="1" kern="1200" spc="0">
                <a:solidFill>
                  <a:schemeClr val="tx1"/>
                </a:solidFill>
                <a:latin typeface="游ゴシック" panose="020B0400000000000000" pitchFamily="50" charset="-128"/>
                <a:ea typeface="游ゴシック" panose="020B0400000000000000" pitchFamily="50" charset="-128"/>
                <a:cs typeface="+mn-cs"/>
              </a:defRPr>
            </a:lvl2pPr>
            <a:lvl3pPr marL="1143000" indent="-228600" algn="l" defTabSz="914400" rtl="0" eaLnBrk="1" latinLnBrk="0" hangingPunct="1">
              <a:spcBef>
                <a:spcPct val="20000"/>
              </a:spcBef>
              <a:buFont typeface="Arial" panose="020B0604020202020204" pitchFamily="34" charset="0"/>
              <a:buChar char="•"/>
              <a:defRPr kumimoji="1" sz="3600" b="1" kern="1200" spc="0">
                <a:solidFill>
                  <a:schemeClr val="tx1"/>
                </a:solidFill>
                <a:latin typeface="游ゴシック" panose="020B0400000000000000" pitchFamily="50" charset="-128"/>
                <a:ea typeface="游ゴシック" panose="020B0400000000000000" pitchFamily="50" charset="-128"/>
                <a:cs typeface="+mn-cs"/>
              </a:defRPr>
            </a:lvl3pPr>
            <a:lvl4pPr marL="1600200" indent="-228600" algn="l" defTabSz="914400" rtl="0" eaLnBrk="1" latinLnBrk="0" hangingPunct="1">
              <a:spcBef>
                <a:spcPct val="20000"/>
              </a:spcBef>
              <a:buFont typeface="Arial" panose="020B0604020202020204" pitchFamily="34" charset="0"/>
              <a:buChar char="–"/>
              <a:defRPr kumimoji="1" sz="3200" b="1" kern="1200" spc="0">
                <a:solidFill>
                  <a:schemeClr val="tx1"/>
                </a:solidFill>
                <a:latin typeface="游ゴシック" panose="020B0400000000000000" pitchFamily="50" charset="-128"/>
                <a:ea typeface="游ゴシック" panose="020B0400000000000000" pitchFamily="50" charset="-128"/>
                <a:cs typeface="+mn-cs"/>
              </a:defRPr>
            </a:lvl4pPr>
            <a:lvl5pPr marL="2057400" indent="-228600" algn="l" defTabSz="914400" rtl="0" eaLnBrk="1" latinLnBrk="0" hangingPunct="1">
              <a:spcBef>
                <a:spcPct val="20000"/>
              </a:spcBef>
              <a:buFont typeface="Arial" panose="020B0604020202020204" pitchFamily="34" charset="0"/>
              <a:buChar char="»"/>
              <a:defRPr kumimoji="1" sz="3200" b="1" kern="1200" spc="0">
                <a:solidFill>
                  <a:schemeClr val="tx1"/>
                </a:solidFill>
                <a:latin typeface="游ゴシック" panose="020B0400000000000000" pitchFamily="50" charset="-128"/>
                <a:ea typeface="游ゴシック" panose="020B0400000000000000"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ct val="110000"/>
              </a:lnSpc>
              <a:spcAft>
                <a:spcPts val="800"/>
              </a:spcAft>
              <a:buNone/>
            </a:pPr>
            <a:r>
              <a:rPr lang="ja-JP" altLang="en-US" sz="2667" dirty="0"/>
              <a:t>現役奨学生の</a:t>
            </a:r>
            <a:br>
              <a:rPr lang="en-US" altLang="ja-JP" sz="2667" dirty="0"/>
            </a:br>
            <a:r>
              <a:rPr lang="ja-JP" altLang="en-US" sz="2667" dirty="0"/>
              <a:t>傷害保険</a:t>
            </a:r>
            <a:endParaRPr lang="en-US" altLang="ja-JP" sz="2133" dirty="0"/>
          </a:p>
          <a:p>
            <a:pPr>
              <a:lnSpc>
                <a:spcPct val="110000"/>
              </a:lnSpc>
              <a:buClrTx/>
            </a:pPr>
            <a:r>
              <a:rPr lang="ja-JP" altLang="en-US" sz="2133" dirty="0"/>
              <a:t>例会出席</a:t>
            </a:r>
            <a:endParaRPr lang="en-US" altLang="ja-JP" sz="2133" dirty="0"/>
          </a:p>
          <a:p>
            <a:pPr>
              <a:lnSpc>
                <a:spcPct val="110000"/>
              </a:lnSpc>
              <a:buClrTx/>
            </a:pPr>
            <a:r>
              <a:rPr lang="ja-JP" altLang="en-US" sz="2133" dirty="0"/>
              <a:t>オリエンテーション</a:t>
            </a:r>
            <a:endParaRPr lang="en-US" altLang="ja-JP" sz="2133" dirty="0"/>
          </a:p>
          <a:p>
            <a:pPr>
              <a:lnSpc>
                <a:spcPct val="110000"/>
              </a:lnSpc>
              <a:buClrTx/>
            </a:pPr>
            <a:r>
              <a:rPr lang="ja-JP" altLang="en-US" sz="2133" dirty="0"/>
              <a:t>終了式</a:t>
            </a:r>
            <a:endParaRPr lang="ja-JP" altLang="en-US" sz="2667" dirty="0"/>
          </a:p>
        </p:txBody>
      </p:sp>
      <p:sp>
        <p:nvSpPr>
          <p:cNvPr id="13" name="コンテンツ プレースホルダー 2">
            <a:extLst>
              <a:ext uri="{FF2B5EF4-FFF2-40B4-BE49-F238E27FC236}">
                <a16:creationId xmlns:a16="http://schemas.microsoft.com/office/drawing/2014/main" id="{F4A8219D-B57F-681A-BCF6-F3CA79F50DF1}"/>
              </a:ext>
            </a:extLst>
          </p:cNvPr>
          <p:cNvSpPr txBox="1">
            <a:spLocks/>
          </p:cNvSpPr>
          <p:nvPr/>
        </p:nvSpPr>
        <p:spPr>
          <a:xfrm>
            <a:off x="7788188" y="4317104"/>
            <a:ext cx="2592288" cy="1610714"/>
          </a:xfrm>
          <a:prstGeom prst="rect">
            <a:avLst/>
          </a:prstGeom>
        </p:spPr>
        <p:txBody>
          <a:bodyPr vert="horz" lIns="60960" tIns="30480" rIns="60960" bIns="30480" rtlCol="0">
            <a:noAutofit/>
          </a:bodyPr>
          <a:lstStyle>
            <a:lvl1pPr marL="342900" indent="-342900" algn="l" defTabSz="914400" rtl="0" eaLnBrk="1" latinLnBrk="0" hangingPunct="1">
              <a:spcBef>
                <a:spcPct val="20000"/>
              </a:spcBef>
              <a:buClr>
                <a:srgbClr val="63B4D9"/>
              </a:buClr>
              <a:buFont typeface="Arial" panose="020B0604020202020204" pitchFamily="34" charset="0"/>
              <a:buChar char="•"/>
              <a:defRPr kumimoji="1" sz="4800" b="1" kern="1200" spc="-150">
                <a:solidFill>
                  <a:schemeClr val="tx1"/>
                </a:solidFill>
                <a:latin typeface="游ゴシック" panose="020B0400000000000000" pitchFamily="50" charset="-128"/>
                <a:ea typeface="游ゴシック" panose="020B0400000000000000"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4000" b="1" kern="1200" spc="0">
                <a:solidFill>
                  <a:schemeClr val="tx1"/>
                </a:solidFill>
                <a:latin typeface="游ゴシック" panose="020B0400000000000000" pitchFamily="50" charset="-128"/>
                <a:ea typeface="游ゴシック" panose="020B0400000000000000" pitchFamily="50" charset="-128"/>
                <a:cs typeface="+mn-cs"/>
              </a:defRPr>
            </a:lvl2pPr>
            <a:lvl3pPr marL="1143000" indent="-228600" algn="l" defTabSz="914400" rtl="0" eaLnBrk="1" latinLnBrk="0" hangingPunct="1">
              <a:spcBef>
                <a:spcPct val="20000"/>
              </a:spcBef>
              <a:buFont typeface="Arial" panose="020B0604020202020204" pitchFamily="34" charset="0"/>
              <a:buChar char="•"/>
              <a:defRPr kumimoji="1" sz="3600" b="1" kern="1200" spc="0">
                <a:solidFill>
                  <a:schemeClr val="tx1"/>
                </a:solidFill>
                <a:latin typeface="游ゴシック" panose="020B0400000000000000" pitchFamily="50" charset="-128"/>
                <a:ea typeface="游ゴシック" panose="020B0400000000000000" pitchFamily="50" charset="-128"/>
                <a:cs typeface="+mn-cs"/>
              </a:defRPr>
            </a:lvl3pPr>
            <a:lvl4pPr marL="1600200" indent="-228600" algn="l" defTabSz="914400" rtl="0" eaLnBrk="1" latinLnBrk="0" hangingPunct="1">
              <a:spcBef>
                <a:spcPct val="20000"/>
              </a:spcBef>
              <a:buFont typeface="Arial" panose="020B0604020202020204" pitchFamily="34" charset="0"/>
              <a:buChar char="–"/>
              <a:defRPr kumimoji="1" sz="3200" b="1" kern="1200" spc="0">
                <a:solidFill>
                  <a:schemeClr val="tx1"/>
                </a:solidFill>
                <a:latin typeface="游ゴシック" panose="020B0400000000000000" pitchFamily="50" charset="-128"/>
                <a:ea typeface="游ゴシック" panose="020B0400000000000000" pitchFamily="50" charset="-128"/>
                <a:cs typeface="+mn-cs"/>
              </a:defRPr>
            </a:lvl4pPr>
            <a:lvl5pPr marL="2057400" indent="-228600" algn="l" defTabSz="914400" rtl="0" eaLnBrk="1" latinLnBrk="0" hangingPunct="1">
              <a:spcBef>
                <a:spcPct val="20000"/>
              </a:spcBef>
              <a:buFont typeface="Arial" panose="020B0604020202020204" pitchFamily="34" charset="0"/>
              <a:buChar char="»"/>
              <a:defRPr kumimoji="1" sz="3200" b="1" kern="1200" spc="0">
                <a:solidFill>
                  <a:schemeClr val="tx1"/>
                </a:solidFill>
                <a:latin typeface="游ゴシック" panose="020B0400000000000000" pitchFamily="50" charset="-128"/>
                <a:ea typeface="游ゴシック" panose="020B0400000000000000"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ct val="90000"/>
              </a:lnSpc>
              <a:spcBef>
                <a:spcPts val="800"/>
              </a:spcBef>
              <a:buNone/>
            </a:pPr>
            <a:r>
              <a:rPr lang="ja-JP" altLang="en-US" sz="2400" dirty="0"/>
              <a:t>奨学生</a:t>
            </a:r>
            <a:br>
              <a:rPr lang="en-US" altLang="ja-JP" sz="2400" dirty="0"/>
            </a:br>
            <a:r>
              <a:rPr lang="ja-JP" altLang="en-US" sz="2400" dirty="0"/>
              <a:t>　→ハラスメント</a:t>
            </a:r>
            <a:br>
              <a:rPr lang="en-US" altLang="ja-JP" sz="2400" dirty="0"/>
            </a:br>
            <a:r>
              <a:rPr lang="ja-JP" altLang="en-US" sz="2400" dirty="0"/>
              <a:t>　　相談窓口</a:t>
            </a:r>
            <a:endParaRPr lang="en-US" altLang="ja-JP" sz="2400" dirty="0"/>
          </a:p>
          <a:p>
            <a:pPr marL="0" indent="0">
              <a:lnSpc>
                <a:spcPct val="90000"/>
              </a:lnSpc>
              <a:spcBef>
                <a:spcPts val="800"/>
              </a:spcBef>
              <a:buNone/>
            </a:pPr>
            <a:r>
              <a:rPr lang="ja-JP" altLang="en-US" sz="2400" dirty="0"/>
              <a:t>ロータリアン</a:t>
            </a:r>
            <a:br>
              <a:rPr lang="en-US" altLang="ja-JP" sz="2400" dirty="0"/>
            </a:br>
            <a:r>
              <a:rPr lang="ja-JP" altLang="en-US" sz="2400" dirty="0"/>
              <a:t>　→賠償責任保険</a:t>
            </a:r>
          </a:p>
        </p:txBody>
      </p:sp>
      <p:sp>
        <p:nvSpPr>
          <p:cNvPr id="14" name="コンテンツ プレースホルダー 2">
            <a:extLst>
              <a:ext uri="{FF2B5EF4-FFF2-40B4-BE49-F238E27FC236}">
                <a16:creationId xmlns:a16="http://schemas.microsoft.com/office/drawing/2014/main" id="{DD7A1F3A-112C-B98E-213D-3AD4D1A62A26}"/>
              </a:ext>
            </a:extLst>
          </p:cNvPr>
          <p:cNvSpPr txBox="1">
            <a:spLocks/>
          </p:cNvSpPr>
          <p:nvPr/>
        </p:nvSpPr>
        <p:spPr>
          <a:xfrm>
            <a:off x="1775520" y="3549013"/>
            <a:ext cx="8621707" cy="528000"/>
          </a:xfrm>
          <a:prstGeom prst="rect">
            <a:avLst/>
          </a:prstGeom>
          <a:solidFill>
            <a:schemeClr val="tx1">
              <a:lumMod val="75000"/>
              <a:lumOff val="25000"/>
            </a:schemeClr>
          </a:solidFill>
        </p:spPr>
        <p:txBody>
          <a:bodyPr vert="horz" lIns="60960" tIns="30480" rIns="60960" bIns="30480" rtlCol="0" anchor="ctr">
            <a:noAutofit/>
          </a:bodyPr>
          <a:lstStyle>
            <a:lvl1pPr marL="342900" indent="-342900" algn="l" defTabSz="914400" rtl="0" eaLnBrk="1" latinLnBrk="0" hangingPunct="1">
              <a:spcBef>
                <a:spcPct val="20000"/>
              </a:spcBef>
              <a:buClr>
                <a:srgbClr val="63B4D9"/>
              </a:buClr>
              <a:buFont typeface="Arial" panose="020B0604020202020204" pitchFamily="34" charset="0"/>
              <a:buChar char="•"/>
              <a:defRPr kumimoji="1" sz="4800" b="1" kern="1200" spc="-150">
                <a:solidFill>
                  <a:schemeClr val="tx1"/>
                </a:solidFill>
                <a:latin typeface="游ゴシック" panose="020B0400000000000000" pitchFamily="50" charset="-128"/>
                <a:ea typeface="游ゴシック" panose="020B0400000000000000"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4000" b="1" kern="1200" spc="0">
                <a:solidFill>
                  <a:schemeClr val="tx1"/>
                </a:solidFill>
                <a:latin typeface="游ゴシック" panose="020B0400000000000000" pitchFamily="50" charset="-128"/>
                <a:ea typeface="游ゴシック" panose="020B0400000000000000" pitchFamily="50" charset="-128"/>
                <a:cs typeface="+mn-cs"/>
              </a:defRPr>
            </a:lvl2pPr>
            <a:lvl3pPr marL="1143000" indent="-228600" algn="l" defTabSz="914400" rtl="0" eaLnBrk="1" latinLnBrk="0" hangingPunct="1">
              <a:spcBef>
                <a:spcPct val="20000"/>
              </a:spcBef>
              <a:buFont typeface="Arial" panose="020B0604020202020204" pitchFamily="34" charset="0"/>
              <a:buChar char="•"/>
              <a:defRPr kumimoji="1" sz="3600" b="1" kern="1200" spc="0">
                <a:solidFill>
                  <a:schemeClr val="tx1"/>
                </a:solidFill>
                <a:latin typeface="游ゴシック" panose="020B0400000000000000" pitchFamily="50" charset="-128"/>
                <a:ea typeface="游ゴシック" panose="020B0400000000000000" pitchFamily="50" charset="-128"/>
                <a:cs typeface="+mn-cs"/>
              </a:defRPr>
            </a:lvl3pPr>
            <a:lvl4pPr marL="1600200" indent="-228600" algn="l" defTabSz="914400" rtl="0" eaLnBrk="1" latinLnBrk="0" hangingPunct="1">
              <a:spcBef>
                <a:spcPct val="20000"/>
              </a:spcBef>
              <a:buFont typeface="Arial" panose="020B0604020202020204" pitchFamily="34" charset="0"/>
              <a:buChar char="–"/>
              <a:defRPr kumimoji="1" sz="3200" b="1" kern="1200" spc="0">
                <a:solidFill>
                  <a:schemeClr val="tx1"/>
                </a:solidFill>
                <a:latin typeface="游ゴシック" panose="020B0400000000000000" pitchFamily="50" charset="-128"/>
                <a:ea typeface="游ゴシック" panose="020B0400000000000000" pitchFamily="50" charset="-128"/>
                <a:cs typeface="+mn-cs"/>
              </a:defRPr>
            </a:lvl4pPr>
            <a:lvl5pPr marL="2057400" indent="-228600" algn="l" defTabSz="914400" rtl="0" eaLnBrk="1" latinLnBrk="0" hangingPunct="1">
              <a:spcBef>
                <a:spcPct val="20000"/>
              </a:spcBef>
              <a:buFont typeface="Arial" panose="020B0604020202020204" pitchFamily="34" charset="0"/>
              <a:buChar char="»"/>
              <a:defRPr kumimoji="1" sz="3200" b="1" kern="1200" spc="0">
                <a:solidFill>
                  <a:schemeClr val="tx1"/>
                </a:solidFill>
                <a:latin typeface="游ゴシック" panose="020B0400000000000000" pitchFamily="50" charset="-128"/>
                <a:ea typeface="游ゴシック" panose="020B0400000000000000"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lnSpc>
                <a:spcPct val="120000"/>
              </a:lnSpc>
              <a:spcBef>
                <a:spcPts val="0"/>
              </a:spcBef>
              <a:buNone/>
            </a:pPr>
            <a:r>
              <a:rPr lang="ja-JP" altLang="en-US" sz="2400" dirty="0">
                <a:solidFill>
                  <a:schemeClr val="bg1"/>
                </a:solidFill>
              </a:rPr>
              <a:t>地区米山奨学委員会 → 危機管理委員会へ報告･対応</a:t>
            </a:r>
            <a:endParaRPr lang="en-US" altLang="ja-JP" sz="2400" dirty="0">
              <a:solidFill>
                <a:schemeClr val="bg1"/>
              </a:solidFill>
            </a:endParaRPr>
          </a:p>
        </p:txBody>
      </p:sp>
      <p:sp>
        <p:nvSpPr>
          <p:cNvPr id="15" name="四角形: 角を丸くする 14">
            <a:extLst>
              <a:ext uri="{FF2B5EF4-FFF2-40B4-BE49-F238E27FC236}">
                <a16:creationId xmlns:a16="http://schemas.microsoft.com/office/drawing/2014/main" id="{3C7592D2-26F8-9173-79BF-F70DB4358A83}"/>
              </a:ext>
            </a:extLst>
          </p:cNvPr>
          <p:cNvSpPr/>
          <p:nvPr/>
        </p:nvSpPr>
        <p:spPr>
          <a:xfrm>
            <a:off x="1775520" y="1412776"/>
            <a:ext cx="2640000" cy="514751"/>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Ins="96000" rtlCol="0" anchor="ctr"/>
          <a:lstStyle/>
          <a:p>
            <a:pPr algn="ctr"/>
            <a:r>
              <a:rPr lang="ja-JP" altLang="en-US" sz="2933" b="1" dirty="0">
                <a:solidFill>
                  <a:schemeClr val="bg1"/>
                </a:solidFill>
                <a:latin typeface="游ゴシック" panose="020B0400000000000000" pitchFamily="50" charset="-128"/>
                <a:ea typeface="游ゴシック" panose="020B0400000000000000" pitchFamily="50" charset="-128"/>
              </a:rPr>
              <a:t>自然災害</a:t>
            </a:r>
          </a:p>
        </p:txBody>
      </p:sp>
      <p:sp>
        <p:nvSpPr>
          <p:cNvPr id="16" name="四角形: 角を丸くする 15">
            <a:extLst>
              <a:ext uri="{FF2B5EF4-FFF2-40B4-BE49-F238E27FC236}">
                <a16:creationId xmlns:a16="http://schemas.microsoft.com/office/drawing/2014/main" id="{1186387E-306B-CD1D-AD43-3A62EC00C83C}"/>
              </a:ext>
            </a:extLst>
          </p:cNvPr>
          <p:cNvSpPr/>
          <p:nvPr/>
        </p:nvSpPr>
        <p:spPr>
          <a:xfrm>
            <a:off x="4776000" y="1412776"/>
            <a:ext cx="2640000" cy="514751"/>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Ins="96000" rtlCol="0" anchor="ctr"/>
          <a:lstStyle/>
          <a:p>
            <a:pPr algn="ctr"/>
            <a:r>
              <a:rPr lang="ja-JP" altLang="en-US" sz="2933" b="1" dirty="0">
                <a:solidFill>
                  <a:schemeClr val="bg1"/>
                </a:solidFill>
                <a:latin typeface="游ゴシック" panose="020B0400000000000000" pitchFamily="50" charset="-128"/>
                <a:ea typeface="游ゴシック" panose="020B0400000000000000" pitchFamily="50" charset="-128"/>
              </a:rPr>
              <a:t>病気・事故</a:t>
            </a:r>
          </a:p>
        </p:txBody>
      </p:sp>
      <p:sp>
        <p:nvSpPr>
          <p:cNvPr id="17" name="四角形: 角を丸くする 16">
            <a:extLst>
              <a:ext uri="{FF2B5EF4-FFF2-40B4-BE49-F238E27FC236}">
                <a16:creationId xmlns:a16="http://schemas.microsoft.com/office/drawing/2014/main" id="{E1185D97-2211-75E2-3F02-A05C559655C6}"/>
              </a:ext>
            </a:extLst>
          </p:cNvPr>
          <p:cNvSpPr/>
          <p:nvPr/>
        </p:nvSpPr>
        <p:spPr>
          <a:xfrm>
            <a:off x="7776480" y="1412776"/>
            <a:ext cx="2640000" cy="514751"/>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Ins="96000" rtlCol="0" anchor="ctr"/>
          <a:lstStyle/>
          <a:p>
            <a:pPr algn="ctr"/>
            <a:r>
              <a:rPr lang="ja-JP" altLang="en-US" sz="2933" b="1" dirty="0">
                <a:solidFill>
                  <a:schemeClr val="bg1"/>
                </a:solidFill>
                <a:latin typeface="游ゴシック" panose="020B0400000000000000" pitchFamily="50" charset="-128"/>
                <a:ea typeface="游ゴシック" panose="020B0400000000000000" pitchFamily="50" charset="-128"/>
              </a:rPr>
              <a:t>ハラスメント</a:t>
            </a:r>
          </a:p>
        </p:txBody>
      </p:sp>
    </p:spTree>
    <p:extLst>
      <p:ext uri="{BB962C8B-B14F-4D97-AF65-F5344CB8AC3E}">
        <p14:creationId xmlns:p14="http://schemas.microsoft.com/office/powerpoint/2010/main" val="9920222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業務委託・覚書の締結</a:t>
            </a:r>
          </a:p>
        </p:txBody>
      </p:sp>
      <p:sp>
        <p:nvSpPr>
          <p:cNvPr id="8" name="正方形/長方形 7">
            <a:extLst>
              <a:ext uri="{FF2B5EF4-FFF2-40B4-BE49-F238E27FC236}">
                <a16:creationId xmlns:a16="http://schemas.microsoft.com/office/drawing/2014/main" id="{E556C5DF-83FB-461B-BD9B-31EB902FD37D}"/>
              </a:ext>
            </a:extLst>
          </p:cNvPr>
          <p:cNvSpPr/>
          <p:nvPr/>
        </p:nvSpPr>
        <p:spPr>
          <a:xfrm>
            <a:off x="975934" y="2024844"/>
            <a:ext cx="2376264" cy="1080120"/>
          </a:xfrm>
          <a:prstGeom prst="rect">
            <a:avLst/>
          </a:prstGeom>
          <a:gradFill>
            <a:gsLst>
              <a:gs pos="0">
                <a:srgbClr val="CA2091"/>
              </a:gs>
              <a:gs pos="80000">
                <a:srgbClr val="E367BA"/>
              </a:gs>
              <a:gs pos="100000">
                <a:srgbClr val="E367BA"/>
              </a:gs>
            </a:gsLst>
          </a:gradFill>
          <a:ln>
            <a:solidFill>
              <a:srgbClr val="E367BA"/>
            </a:solidFill>
          </a:ln>
        </p:spPr>
        <p:style>
          <a:lnRef idx="1">
            <a:schemeClr val="accent4"/>
          </a:lnRef>
          <a:fillRef idx="3">
            <a:schemeClr val="accent4"/>
          </a:fillRef>
          <a:effectRef idx="2">
            <a:schemeClr val="accent4"/>
          </a:effectRef>
          <a:fontRef idx="minor">
            <a:schemeClr val="lt1"/>
          </a:fontRef>
        </p:style>
        <p:txBody>
          <a:bodyPr tIns="108000" rtlCol="0" anchor="t" anchorCtr="0"/>
          <a:lstStyle/>
          <a:p>
            <a:pPr algn="ctr"/>
            <a:r>
              <a:rPr lang="ja-JP" altLang="en-US" sz="2000" b="1" dirty="0">
                <a:latin typeface="游ゴシック" panose="020B0400000000000000" pitchFamily="50" charset="-128"/>
                <a:ea typeface="游ゴシック" panose="020B0400000000000000" pitchFamily="50" charset="-128"/>
              </a:rPr>
              <a:t>米山記念奨学会</a:t>
            </a:r>
          </a:p>
        </p:txBody>
      </p:sp>
      <p:sp>
        <p:nvSpPr>
          <p:cNvPr id="9" name="正方形/長方形 8">
            <a:extLst>
              <a:ext uri="{FF2B5EF4-FFF2-40B4-BE49-F238E27FC236}">
                <a16:creationId xmlns:a16="http://schemas.microsoft.com/office/drawing/2014/main" id="{057FAD04-AAF3-43F3-B35A-7BADCC1EC83A}"/>
              </a:ext>
            </a:extLst>
          </p:cNvPr>
          <p:cNvSpPr/>
          <p:nvPr/>
        </p:nvSpPr>
        <p:spPr>
          <a:xfrm>
            <a:off x="4729947" y="2024844"/>
            <a:ext cx="2758907" cy="108012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marL="177800" lvl="1"/>
            <a:r>
              <a:rPr lang="ja-JP" altLang="en-US" sz="2000" b="1" dirty="0">
                <a:latin typeface="游ゴシック" panose="020B0400000000000000" pitchFamily="50" charset="-128"/>
                <a:ea typeface="游ゴシック" panose="020B0400000000000000" pitchFamily="50" charset="-128"/>
              </a:rPr>
              <a:t>地区</a:t>
            </a:r>
            <a:endParaRPr lang="en-US" altLang="ja-JP" sz="2000" b="1" dirty="0">
              <a:latin typeface="游ゴシック" panose="020B0400000000000000" pitchFamily="50" charset="-128"/>
              <a:ea typeface="游ゴシック" panose="020B0400000000000000" pitchFamily="50" charset="-128"/>
            </a:endParaRPr>
          </a:p>
          <a:p>
            <a:pPr marL="463550" lvl="1" indent="-190500">
              <a:buFont typeface="Arial" panose="020B0604020202020204" pitchFamily="34" charset="0"/>
              <a:buChar char="•"/>
            </a:pPr>
            <a:r>
              <a:rPr lang="ja-JP" altLang="en-US" sz="2000" b="1" dirty="0">
                <a:latin typeface="游ゴシック" panose="020B0400000000000000" pitchFamily="50" charset="-128"/>
                <a:ea typeface="游ゴシック" panose="020B0400000000000000" pitchFamily="50" charset="-128"/>
              </a:rPr>
              <a:t>ガバナー</a:t>
            </a:r>
            <a:endParaRPr lang="en-US" altLang="ja-JP" sz="2000" b="1" dirty="0">
              <a:latin typeface="游ゴシック" panose="020B0400000000000000" pitchFamily="50" charset="-128"/>
              <a:ea typeface="游ゴシック" panose="020B0400000000000000" pitchFamily="50" charset="-128"/>
            </a:endParaRPr>
          </a:p>
          <a:p>
            <a:pPr marL="463550" lvl="1" indent="-190500">
              <a:buFont typeface="Arial" panose="020B0604020202020204" pitchFamily="34" charset="0"/>
              <a:buChar char="•"/>
            </a:pPr>
            <a:r>
              <a:rPr lang="ja-JP" altLang="en-US" sz="2000" b="1" dirty="0">
                <a:latin typeface="游ゴシック" panose="020B0400000000000000" pitchFamily="50" charset="-128"/>
                <a:ea typeface="游ゴシック" panose="020B0400000000000000" pitchFamily="50" charset="-128"/>
              </a:rPr>
              <a:t>ガバナーエレクト</a:t>
            </a:r>
          </a:p>
        </p:txBody>
      </p:sp>
      <p:sp>
        <p:nvSpPr>
          <p:cNvPr id="11" name="正方形/長方形 10">
            <a:extLst>
              <a:ext uri="{FF2B5EF4-FFF2-40B4-BE49-F238E27FC236}">
                <a16:creationId xmlns:a16="http://schemas.microsoft.com/office/drawing/2014/main" id="{8F0890AA-5DFE-4EA9-825D-C1006250F074}"/>
              </a:ext>
            </a:extLst>
          </p:cNvPr>
          <p:cNvSpPr/>
          <p:nvPr/>
        </p:nvSpPr>
        <p:spPr>
          <a:xfrm>
            <a:off x="8866602" y="2024844"/>
            <a:ext cx="2376264" cy="1080120"/>
          </a:xfrm>
          <a:prstGeom prst="rect">
            <a:avLst/>
          </a:prstGeom>
          <a:gradFill>
            <a:gsLst>
              <a:gs pos="0">
                <a:srgbClr val="008E47"/>
              </a:gs>
              <a:gs pos="80000">
                <a:srgbClr val="46BA4C"/>
              </a:gs>
              <a:gs pos="100000">
                <a:srgbClr val="46BA4C"/>
              </a:gs>
            </a:gsLst>
          </a:gradFill>
          <a:ln>
            <a:solidFill>
              <a:srgbClr val="46BA4C"/>
            </a:solidFill>
          </a:ln>
        </p:spPr>
        <p:style>
          <a:lnRef idx="1">
            <a:schemeClr val="accent5"/>
          </a:lnRef>
          <a:fillRef idx="3">
            <a:schemeClr val="accent5"/>
          </a:fillRef>
          <a:effectRef idx="2">
            <a:schemeClr val="accent5"/>
          </a:effectRef>
          <a:fontRef idx="minor">
            <a:schemeClr val="lt1"/>
          </a:fontRef>
        </p:style>
        <p:txBody>
          <a:bodyPr rtlCol="0" anchor="ctr"/>
          <a:lstStyle/>
          <a:p>
            <a:pPr marL="177800" lvl="1"/>
            <a:r>
              <a:rPr lang="ja-JP" altLang="en-US" sz="2000" b="1" dirty="0">
                <a:latin typeface="游ゴシック" panose="020B0400000000000000" pitchFamily="50" charset="-128"/>
                <a:ea typeface="游ゴシック" panose="020B0400000000000000" pitchFamily="50" charset="-128"/>
              </a:rPr>
              <a:t>世話クラブ</a:t>
            </a:r>
            <a:endParaRPr lang="en-US" altLang="ja-JP" sz="2000" b="1" dirty="0">
              <a:latin typeface="游ゴシック" panose="020B0400000000000000" pitchFamily="50" charset="-128"/>
              <a:ea typeface="游ゴシック" panose="020B0400000000000000" pitchFamily="50" charset="-128"/>
            </a:endParaRPr>
          </a:p>
          <a:p>
            <a:pPr marL="463550" lvl="1" indent="-190500">
              <a:buFont typeface="Arial" panose="020B0604020202020204" pitchFamily="34" charset="0"/>
              <a:buChar char="•"/>
            </a:pPr>
            <a:r>
              <a:rPr lang="ja-JP" altLang="en-US" sz="2000" b="1" dirty="0">
                <a:latin typeface="游ゴシック" panose="020B0400000000000000" pitchFamily="50" charset="-128"/>
                <a:ea typeface="游ゴシック" panose="020B0400000000000000" pitchFamily="50" charset="-128"/>
              </a:rPr>
              <a:t>会長</a:t>
            </a:r>
            <a:endParaRPr lang="en-US" altLang="ja-JP" sz="2000" b="1" dirty="0">
              <a:latin typeface="游ゴシック" panose="020B0400000000000000" pitchFamily="50" charset="-128"/>
              <a:ea typeface="游ゴシック" panose="020B0400000000000000" pitchFamily="50" charset="-128"/>
            </a:endParaRPr>
          </a:p>
          <a:p>
            <a:pPr marL="463550" lvl="1" indent="-190500">
              <a:buFont typeface="Arial" panose="020B0604020202020204" pitchFamily="34" charset="0"/>
              <a:buChar char="•"/>
            </a:pPr>
            <a:r>
              <a:rPr lang="ja-JP" altLang="en-US" sz="2000" b="1" dirty="0">
                <a:latin typeface="游ゴシック" panose="020B0400000000000000" pitchFamily="50" charset="-128"/>
                <a:ea typeface="游ゴシック" panose="020B0400000000000000" pitchFamily="50" charset="-128"/>
              </a:rPr>
              <a:t>会長エレクト</a:t>
            </a:r>
          </a:p>
        </p:txBody>
      </p:sp>
      <p:sp>
        <p:nvSpPr>
          <p:cNvPr id="12" name="矢印: 右 11">
            <a:extLst>
              <a:ext uri="{FF2B5EF4-FFF2-40B4-BE49-F238E27FC236}">
                <a16:creationId xmlns:a16="http://schemas.microsoft.com/office/drawing/2014/main" id="{E3F1103D-F05A-4CB1-9B4E-2F2E238E618C}"/>
              </a:ext>
            </a:extLst>
          </p:cNvPr>
          <p:cNvSpPr/>
          <p:nvPr/>
        </p:nvSpPr>
        <p:spPr>
          <a:xfrm>
            <a:off x="3251684" y="2060848"/>
            <a:ext cx="1319682" cy="504056"/>
          </a:xfrm>
          <a:prstGeom prst="rightArrow">
            <a:avLst/>
          </a:prstGeom>
          <a:solidFill>
            <a:srgbClr val="F5B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游ゴシック" panose="020B0400000000000000" pitchFamily="50" charset="-128"/>
              <a:ea typeface="游ゴシック" panose="020B0400000000000000" pitchFamily="50" charset="-128"/>
            </a:endParaRPr>
          </a:p>
        </p:txBody>
      </p:sp>
      <p:sp>
        <p:nvSpPr>
          <p:cNvPr id="13" name="矢印: 右 12">
            <a:extLst>
              <a:ext uri="{FF2B5EF4-FFF2-40B4-BE49-F238E27FC236}">
                <a16:creationId xmlns:a16="http://schemas.microsoft.com/office/drawing/2014/main" id="{8078DA62-1EE3-40E7-B1BC-5617CFDC100F}"/>
              </a:ext>
            </a:extLst>
          </p:cNvPr>
          <p:cNvSpPr/>
          <p:nvPr/>
        </p:nvSpPr>
        <p:spPr>
          <a:xfrm flipH="1">
            <a:off x="3480174" y="2528900"/>
            <a:ext cx="1319682" cy="504056"/>
          </a:xfrm>
          <a:prstGeom prst="rightArrow">
            <a:avLst/>
          </a:prstGeom>
          <a:solidFill>
            <a:srgbClr val="63B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4" name="矢印: 右 13">
            <a:extLst>
              <a:ext uri="{FF2B5EF4-FFF2-40B4-BE49-F238E27FC236}">
                <a16:creationId xmlns:a16="http://schemas.microsoft.com/office/drawing/2014/main" id="{7CBC943E-6475-4311-8F12-7AF971EDBBA4}"/>
              </a:ext>
            </a:extLst>
          </p:cNvPr>
          <p:cNvSpPr/>
          <p:nvPr/>
        </p:nvSpPr>
        <p:spPr>
          <a:xfrm>
            <a:off x="7392144" y="2096852"/>
            <a:ext cx="1319682" cy="504056"/>
          </a:xfrm>
          <a:prstGeom prst="rightArrow">
            <a:avLst/>
          </a:prstGeom>
          <a:solidFill>
            <a:srgbClr val="63B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5" name="矢印: 右 14">
            <a:extLst>
              <a:ext uri="{FF2B5EF4-FFF2-40B4-BE49-F238E27FC236}">
                <a16:creationId xmlns:a16="http://schemas.microsoft.com/office/drawing/2014/main" id="{139F8E14-386F-43BA-A0A3-696D6C231987}"/>
              </a:ext>
            </a:extLst>
          </p:cNvPr>
          <p:cNvSpPr/>
          <p:nvPr/>
        </p:nvSpPr>
        <p:spPr>
          <a:xfrm flipH="1">
            <a:off x="7620634" y="2528900"/>
            <a:ext cx="1319682" cy="504056"/>
          </a:xfrm>
          <a:prstGeom prst="rightArrow">
            <a:avLst/>
          </a:prstGeom>
          <a:solidFill>
            <a:srgbClr val="46B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grpSp>
        <p:nvGrpSpPr>
          <p:cNvPr id="5" name="グループ化 4">
            <a:extLst>
              <a:ext uri="{FF2B5EF4-FFF2-40B4-BE49-F238E27FC236}">
                <a16:creationId xmlns:a16="http://schemas.microsoft.com/office/drawing/2014/main" id="{B66C82B2-86C3-C31A-3B54-C2C9DC2FED57}"/>
              </a:ext>
            </a:extLst>
          </p:cNvPr>
          <p:cNvGrpSpPr/>
          <p:nvPr/>
        </p:nvGrpSpPr>
        <p:grpSpPr>
          <a:xfrm>
            <a:off x="587388" y="3032956"/>
            <a:ext cx="5036387" cy="3312368"/>
            <a:chOff x="771581" y="3356992"/>
            <a:chExt cx="5036387" cy="3312368"/>
          </a:xfrm>
        </p:grpSpPr>
        <p:sp>
          <p:nvSpPr>
            <p:cNvPr id="23" name="四角形: 角を丸くする 22">
              <a:extLst>
                <a:ext uri="{FF2B5EF4-FFF2-40B4-BE49-F238E27FC236}">
                  <a16:creationId xmlns:a16="http://schemas.microsoft.com/office/drawing/2014/main" id="{139A1BD0-E26F-13F0-EC5F-4EF6DA15D3A8}"/>
                </a:ext>
              </a:extLst>
            </p:cNvPr>
            <p:cNvSpPr/>
            <p:nvPr/>
          </p:nvSpPr>
          <p:spPr>
            <a:xfrm>
              <a:off x="1079443" y="3897052"/>
              <a:ext cx="4728525" cy="2772308"/>
            </a:xfrm>
            <a:prstGeom prst="roundRect">
              <a:avLst>
                <a:gd name="adj" fmla="val 10054"/>
              </a:avLst>
            </a:prstGeom>
            <a:solidFill>
              <a:schemeClr val="bg1"/>
            </a:solidFill>
            <a:ln w="317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游ゴシック" panose="020B0400000000000000" pitchFamily="50" charset="-128"/>
                <a:ea typeface="游ゴシック" panose="020B0400000000000000" pitchFamily="50" charset="-128"/>
              </a:endParaRPr>
            </a:p>
          </p:txBody>
        </p:sp>
        <p:sp>
          <p:nvSpPr>
            <p:cNvPr id="16" name="四角形: 角を丸くする 15">
              <a:extLst>
                <a:ext uri="{FF2B5EF4-FFF2-40B4-BE49-F238E27FC236}">
                  <a16:creationId xmlns:a16="http://schemas.microsoft.com/office/drawing/2014/main" id="{A0C42032-28FA-42E5-AE80-1E7166500FE9}"/>
                </a:ext>
              </a:extLst>
            </p:cNvPr>
            <p:cNvSpPr/>
            <p:nvPr/>
          </p:nvSpPr>
          <p:spPr>
            <a:xfrm>
              <a:off x="1967209" y="4005064"/>
              <a:ext cx="3696743" cy="720080"/>
            </a:xfrm>
            <a:prstGeom prst="round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ja-JP" altLang="en-US" sz="2800" b="1" dirty="0">
                  <a:solidFill>
                    <a:schemeClr val="tx1"/>
                  </a:solidFill>
                  <a:latin typeface="游ゴシック" panose="020B0400000000000000" pitchFamily="50" charset="-128"/>
                  <a:ea typeface="游ゴシック" panose="020B0400000000000000" pitchFamily="50" charset="-128"/>
                </a:rPr>
                <a:t>業務委託に係る覚書</a:t>
              </a:r>
            </a:p>
          </p:txBody>
        </p:sp>
        <p:sp>
          <p:nvSpPr>
            <p:cNvPr id="18" name="楕円 17">
              <a:extLst>
                <a:ext uri="{FF2B5EF4-FFF2-40B4-BE49-F238E27FC236}">
                  <a16:creationId xmlns:a16="http://schemas.microsoft.com/office/drawing/2014/main" id="{33838284-77DB-4625-9792-F2A02AAE4B71}"/>
                </a:ext>
              </a:extLst>
            </p:cNvPr>
            <p:cNvSpPr/>
            <p:nvPr/>
          </p:nvSpPr>
          <p:spPr>
            <a:xfrm>
              <a:off x="771581" y="3697022"/>
              <a:ext cx="1152128" cy="1152128"/>
            </a:xfrm>
            <a:prstGeom prst="ellipse">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algn="ctr"/>
              <a:r>
                <a:rPr lang="ja-JP" altLang="en-US" sz="2400" b="1" dirty="0">
                  <a:latin typeface="游ゴシック" panose="020B0400000000000000" pitchFamily="50" charset="-128"/>
                  <a:ea typeface="游ゴシック" panose="020B0400000000000000" pitchFamily="50" charset="-128"/>
                </a:rPr>
                <a:t>毎年</a:t>
              </a:r>
              <a:endParaRPr lang="en-US" altLang="ja-JP" sz="2400" b="1" dirty="0">
                <a:latin typeface="游ゴシック" panose="020B0400000000000000" pitchFamily="50" charset="-128"/>
                <a:ea typeface="游ゴシック" panose="020B0400000000000000" pitchFamily="50" charset="-128"/>
              </a:endParaRPr>
            </a:p>
            <a:p>
              <a:pPr algn="ctr"/>
              <a:r>
                <a:rPr lang="en-US" altLang="ja-JP" sz="2000" b="1" spc="-150" dirty="0">
                  <a:latin typeface="游ゴシック" panose="020B0400000000000000" pitchFamily="50" charset="-128"/>
                  <a:ea typeface="游ゴシック" panose="020B0400000000000000" pitchFamily="50" charset="-128"/>
                </a:rPr>
                <a:t>1</a:t>
              </a:r>
              <a:r>
                <a:rPr lang="ja-JP" altLang="en-US" sz="1600" b="1" spc="-150" dirty="0">
                  <a:latin typeface="游ゴシック" panose="020B0400000000000000" pitchFamily="50" charset="-128"/>
                  <a:ea typeface="游ゴシック" panose="020B0400000000000000" pitchFamily="50" charset="-128"/>
                </a:rPr>
                <a:t>～</a:t>
              </a:r>
              <a:r>
                <a:rPr lang="en-US" altLang="ja-JP" sz="2000" b="1" spc="-150" dirty="0">
                  <a:latin typeface="游ゴシック" panose="020B0400000000000000" pitchFamily="50" charset="-128"/>
                  <a:ea typeface="游ゴシック" panose="020B0400000000000000" pitchFamily="50" charset="-128"/>
                </a:rPr>
                <a:t>2</a:t>
              </a:r>
              <a:r>
                <a:rPr lang="ja-JP" altLang="en-US" sz="1400" b="1" spc="-150" dirty="0">
                  <a:latin typeface="游ゴシック" panose="020B0400000000000000" pitchFamily="50" charset="-128"/>
                  <a:ea typeface="游ゴシック" panose="020B0400000000000000" pitchFamily="50" charset="-128"/>
                </a:rPr>
                <a:t>月</a:t>
              </a:r>
              <a:endParaRPr lang="ja-JP" altLang="en-US" b="1" spc="-150" dirty="0">
                <a:latin typeface="游ゴシック" panose="020B0400000000000000" pitchFamily="50" charset="-128"/>
                <a:ea typeface="游ゴシック" panose="020B0400000000000000" pitchFamily="50" charset="-128"/>
              </a:endParaRPr>
            </a:p>
          </p:txBody>
        </p:sp>
        <p:cxnSp>
          <p:nvCxnSpPr>
            <p:cNvPr id="20" name="直線矢印コネクタ 19">
              <a:extLst>
                <a:ext uri="{FF2B5EF4-FFF2-40B4-BE49-F238E27FC236}">
                  <a16:creationId xmlns:a16="http://schemas.microsoft.com/office/drawing/2014/main" id="{48A26ABF-70E5-46A7-89C1-C376D6C562B7}"/>
                </a:ext>
              </a:extLst>
            </p:cNvPr>
            <p:cNvCxnSpPr>
              <a:cxnSpLocks/>
            </p:cNvCxnSpPr>
            <p:nvPr/>
          </p:nvCxnSpPr>
          <p:spPr>
            <a:xfrm flipV="1">
              <a:off x="4549081" y="3356992"/>
              <a:ext cx="0" cy="540060"/>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9" name="コンテンツ プレースホルダー 3">
              <a:extLst>
                <a:ext uri="{FF2B5EF4-FFF2-40B4-BE49-F238E27FC236}">
                  <a16:creationId xmlns:a16="http://schemas.microsoft.com/office/drawing/2014/main" id="{CAFE61FD-9B9C-4517-8FA8-415E64A54841}"/>
                </a:ext>
              </a:extLst>
            </p:cNvPr>
            <p:cNvSpPr txBox="1">
              <a:spLocks/>
            </p:cNvSpPr>
            <p:nvPr/>
          </p:nvSpPr>
          <p:spPr>
            <a:xfrm>
              <a:off x="2059348" y="4846848"/>
              <a:ext cx="3587223" cy="170080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ct val="95000"/>
                </a:lnSpc>
                <a:buNone/>
              </a:pP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原本</a:t>
              </a:r>
              <a:r>
                <a:rPr lang="en-US" altLang="ja-JP" sz="2800" b="1" dirty="0">
                  <a:latin typeface="游ゴシック" panose="020B0400000000000000" pitchFamily="50" charset="-128"/>
                  <a:ea typeface="游ゴシック" panose="020B0400000000000000" pitchFamily="50" charset="-128"/>
                  <a:cs typeface="Meiryo UI" panose="020B0604030504040204" pitchFamily="50" charset="-128"/>
                </a:rPr>
                <a:t>(2</a:t>
              </a: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部</a:t>
              </a:r>
              <a:r>
                <a:rPr lang="en-US" altLang="ja-JP" sz="2800" b="1" dirty="0">
                  <a:latin typeface="游ゴシック" panose="020B0400000000000000" pitchFamily="50" charset="-128"/>
                  <a:ea typeface="游ゴシック" panose="020B0400000000000000" pitchFamily="50" charset="-128"/>
                  <a:cs typeface="Meiryo UI" panose="020B0604030504040204" pitchFamily="50" charset="-128"/>
                </a:rPr>
                <a:t>)</a:t>
              </a: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は、</a:t>
              </a:r>
              <a:br>
                <a:rPr lang="en-US" altLang="ja-JP" sz="2800" b="1" dirty="0">
                  <a:latin typeface="游ゴシック" panose="020B0400000000000000" pitchFamily="50" charset="-128"/>
                  <a:ea typeface="游ゴシック" panose="020B0400000000000000" pitchFamily="50" charset="-128"/>
                  <a:cs typeface="Meiryo UI" panose="020B0604030504040204" pitchFamily="50" charset="-128"/>
                </a:rPr>
              </a:b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①ガバナー事務所</a:t>
              </a:r>
              <a:br>
                <a:rPr lang="en-US" altLang="ja-JP" sz="2800" b="1" dirty="0">
                  <a:latin typeface="游ゴシック" panose="020B0400000000000000" pitchFamily="50" charset="-128"/>
                  <a:ea typeface="游ゴシック" panose="020B0400000000000000" pitchFamily="50" charset="-128"/>
                  <a:cs typeface="Meiryo UI" panose="020B0604030504040204" pitchFamily="50" charset="-128"/>
                </a:rPr>
              </a:b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②米山奨学会</a:t>
              </a:r>
              <a:br>
                <a:rPr lang="en-US" altLang="ja-JP" sz="2800" b="1" dirty="0">
                  <a:latin typeface="游ゴシック" panose="020B0400000000000000" pitchFamily="50" charset="-128"/>
                  <a:ea typeface="游ゴシック" panose="020B0400000000000000" pitchFamily="50" charset="-128"/>
                  <a:cs typeface="Meiryo UI" panose="020B0604030504040204" pitchFamily="50" charset="-128"/>
                </a:rPr>
              </a:b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で保管</a:t>
              </a:r>
            </a:p>
          </p:txBody>
        </p:sp>
        <p:cxnSp>
          <p:nvCxnSpPr>
            <p:cNvPr id="26" name="直線コネクタ 25">
              <a:extLst>
                <a:ext uri="{FF2B5EF4-FFF2-40B4-BE49-F238E27FC236}">
                  <a16:creationId xmlns:a16="http://schemas.microsoft.com/office/drawing/2014/main" id="{908D23BC-5A56-1167-1596-09C3002E9A62}"/>
                </a:ext>
              </a:extLst>
            </p:cNvPr>
            <p:cNvCxnSpPr/>
            <p:nvPr/>
          </p:nvCxnSpPr>
          <p:spPr>
            <a:xfrm>
              <a:off x="2076101" y="4653136"/>
              <a:ext cx="3168000" cy="0"/>
            </a:xfrm>
            <a:prstGeom prst="line">
              <a:avLst/>
            </a:prstGeom>
            <a:ln w="57150">
              <a:solidFill>
                <a:srgbClr val="81C343"/>
              </a:solidFill>
            </a:ln>
          </p:spPr>
          <p:style>
            <a:lnRef idx="1">
              <a:schemeClr val="accent1"/>
            </a:lnRef>
            <a:fillRef idx="0">
              <a:schemeClr val="accent1"/>
            </a:fillRef>
            <a:effectRef idx="0">
              <a:schemeClr val="accent1"/>
            </a:effectRef>
            <a:fontRef idx="minor">
              <a:schemeClr val="tx1"/>
            </a:fontRef>
          </p:style>
        </p:cxnSp>
      </p:grpSp>
      <p:grpSp>
        <p:nvGrpSpPr>
          <p:cNvPr id="6" name="グループ化 5">
            <a:extLst>
              <a:ext uri="{FF2B5EF4-FFF2-40B4-BE49-F238E27FC236}">
                <a16:creationId xmlns:a16="http://schemas.microsoft.com/office/drawing/2014/main" id="{952F1FA5-3F90-4C5B-70C9-5310BF117755}"/>
              </a:ext>
            </a:extLst>
          </p:cNvPr>
          <p:cNvGrpSpPr/>
          <p:nvPr/>
        </p:nvGrpSpPr>
        <p:grpSpPr>
          <a:xfrm>
            <a:off x="5699956" y="3031853"/>
            <a:ext cx="6240978" cy="3313471"/>
            <a:chOff x="5989076" y="3355889"/>
            <a:chExt cx="6240978" cy="3313471"/>
          </a:xfrm>
        </p:grpSpPr>
        <p:cxnSp>
          <p:nvCxnSpPr>
            <p:cNvPr id="21" name="直線矢印コネクタ 20">
              <a:extLst>
                <a:ext uri="{FF2B5EF4-FFF2-40B4-BE49-F238E27FC236}">
                  <a16:creationId xmlns:a16="http://schemas.microsoft.com/office/drawing/2014/main" id="{1F419E90-10C2-4782-B445-92D78D2A0ED2}"/>
                </a:ext>
              </a:extLst>
            </p:cNvPr>
            <p:cNvCxnSpPr>
              <a:cxnSpLocks/>
            </p:cNvCxnSpPr>
            <p:nvPr/>
          </p:nvCxnSpPr>
          <p:spPr>
            <a:xfrm flipV="1">
              <a:off x="8689376" y="3355889"/>
              <a:ext cx="0" cy="864096"/>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8" name="四角形: 角を丸くする 27">
              <a:extLst>
                <a:ext uri="{FF2B5EF4-FFF2-40B4-BE49-F238E27FC236}">
                  <a16:creationId xmlns:a16="http://schemas.microsoft.com/office/drawing/2014/main" id="{BDEC9C25-2F8F-DFD3-6282-6E0AC3BCEB1B}"/>
                </a:ext>
              </a:extLst>
            </p:cNvPr>
            <p:cNvSpPr/>
            <p:nvPr/>
          </p:nvSpPr>
          <p:spPr>
            <a:xfrm>
              <a:off x="6275220" y="3897052"/>
              <a:ext cx="5654516" cy="2772308"/>
            </a:xfrm>
            <a:prstGeom prst="roundRect">
              <a:avLst>
                <a:gd name="adj" fmla="val 10054"/>
              </a:avLst>
            </a:prstGeom>
            <a:solidFill>
              <a:schemeClr val="bg1"/>
            </a:solidFill>
            <a:ln w="317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lIns="180000" tIns="0" rIns="180000" rtlCol="0" anchor="ctr"/>
            <a:lstStyle/>
            <a:p>
              <a:pPr algn="l">
                <a:lnSpc>
                  <a:spcPts val="9000"/>
                </a:lnSpc>
              </a:pPr>
              <a:endParaRPr kumimoji="1" lang="ja-JP" altLang="en-US" sz="8000" b="1" dirty="0">
                <a:ln>
                  <a:solidFill>
                    <a:schemeClr val="tx1"/>
                  </a:solidFill>
                </a:ln>
                <a:solidFill>
                  <a:srgbClr val="FFE737"/>
                </a:solidFill>
                <a:latin typeface="游ゴシック" panose="020B0400000000000000" pitchFamily="50" charset="-128"/>
                <a:ea typeface="游ゴシック" panose="020B0400000000000000" pitchFamily="50" charset="-128"/>
              </a:endParaRPr>
            </a:p>
          </p:txBody>
        </p:sp>
        <p:sp>
          <p:nvSpPr>
            <p:cNvPr id="17" name="四角形: 角を丸くする 16">
              <a:extLst>
                <a:ext uri="{FF2B5EF4-FFF2-40B4-BE49-F238E27FC236}">
                  <a16:creationId xmlns:a16="http://schemas.microsoft.com/office/drawing/2014/main" id="{2C06E150-9209-4ADC-A097-14568444478E}"/>
                </a:ext>
              </a:extLst>
            </p:cNvPr>
            <p:cNvSpPr/>
            <p:nvPr/>
          </p:nvSpPr>
          <p:spPr>
            <a:xfrm>
              <a:off x="7069196" y="4041068"/>
              <a:ext cx="5160858" cy="720080"/>
            </a:xfrm>
            <a:prstGeom prst="round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ja-JP" altLang="en-US" sz="2400" b="1" dirty="0">
                  <a:solidFill>
                    <a:schemeClr val="tx1"/>
                  </a:solidFill>
                  <a:latin typeface="游ゴシック" panose="020B0400000000000000" pitchFamily="50" charset="-128"/>
                  <a:ea typeface="游ゴシック" panose="020B0400000000000000" pitchFamily="50" charset="-128"/>
                </a:rPr>
                <a:t>業務委託に係る覚書（世話クラブ）</a:t>
              </a:r>
            </a:p>
          </p:txBody>
        </p:sp>
        <p:sp>
          <p:nvSpPr>
            <p:cNvPr id="22" name="楕円 21">
              <a:extLst>
                <a:ext uri="{FF2B5EF4-FFF2-40B4-BE49-F238E27FC236}">
                  <a16:creationId xmlns:a16="http://schemas.microsoft.com/office/drawing/2014/main" id="{65BFB113-5CC3-4504-9F4C-84B268C65FDD}"/>
                </a:ext>
              </a:extLst>
            </p:cNvPr>
            <p:cNvSpPr/>
            <p:nvPr/>
          </p:nvSpPr>
          <p:spPr>
            <a:xfrm>
              <a:off x="5989076" y="3681028"/>
              <a:ext cx="1152128" cy="1152128"/>
            </a:xfrm>
            <a:prstGeom prst="ellipse">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algn="ctr"/>
              <a:r>
                <a:rPr lang="ja-JP" altLang="en-US" sz="2400" b="1" dirty="0">
                  <a:latin typeface="游ゴシック" panose="020B0400000000000000" pitchFamily="50" charset="-128"/>
                  <a:ea typeface="游ゴシック" panose="020B0400000000000000" pitchFamily="50" charset="-128"/>
                </a:rPr>
                <a:t>毎年</a:t>
              </a:r>
              <a:br>
                <a:rPr lang="en-US" altLang="ja-JP" sz="2400" b="1" dirty="0">
                  <a:latin typeface="游ゴシック" panose="020B0400000000000000" pitchFamily="50" charset="-128"/>
                  <a:ea typeface="游ゴシック" panose="020B0400000000000000" pitchFamily="50" charset="-128"/>
                </a:rPr>
              </a:br>
              <a:r>
                <a:rPr lang="en-US" altLang="ja-JP" sz="2400" b="1" spc="-150" dirty="0">
                  <a:latin typeface="游ゴシック" panose="020B0400000000000000" pitchFamily="50" charset="-128"/>
                  <a:ea typeface="游ゴシック" panose="020B0400000000000000" pitchFamily="50" charset="-128"/>
                </a:rPr>
                <a:t>2</a:t>
              </a:r>
              <a:r>
                <a:rPr lang="ja-JP" altLang="en-US" b="1" spc="-150" dirty="0">
                  <a:latin typeface="游ゴシック" panose="020B0400000000000000" pitchFamily="50" charset="-128"/>
                  <a:ea typeface="游ゴシック" panose="020B0400000000000000" pitchFamily="50" charset="-128"/>
                </a:rPr>
                <a:t>～</a:t>
              </a:r>
              <a:r>
                <a:rPr lang="en-US" altLang="ja-JP" sz="2400" b="1" spc="-150" dirty="0">
                  <a:latin typeface="游ゴシック" panose="020B0400000000000000" pitchFamily="50" charset="-128"/>
                  <a:ea typeface="游ゴシック" panose="020B0400000000000000" pitchFamily="50" charset="-128"/>
                </a:rPr>
                <a:t>3</a:t>
              </a:r>
              <a:r>
                <a:rPr lang="ja-JP" altLang="en-US" sz="1400" b="1" spc="-150" dirty="0">
                  <a:latin typeface="游ゴシック" panose="020B0400000000000000" pitchFamily="50" charset="-128"/>
                  <a:ea typeface="游ゴシック" panose="020B0400000000000000" pitchFamily="50" charset="-128"/>
                </a:rPr>
                <a:t>月</a:t>
              </a:r>
              <a:endParaRPr lang="ja-JP" altLang="en-US" b="1" spc="-150" dirty="0">
                <a:latin typeface="游ゴシック" panose="020B0400000000000000" pitchFamily="50" charset="-128"/>
                <a:ea typeface="游ゴシック" panose="020B0400000000000000" pitchFamily="50" charset="-128"/>
              </a:endParaRPr>
            </a:p>
          </p:txBody>
        </p:sp>
        <p:sp>
          <p:nvSpPr>
            <p:cNvPr id="24" name="コンテンツ プレースホルダー 3">
              <a:extLst>
                <a:ext uri="{FF2B5EF4-FFF2-40B4-BE49-F238E27FC236}">
                  <a16:creationId xmlns:a16="http://schemas.microsoft.com/office/drawing/2014/main" id="{AA340C80-2B02-43B9-AC1D-604482AC3300}"/>
                </a:ext>
              </a:extLst>
            </p:cNvPr>
            <p:cNvSpPr txBox="1">
              <a:spLocks/>
            </p:cNvSpPr>
            <p:nvPr/>
          </p:nvSpPr>
          <p:spPr>
            <a:xfrm>
              <a:off x="6785914" y="4869160"/>
              <a:ext cx="4545008" cy="170080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ct val="95000"/>
                </a:lnSpc>
                <a:buNone/>
              </a:pP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原本</a:t>
              </a:r>
              <a:r>
                <a:rPr lang="en-US" altLang="ja-JP" sz="2800" b="1" dirty="0">
                  <a:latin typeface="游ゴシック" panose="020B0400000000000000" pitchFamily="50" charset="-128"/>
                  <a:ea typeface="游ゴシック" panose="020B0400000000000000" pitchFamily="50" charset="-128"/>
                  <a:cs typeface="Meiryo UI" panose="020B0604030504040204" pitchFamily="50" charset="-128"/>
                </a:rPr>
                <a:t>(2</a:t>
              </a: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部</a:t>
              </a:r>
              <a:r>
                <a:rPr lang="en-US" altLang="ja-JP" sz="2800" b="1" dirty="0">
                  <a:latin typeface="游ゴシック" panose="020B0400000000000000" pitchFamily="50" charset="-128"/>
                  <a:ea typeface="游ゴシック" panose="020B0400000000000000" pitchFamily="50" charset="-128"/>
                  <a:cs typeface="Meiryo UI" panose="020B0604030504040204" pitchFamily="50" charset="-128"/>
                </a:rPr>
                <a:t>)</a:t>
              </a: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は、</a:t>
              </a:r>
              <a:br>
                <a:rPr lang="en-US" altLang="ja-JP" sz="2800" b="1" dirty="0">
                  <a:latin typeface="游ゴシック" panose="020B0400000000000000" pitchFamily="50" charset="-128"/>
                  <a:ea typeface="游ゴシック" panose="020B0400000000000000" pitchFamily="50" charset="-128"/>
                  <a:cs typeface="Meiryo UI" panose="020B0604030504040204" pitchFamily="50" charset="-128"/>
                </a:rPr>
              </a:b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①ガバナー事務所</a:t>
              </a:r>
              <a:br>
                <a:rPr lang="en-US" altLang="ja-JP" sz="2800" b="1" dirty="0">
                  <a:latin typeface="游ゴシック" panose="020B0400000000000000" pitchFamily="50" charset="-128"/>
                  <a:ea typeface="游ゴシック" panose="020B0400000000000000" pitchFamily="50" charset="-128"/>
                  <a:cs typeface="Meiryo UI" panose="020B0604030504040204" pitchFamily="50" charset="-128"/>
                </a:rPr>
              </a:b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②世話クラブ で保管。</a:t>
              </a:r>
              <a:endParaRPr lang="en-US" altLang="ja-JP" sz="2800" b="1" dirty="0">
                <a:latin typeface="游ゴシック" panose="020B0400000000000000" pitchFamily="50" charset="-128"/>
                <a:ea typeface="游ゴシック" panose="020B0400000000000000" pitchFamily="50" charset="-128"/>
                <a:cs typeface="Meiryo UI" panose="020B0604030504040204" pitchFamily="50" charset="-128"/>
              </a:endParaRPr>
            </a:p>
            <a:p>
              <a:pPr marL="0" indent="0">
                <a:lnSpc>
                  <a:spcPct val="95000"/>
                </a:lnSpc>
                <a:buNone/>
              </a:pP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写しを</a:t>
              </a:r>
              <a:r>
                <a:rPr lang="en-US" altLang="ja-JP" sz="2800" b="1" dirty="0">
                  <a:latin typeface="游ゴシック" panose="020B0400000000000000" pitchFamily="50" charset="-128"/>
                  <a:ea typeface="游ゴシック" panose="020B0400000000000000" pitchFamily="50" charset="-128"/>
                  <a:cs typeface="Meiryo UI" panose="020B0604030504040204" pitchFamily="50" charset="-128"/>
                </a:rPr>
                <a:t>PDF</a:t>
              </a: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で奨学会へ提出</a:t>
              </a:r>
            </a:p>
          </p:txBody>
        </p:sp>
        <p:cxnSp>
          <p:nvCxnSpPr>
            <p:cNvPr id="29" name="直線コネクタ 28">
              <a:extLst>
                <a:ext uri="{FF2B5EF4-FFF2-40B4-BE49-F238E27FC236}">
                  <a16:creationId xmlns:a16="http://schemas.microsoft.com/office/drawing/2014/main" id="{0867230C-1877-1849-37AC-063A330DB2B0}"/>
                </a:ext>
              </a:extLst>
            </p:cNvPr>
            <p:cNvCxnSpPr>
              <a:cxnSpLocks/>
            </p:cNvCxnSpPr>
            <p:nvPr/>
          </p:nvCxnSpPr>
          <p:spPr>
            <a:xfrm>
              <a:off x="7249216" y="4653136"/>
              <a:ext cx="4536000" cy="0"/>
            </a:xfrm>
            <a:prstGeom prst="line">
              <a:avLst/>
            </a:prstGeom>
            <a:ln w="57150">
              <a:solidFill>
                <a:srgbClr val="81C343"/>
              </a:solidFill>
            </a:ln>
          </p:spPr>
          <p:style>
            <a:lnRef idx="1">
              <a:schemeClr val="accent1"/>
            </a:lnRef>
            <a:fillRef idx="0">
              <a:schemeClr val="accent1"/>
            </a:fillRef>
            <a:effectRef idx="0">
              <a:schemeClr val="accent1"/>
            </a:effectRef>
            <a:fontRef idx="minor">
              <a:schemeClr val="tx1"/>
            </a:fontRef>
          </p:style>
        </p:cxnSp>
      </p:grpSp>
      <p:sp>
        <p:nvSpPr>
          <p:cNvPr id="4" name="コンテンツ プレースホルダー 2">
            <a:extLst>
              <a:ext uri="{FF2B5EF4-FFF2-40B4-BE49-F238E27FC236}">
                <a16:creationId xmlns:a16="http://schemas.microsoft.com/office/drawing/2014/main" id="{3C304731-96DB-B02C-6A18-4976A6D1BFBD}"/>
              </a:ext>
            </a:extLst>
          </p:cNvPr>
          <p:cNvSpPr txBox="1">
            <a:spLocks/>
          </p:cNvSpPr>
          <p:nvPr/>
        </p:nvSpPr>
        <p:spPr>
          <a:xfrm>
            <a:off x="550863" y="1340768"/>
            <a:ext cx="8250237" cy="54631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kumimoji="1" lang="en-US" altLang="ja-JP" sz="2933" b="1" dirty="0">
                <a:latin typeface="游ゴシック" panose="020B0400000000000000" pitchFamily="50" charset="-128"/>
                <a:ea typeface="游ゴシック" panose="020B0400000000000000" pitchFamily="50" charset="-128"/>
              </a:rPr>
              <a:t>2020</a:t>
            </a:r>
            <a:r>
              <a:rPr kumimoji="1" lang="ja-JP" altLang="en-US" sz="2933" b="1" dirty="0">
                <a:latin typeface="游ゴシック" panose="020B0400000000000000" pitchFamily="50" charset="-128"/>
                <a:ea typeface="游ゴシック" panose="020B0400000000000000" pitchFamily="50" charset="-128"/>
              </a:rPr>
              <a:t>学年度からスタート、毎年実施</a:t>
            </a:r>
          </a:p>
        </p:txBody>
      </p:sp>
    </p:spTree>
    <p:extLst>
      <p:ext uri="{BB962C8B-B14F-4D97-AF65-F5344CB8AC3E}">
        <p14:creationId xmlns:p14="http://schemas.microsoft.com/office/powerpoint/2010/main" val="48077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26" presetClass="emph" presetSubtype="0" repeatCount="5000" grpId="1" nodeType="withEffect">
                                  <p:stCondLst>
                                    <p:cond delay="0"/>
                                  </p:stCondLst>
                                  <p:childTnLst>
                                    <p:animEffect transition="out" filter="fade">
                                      <p:cBhvr>
                                        <p:cTn id="26" dur="500" tmFilter="0, 0; .2, .5; .8, .5; 1, 0"/>
                                        <p:tgtEl>
                                          <p:spTgt spid="12"/>
                                        </p:tgtEl>
                                      </p:cBhvr>
                                    </p:animEffect>
                                    <p:animScale>
                                      <p:cBhvr>
                                        <p:cTn id="27" dur="250" autoRev="1" fill="hold"/>
                                        <p:tgtEl>
                                          <p:spTgt spid="12"/>
                                        </p:tgtEl>
                                      </p:cBhvr>
                                      <p:by x="105000" y="105000"/>
                                    </p:animScale>
                                  </p:childTnLst>
                                </p:cTn>
                              </p:par>
                              <p:par>
                                <p:cTn id="28" presetID="26" presetClass="emph" presetSubtype="0" repeatCount="5000" grpId="1" nodeType="withEffect">
                                  <p:stCondLst>
                                    <p:cond delay="0"/>
                                  </p:stCondLst>
                                  <p:childTnLst>
                                    <p:animEffect transition="out" filter="fade">
                                      <p:cBhvr>
                                        <p:cTn id="29" dur="500" tmFilter="0, 0; .2, .5; .8, .5; 1, 0"/>
                                        <p:tgtEl>
                                          <p:spTgt spid="13"/>
                                        </p:tgtEl>
                                      </p:cBhvr>
                                    </p:animEffect>
                                    <p:animScale>
                                      <p:cBhvr>
                                        <p:cTn id="30" dur="250" autoRev="1" fill="hold"/>
                                        <p:tgtEl>
                                          <p:spTgt spid="13"/>
                                        </p:tgtEl>
                                      </p:cBhvr>
                                      <p:by x="105000" y="105000"/>
                                    </p:animScale>
                                  </p:childTnLst>
                                </p:cTn>
                              </p:par>
                            </p:childTnLst>
                          </p:cTn>
                        </p:par>
                        <p:par>
                          <p:cTn id="31" fill="hold">
                            <p:stCondLst>
                              <p:cond delay="2500"/>
                            </p:stCondLst>
                            <p:childTnLst>
                              <p:par>
                                <p:cTn id="32" presetID="42" presetClass="entr" presetSubtype="0"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par>
                          <p:cTn id="37" fill="hold">
                            <p:stCondLst>
                              <p:cond delay="3500"/>
                            </p:stCondLst>
                            <p:childTnLst>
                              <p:par>
                                <p:cTn id="38" presetID="53" presetClass="entr" presetSubtype="16" fill="hold" grpId="0" nodeType="afterEffect">
                                  <p:stCondLst>
                                    <p:cond delay="450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par>
                                <p:cTn id="43" presetID="53" presetClass="entr" presetSubtype="16" fill="hold" grpId="0" nodeType="withEffect">
                                  <p:stCondLst>
                                    <p:cond delay="450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fltVal val="0"/>
                                          </p:val>
                                        </p:tav>
                                        <p:tav tm="100000">
                                          <p:val>
                                            <p:strVal val="#ppt_w"/>
                                          </p:val>
                                        </p:tav>
                                      </p:tavLst>
                                    </p:anim>
                                    <p:anim calcmode="lin" valueType="num">
                                      <p:cBhvr>
                                        <p:cTn id="46" dur="500" fill="hold"/>
                                        <p:tgtEl>
                                          <p:spTgt spid="15"/>
                                        </p:tgtEl>
                                        <p:attrNameLst>
                                          <p:attrName>ppt_h</p:attrName>
                                        </p:attrNameLst>
                                      </p:cBhvr>
                                      <p:tavLst>
                                        <p:tav tm="0">
                                          <p:val>
                                            <p:fltVal val="0"/>
                                          </p:val>
                                        </p:tav>
                                        <p:tav tm="100000">
                                          <p:val>
                                            <p:strVal val="#ppt_h"/>
                                          </p:val>
                                        </p:tav>
                                      </p:tavLst>
                                    </p:anim>
                                    <p:animEffect transition="in" filter="fade">
                                      <p:cBhvr>
                                        <p:cTn id="47" dur="500"/>
                                        <p:tgtEl>
                                          <p:spTgt spid="15"/>
                                        </p:tgtEl>
                                      </p:cBhvr>
                                    </p:animEffect>
                                  </p:childTnLst>
                                </p:cTn>
                              </p:par>
                              <p:par>
                                <p:cTn id="48" presetID="53" presetClass="entr" presetSubtype="16" fill="hold" grpId="0" nodeType="withEffect">
                                  <p:stCondLst>
                                    <p:cond delay="4500"/>
                                  </p:stCondLst>
                                  <p:childTnLst>
                                    <p:set>
                                      <p:cBhvr>
                                        <p:cTn id="49" dur="1" fill="hold">
                                          <p:stCondLst>
                                            <p:cond delay="0"/>
                                          </p:stCondLst>
                                        </p:cTn>
                                        <p:tgtEl>
                                          <p:spTgt spid="14"/>
                                        </p:tgtEl>
                                        <p:attrNameLst>
                                          <p:attrName>style.visibility</p:attrName>
                                        </p:attrNameLst>
                                      </p:cBhvr>
                                      <p:to>
                                        <p:strVal val="visible"/>
                                      </p:to>
                                    </p:set>
                                    <p:anim calcmode="lin" valueType="num">
                                      <p:cBhvr>
                                        <p:cTn id="50" dur="500" fill="hold"/>
                                        <p:tgtEl>
                                          <p:spTgt spid="14"/>
                                        </p:tgtEl>
                                        <p:attrNameLst>
                                          <p:attrName>ppt_w</p:attrName>
                                        </p:attrNameLst>
                                      </p:cBhvr>
                                      <p:tavLst>
                                        <p:tav tm="0">
                                          <p:val>
                                            <p:fltVal val="0"/>
                                          </p:val>
                                        </p:tav>
                                        <p:tav tm="100000">
                                          <p:val>
                                            <p:strVal val="#ppt_w"/>
                                          </p:val>
                                        </p:tav>
                                      </p:tavLst>
                                    </p:anim>
                                    <p:anim calcmode="lin" valueType="num">
                                      <p:cBhvr>
                                        <p:cTn id="51" dur="500" fill="hold"/>
                                        <p:tgtEl>
                                          <p:spTgt spid="14"/>
                                        </p:tgtEl>
                                        <p:attrNameLst>
                                          <p:attrName>ppt_h</p:attrName>
                                        </p:attrNameLst>
                                      </p:cBhvr>
                                      <p:tavLst>
                                        <p:tav tm="0">
                                          <p:val>
                                            <p:fltVal val="0"/>
                                          </p:val>
                                        </p:tav>
                                        <p:tav tm="100000">
                                          <p:val>
                                            <p:strVal val="#ppt_h"/>
                                          </p:val>
                                        </p:tav>
                                      </p:tavLst>
                                    </p:anim>
                                    <p:animEffect transition="in" filter="fade">
                                      <p:cBhvr>
                                        <p:cTn id="52" dur="500"/>
                                        <p:tgtEl>
                                          <p:spTgt spid="14"/>
                                        </p:tgtEl>
                                      </p:cBhvr>
                                    </p:animEffect>
                                  </p:childTnLst>
                                </p:cTn>
                              </p:par>
                              <p:par>
                                <p:cTn id="53" presetID="26" presetClass="emph" presetSubtype="0" repeatCount="10000" fill="hold" grpId="1" nodeType="withEffect">
                                  <p:stCondLst>
                                    <p:cond delay="0"/>
                                  </p:stCondLst>
                                  <p:childTnLst>
                                    <p:animEffect transition="out" filter="fade">
                                      <p:cBhvr>
                                        <p:cTn id="54" dur="500" tmFilter="0, 0; .2, .5; .8, .5; 1, 0"/>
                                        <p:tgtEl>
                                          <p:spTgt spid="15"/>
                                        </p:tgtEl>
                                      </p:cBhvr>
                                    </p:animEffect>
                                    <p:animScale>
                                      <p:cBhvr>
                                        <p:cTn id="55" dur="250" autoRev="1" fill="hold"/>
                                        <p:tgtEl>
                                          <p:spTgt spid="15"/>
                                        </p:tgtEl>
                                      </p:cBhvr>
                                      <p:by x="105000" y="105000"/>
                                    </p:animScale>
                                  </p:childTnLst>
                                </p:cTn>
                              </p:par>
                              <p:par>
                                <p:cTn id="56" presetID="26" presetClass="emph" presetSubtype="0" repeatCount="10000" fill="hold" grpId="1" nodeType="withEffect">
                                  <p:stCondLst>
                                    <p:cond delay="0"/>
                                  </p:stCondLst>
                                  <p:childTnLst>
                                    <p:animEffect transition="out" filter="fade">
                                      <p:cBhvr>
                                        <p:cTn id="57" dur="500" tmFilter="0, 0; .2, .5; .8, .5; 1, 0"/>
                                        <p:tgtEl>
                                          <p:spTgt spid="14"/>
                                        </p:tgtEl>
                                      </p:cBhvr>
                                    </p:animEffect>
                                    <p:animScale>
                                      <p:cBhvr>
                                        <p:cTn id="58" dur="250" autoRev="1" fill="hold"/>
                                        <p:tgtEl>
                                          <p:spTgt spid="14"/>
                                        </p:tgtEl>
                                      </p:cBhvr>
                                      <p:by x="105000" y="105000"/>
                                    </p:animScale>
                                  </p:childTnLst>
                                </p:cTn>
                              </p:par>
                            </p:childTnLst>
                          </p:cTn>
                        </p:par>
                        <p:par>
                          <p:cTn id="59" fill="hold">
                            <p:stCondLst>
                              <p:cond delay="8500"/>
                            </p:stCondLst>
                            <p:childTnLst>
                              <p:par>
                                <p:cTn id="60" presetID="42" presetClass="entr" presetSubtype="0" fill="hold" nodeType="after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000"/>
                                        <p:tgtEl>
                                          <p:spTgt spid="6"/>
                                        </p:tgtEl>
                                      </p:cBhvr>
                                    </p:animEffect>
                                    <p:anim calcmode="lin" valueType="num">
                                      <p:cBhvr>
                                        <p:cTn id="63" dur="1000" fill="hold"/>
                                        <p:tgtEl>
                                          <p:spTgt spid="6"/>
                                        </p:tgtEl>
                                        <p:attrNameLst>
                                          <p:attrName>ppt_x</p:attrName>
                                        </p:attrNameLst>
                                      </p:cBhvr>
                                      <p:tavLst>
                                        <p:tav tm="0">
                                          <p:val>
                                            <p:strVal val="#ppt_x"/>
                                          </p:val>
                                        </p:tav>
                                        <p:tav tm="100000">
                                          <p:val>
                                            <p:strVal val="#ppt_x"/>
                                          </p:val>
                                        </p:tav>
                                      </p:tavLst>
                                    </p:anim>
                                    <p:anim calcmode="lin" valueType="num">
                                      <p:cBhvr>
                                        <p:cTn id="6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P spid="12" grpId="1" animBg="1"/>
      <p:bldP spid="13" grpId="0" animBg="1"/>
      <p:bldP spid="13" grpId="1" animBg="1"/>
      <p:bldP spid="14" grpId="0" animBg="1"/>
      <p:bldP spid="14" grpId="1" animBg="1"/>
      <p:bldP spid="15" grpId="0" animBg="1"/>
      <p:bldP spid="1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2F0278FA-B6F3-2CDD-507E-9770FEE83FFF}"/>
              </a:ext>
            </a:extLst>
          </p:cNvPr>
          <p:cNvSpPr txBox="1">
            <a:spLocks/>
          </p:cNvSpPr>
          <p:nvPr/>
        </p:nvSpPr>
        <p:spPr>
          <a:xfrm>
            <a:off x="551392" y="500675"/>
            <a:ext cx="7457140" cy="67207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kumimoji="1" lang="ja-JP" altLang="en-US" sz="4800" b="1" dirty="0">
                <a:latin typeface="游ゴシック" panose="020B0400000000000000" pitchFamily="50" charset="-128"/>
                <a:ea typeface="游ゴシック" panose="020B0400000000000000" pitchFamily="50" charset="-128"/>
              </a:rPr>
              <a:t>米山</a:t>
            </a:r>
            <a:r>
              <a:rPr lang="ja-JP" altLang="en-US" sz="4800" b="1" dirty="0">
                <a:latin typeface="游ゴシック" panose="020B0400000000000000" pitchFamily="50" charset="-128"/>
                <a:ea typeface="游ゴシック" panose="020B0400000000000000" pitchFamily="50" charset="-128"/>
              </a:rPr>
              <a:t>記念</a:t>
            </a:r>
            <a:r>
              <a:rPr kumimoji="1" lang="ja-JP" altLang="en-US" sz="4800" b="1" dirty="0">
                <a:latin typeface="游ゴシック" panose="020B0400000000000000" pitchFamily="50" charset="-128"/>
                <a:ea typeface="游ゴシック" panose="020B0400000000000000" pitchFamily="50" charset="-128"/>
              </a:rPr>
              <a:t>奨学事業の概要</a:t>
            </a:r>
          </a:p>
        </p:txBody>
      </p:sp>
      <p:sp>
        <p:nvSpPr>
          <p:cNvPr id="2" name="コンテンツ プレースホルダー 6">
            <a:extLst>
              <a:ext uri="{FF2B5EF4-FFF2-40B4-BE49-F238E27FC236}">
                <a16:creationId xmlns:a16="http://schemas.microsoft.com/office/drawing/2014/main" id="{7D944EF8-D45D-F2A0-9495-8BA54ADBFB91}"/>
              </a:ext>
            </a:extLst>
          </p:cNvPr>
          <p:cNvSpPr txBox="1">
            <a:spLocks/>
          </p:cNvSpPr>
          <p:nvPr/>
        </p:nvSpPr>
        <p:spPr>
          <a:xfrm>
            <a:off x="575500" y="1844824"/>
            <a:ext cx="11353148" cy="4253735"/>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1200"/>
              </a:spcAft>
            </a:pPr>
            <a:r>
              <a:rPr lang="ja-JP" altLang="en-US" sz="4334" b="1" spc="-113" dirty="0">
                <a:latin typeface="游ゴシック" panose="020B0400000000000000" pitchFamily="50" charset="-128"/>
                <a:ea typeface="游ゴシック" panose="020B0400000000000000" pitchFamily="50" charset="-128"/>
              </a:rPr>
              <a:t>日本のロータリー</a:t>
            </a:r>
            <a:r>
              <a:rPr lang="ja-JP" altLang="en-US" sz="4334" b="1" spc="-113" dirty="0">
                <a:ln>
                  <a:solidFill>
                    <a:schemeClr val="tx1"/>
                  </a:solidFill>
                </a:ln>
                <a:solidFill>
                  <a:srgbClr val="FE696E"/>
                </a:solidFill>
                <a:latin typeface="游ゴシック" panose="020B0400000000000000" pitchFamily="50" charset="-128"/>
                <a:ea typeface="游ゴシック" panose="020B0400000000000000" pitchFamily="50" charset="-128"/>
              </a:rPr>
              <a:t>独自</a:t>
            </a:r>
            <a:r>
              <a:rPr lang="ja-JP" altLang="en-US" sz="4334" b="1" spc="-113" dirty="0">
                <a:latin typeface="游ゴシック" panose="020B0400000000000000" pitchFamily="50" charset="-128"/>
                <a:ea typeface="游ゴシック" panose="020B0400000000000000" pitchFamily="50" charset="-128"/>
              </a:rPr>
              <a:t>の事業</a:t>
            </a:r>
            <a:br>
              <a:rPr lang="en-US" altLang="ja-JP" sz="4334" b="1" spc="-113" dirty="0">
                <a:latin typeface="游ゴシック" panose="020B0400000000000000" pitchFamily="50" charset="-128"/>
                <a:ea typeface="游ゴシック" panose="020B0400000000000000" pitchFamily="50" charset="-128"/>
              </a:rPr>
            </a:br>
            <a:r>
              <a:rPr lang="ja-JP" altLang="en-US" sz="3600" b="1" spc="-113" dirty="0">
                <a:latin typeface="游ゴシック" panose="020B0400000000000000" pitchFamily="50" charset="-128"/>
                <a:ea typeface="游ゴシック" panose="020B0400000000000000" pitchFamily="50" charset="-128"/>
              </a:rPr>
              <a:t>（</a:t>
            </a:r>
            <a:r>
              <a:rPr lang="en-US" altLang="ja-JP" sz="3600" b="1" spc="-113" dirty="0">
                <a:latin typeface="游ゴシック" panose="020B0400000000000000" pitchFamily="50" charset="-128"/>
                <a:ea typeface="游ゴシック" panose="020B0400000000000000" pitchFamily="50" charset="-128"/>
              </a:rPr>
              <a:t>RI</a:t>
            </a:r>
            <a:r>
              <a:rPr lang="ja-JP" altLang="en-US" sz="3600" b="1" spc="-113" dirty="0">
                <a:latin typeface="游ゴシック" panose="020B0400000000000000" pitchFamily="50" charset="-128"/>
                <a:ea typeface="游ゴシック" panose="020B0400000000000000" pitchFamily="50" charset="-128"/>
              </a:rPr>
              <a:t>が定める多地区合同活動の手続を完了）</a:t>
            </a:r>
            <a:endParaRPr lang="en-US" altLang="ja-JP" sz="3600" b="1" spc="-113" dirty="0">
              <a:latin typeface="游ゴシック" panose="020B0400000000000000" pitchFamily="50" charset="-128"/>
              <a:ea typeface="游ゴシック" panose="020B0400000000000000" pitchFamily="50" charset="-128"/>
            </a:endParaRPr>
          </a:p>
          <a:p>
            <a:pPr>
              <a:spcBef>
                <a:spcPts val="1200"/>
              </a:spcBef>
              <a:spcAft>
                <a:spcPts val="1200"/>
              </a:spcAft>
            </a:pPr>
            <a:r>
              <a:rPr lang="ja-JP" altLang="en-US" sz="4334" b="1" spc="-113" dirty="0">
                <a:latin typeface="游ゴシック" panose="020B0400000000000000" pitchFamily="50" charset="-128"/>
                <a:ea typeface="游ゴシック" panose="020B0400000000000000" pitchFamily="50" charset="-128"/>
              </a:rPr>
              <a:t>日本で学ぶ</a:t>
            </a:r>
            <a:r>
              <a:rPr lang="ja-JP" altLang="en-US" sz="4334" b="1" spc="-113" dirty="0">
                <a:ln>
                  <a:solidFill>
                    <a:schemeClr val="tx1"/>
                  </a:solidFill>
                </a:ln>
                <a:solidFill>
                  <a:srgbClr val="FE696E"/>
                </a:solidFill>
                <a:latin typeface="游ゴシック" panose="020B0400000000000000" pitchFamily="50" charset="-128"/>
                <a:ea typeface="游ゴシック" panose="020B0400000000000000" pitchFamily="50" charset="-128"/>
              </a:rPr>
              <a:t>外国人留学生</a:t>
            </a:r>
            <a:r>
              <a:rPr lang="ja-JP" altLang="en-US" sz="2867" b="1" spc="-113" dirty="0">
                <a:latin typeface="游ゴシック" panose="020B0400000000000000" pitchFamily="50" charset="-128"/>
                <a:ea typeface="游ゴシック" panose="020B0400000000000000" pitchFamily="50" charset="-128"/>
              </a:rPr>
              <a:t>を</a:t>
            </a:r>
            <a:r>
              <a:rPr lang="ja-JP" altLang="en-US" sz="4334" b="1" spc="-113" dirty="0">
                <a:latin typeface="游ゴシック" panose="020B0400000000000000" pitchFamily="50" charset="-128"/>
                <a:ea typeface="游ゴシック" panose="020B0400000000000000" pitchFamily="50" charset="-128"/>
              </a:rPr>
              <a:t>支援</a:t>
            </a:r>
            <a:br>
              <a:rPr lang="en-US" altLang="ja-JP" sz="3600" b="1" spc="-113" dirty="0">
                <a:latin typeface="游ゴシック" panose="020B0400000000000000" pitchFamily="50" charset="-128"/>
                <a:ea typeface="游ゴシック" panose="020B0400000000000000" pitchFamily="50" charset="-128"/>
              </a:rPr>
            </a:br>
            <a:r>
              <a:rPr lang="ja-JP" altLang="en-US" sz="3600" b="1" spc="-113" dirty="0">
                <a:latin typeface="游ゴシック" panose="020B0400000000000000" pitchFamily="50" charset="-128"/>
                <a:ea typeface="游ゴシック" panose="020B0400000000000000" pitchFamily="50" charset="-128"/>
              </a:rPr>
              <a:t>（公益財団法人を設立し運営）</a:t>
            </a:r>
            <a:endParaRPr lang="en-US" altLang="ja-JP" sz="3600" b="1" spc="-113" dirty="0">
              <a:latin typeface="游ゴシック" panose="020B0400000000000000" pitchFamily="50" charset="-128"/>
              <a:ea typeface="游ゴシック" panose="020B0400000000000000" pitchFamily="50" charset="-128"/>
            </a:endParaRPr>
          </a:p>
          <a:p>
            <a:pPr>
              <a:lnSpc>
                <a:spcPct val="110000"/>
              </a:lnSpc>
              <a:spcBef>
                <a:spcPts val="1200"/>
              </a:spcBef>
            </a:pPr>
            <a:r>
              <a:rPr lang="ja-JP" altLang="en-US" sz="4334" b="1" spc="-113" dirty="0">
                <a:ln>
                  <a:solidFill>
                    <a:schemeClr val="tx1"/>
                  </a:solidFill>
                </a:ln>
                <a:solidFill>
                  <a:srgbClr val="FE696E"/>
                </a:solidFill>
                <a:latin typeface="游ゴシック" panose="020B0400000000000000" pitchFamily="50" charset="-128"/>
                <a:ea typeface="游ゴシック" panose="020B0400000000000000" pitchFamily="50" charset="-128"/>
              </a:rPr>
              <a:t>世話クラブ・カウンセラー制度</a:t>
            </a:r>
            <a:r>
              <a:rPr lang="ja-JP" altLang="en-US" sz="4334" b="1" spc="-113" dirty="0">
                <a:latin typeface="游ゴシック" panose="020B0400000000000000" pitchFamily="50" charset="-128"/>
                <a:ea typeface="游ゴシック" panose="020B0400000000000000" pitchFamily="50" charset="-128"/>
              </a:rPr>
              <a:t>で交流を重視    </a:t>
            </a:r>
            <a:r>
              <a:rPr lang="en-US" altLang="ja-JP" sz="4334" b="1" spc="-113" dirty="0">
                <a:latin typeface="游ゴシック" panose="020B0400000000000000" pitchFamily="50" charset="-128"/>
                <a:ea typeface="游ゴシック" panose="020B0400000000000000" pitchFamily="50" charset="-128"/>
              </a:rPr>
              <a:t>“</a:t>
            </a:r>
            <a:r>
              <a:rPr lang="ja-JP" altLang="en-US" sz="4334" b="1" spc="-113" dirty="0">
                <a:latin typeface="游ゴシック" panose="020B0400000000000000" pitchFamily="50" charset="-128"/>
                <a:ea typeface="游ゴシック" panose="020B0400000000000000" pitchFamily="50" charset="-128"/>
              </a:rPr>
              <a:t>人を育てる事業</a:t>
            </a:r>
            <a:r>
              <a:rPr lang="en-US" altLang="ja-JP" sz="4334" b="1" spc="-113" dirty="0">
                <a:latin typeface="游ゴシック" panose="020B0400000000000000" pitchFamily="50" charset="-128"/>
                <a:ea typeface="游ゴシック" panose="020B0400000000000000" pitchFamily="50" charset="-128"/>
              </a:rPr>
              <a:t>”</a:t>
            </a:r>
            <a:endParaRPr lang="ja-JP" altLang="en-US" sz="2867"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219986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2">
            <a:extLst>
              <a:ext uri="{FF2B5EF4-FFF2-40B4-BE49-F238E27FC236}">
                <a16:creationId xmlns:a16="http://schemas.microsoft.com/office/drawing/2014/main" id="{2A58A0CE-8150-E22B-6C8B-C36B141BF738}"/>
              </a:ext>
            </a:extLst>
          </p:cNvPr>
          <p:cNvSpPr txBox="1">
            <a:spLocks/>
          </p:cNvSpPr>
          <p:nvPr/>
        </p:nvSpPr>
        <p:spPr>
          <a:xfrm>
            <a:off x="689802" y="692927"/>
            <a:ext cx="6654335" cy="1104123"/>
          </a:xfrm>
          <a:prstGeom prst="rect">
            <a:avLst/>
          </a:prstGeom>
        </p:spPr>
        <p:txBody>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b="1" dirty="0">
                <a:solidFill>
                  <a:srgbClr val="FE696E"/>
                </a:solidFill>
                <a:latin typeface="游ゴシック" panose="020B0400000000000000" pitchFamily="50" charset="-128"/>
                <a:ea typeface="游ゴシック" panose="020B0400000000000000" pitchFamily="50" charset="-128"/>
              </a:rPr>
              <a:t>日本のロータリーの父</a:t>
            </a:r>
            <a:br>
              <a:rPr lang="en-US" altLang="ja-JP" sz="2400" b="1" dirty="0">
                <a:solidFill>
                  <a:srgbClr val="FE696E"/>
                </a:solidFill>
                <a:latin typeface="游ゴシック" panose="020B0400000000000000" pitchFamily="50" charset="-128"/>
                <a:ea typeface="游ゴシック" panose="020B0400000000000000" pitchFamily="50" charset="-128"/>
              </a:rPr>
            </a:br>
            <a:r>
              <a:rPr lang="ja-JP" altLang="en-US" sz="5334" b="1" dirty="0">
                <a:solidFill>
                  <a:sysClr val="windowText" lastClr="000000"/>
                </a:solidFill>
                <a:latin typeface="游ゴシック" panose="020B0400000000000000" pitchFamily="50" charset="-128"/>
                <a:ea typeface="游ゴシック" panose="020B0400000000000000" pitchFamily="50" charset="-128"/>
              </a:rPr>
              <a:t>米山 梅吉</a:t>
            </a:r>
            <a:r>
              <a:rPr lang="ja-JP" altLang="en-US" sz="3200" b="1" dirty="0">
                <a:solidFill>
                  <a:sysClr val="windowText" lastClr="000000"/>
                </a:solidFill>
                <a:latin typeface="游ゴシック" panose="020B0400000000000000" pitchFamily="50" charset="-128"/>
                <a:ea typeface="游ゴシック" panose="020B0400000000000000" pitchFamily="50" charset="-128"/>
              </a:rPr>
              <a:t>氏</a:t>
            </a:r>
            <a:r>
              <a:rPr lang="ja-JP" altLang="en-US" sz="3200" b="1" spc="-67" dirty="0">
                <a:solidFill>
                  <a:sysClr val="windowText" lastClr="000000"/>
                </a:solidFill>
                <a:latin typeface="游ゴシック" panose="020B0400000000000000" pitchFamily="50" charset="-128"/>
                <a:ea typeface="游ゴシック" panose="020B0400000000000000" pitchFamily="50" charset="-128"/>
              </a:rPr>
              <a:t>（</a:t>
            </a:r>
            <a:r>
              <a:rPr lang="en-US" altLang="ja-JP" sz="3200" b="1" spc="-67" dirty="0">
                <a:solidFill>
                  <a:sysClr val="windowText" lastClr="000000"/>
                </a:solidFill>
                <a:latin typeface="游ゴシック" panose="020B0400000000000000" pitchFamily="50" charset="-128"/>
                <a:ea typeface="游ゴシック" panose="020B0400000000000000" pitchFamily="50" charset="-128"/>
              </a:rPr>
              <a:t>1868-1946</a:t>
            </a:r>
            <a:r>
              <a:rPr lang="ja-JP" altLang="en-US" sz="3200" b="1" spc="-67" dirty="0">
                <a:solidFill>
                  <a:sysClr val="windowText" lastClr="000000"/>
                </a:solidFill>
                <a:latin typeface="游ゴシック" panose="020B0400000000000000" pitchFamily="50" charset="-128"/>
                <a:ea typeface="游ゴシック" panose="020B0400000000000000" pitchFamily="50" charset="-128"/>
              </a:rPr>
              <a:t>）</a:t>
            </a:r>
          </a:p>
        </p:txBody>
      </p:sp>
      <p:sp>
        <p:nvSpPr>
          <p:cNvPr id="4" name="フリーフォーム: 図形 3">
            <a:extLst>
              <a:ext uri="{FF2B5EF4-FFF2-40B4-BE49-F238E27FC236}">
                <a16:creationId xmlns:a16="http://schemas.microsoft.com/office/drawing/2014/main" id="{30541208-678F-61B4-6445-5E1DFAB01C62}"/>
              </a:ext>
            </a:extLst>
          </p:cNvPr>
          <p:cNvSpPr/>
          <p:nvPr/>
        </p:nvSpPr>
        <p:spPr>
          <a:xfrm>
            <a:off x="7716521" y="3981061"/>
            <a:ext cx="1420239" cy="2101175"/>
          </a:xfrm>
          <a:custGeom>
            <a:avLst/>
            <a:gdLst>
              <a:gd name="connsiteX0" fmla="*/ 0 w 2130358"/>
              <a:gd name="connsiteY0" fmla="*/ 0 h 3151762"/>
              <a:gd name="connsiteX1" fmla="*/ 0 w 2130358"/>
              <a:gd name="connsiteY1" fmla="*/ 3142034 h 3151762"/>
              <a:gd name="connsiteX2" fmla="*/ 2130358 w 2130358"/>
              <a:gd name="connsiteY2" fmla="*/ 3151762 h 3151762"/>
            </a:gdLst>
            <a:ahLst/>
            <a:cxnLst>
              <a:cxn ang="0">
                <a:pos x="connsiteX0" y="connsiteY0"/>
              </a:cxn>
              <a:cxn ang="0">
                <a:pos x="connsiteX1" y="connsiteY1"/>
              </a:cxn>
              <a:cxn ang="0">
                <a:pos x="connsiteX2" y="connsiteY2"/>
              </a:cxn>
            </a:cxnLst>
            <a:rect l="l" t="t" r="r" b="b"/>
            <a:pathLst>
              <a:path w="2130358" h="3151762">
                <a:moveTo>
                  <a:pt x="0" y="0"/>
                </a:moveTo>
                <a:lnTo>
                  <a:pt x="0" y="3142034"/>
                </a:lnTo>
                <a:lnTo>
                  <a:pt x="2130358" y="3151762"/>
                </a:lnTo>
              </a:path>
            </a:pathLst>
          </a:custGeom>
          <a:noFill/>
          <a:ln w="254000">
            <a:solidFill>
              <a:srgbClr val="FE696E"/>
            </a:solidFill>
            <a:miter lim="800000"/>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cxnSp>
        <p:nvCxnSpPr>
          <p:cNvPr id="5" name="直線コネクタ 4">
            <a:extLst>
              <a:ext uri="{FF2B5EF4-FFF2-40B4-BE49-F238E27FC236}">
                <a16:creationId xmlns:a16="http://schemas.microsoft.com/office/drawing/2014/main" id="{1E548DEF-F12C-2900-867F-EB83ED683A1B}"/>
              </a:ext>
            </a:extLst>
          </p:cNvPr>
          <p:cNvCxnSpPr>
            <a:cxnSpLocks/>
          </p:cNvCxnSpPr>
          <p:nvPr/>
        </p:nvCxnSpPr>
        <p:spPr>
          <a:xfrm>
            <a:off x="11256573" y="743056"/>
            <a:ext cx="0" cy="2229893"/>
          </a:xfrm>
          <a:prstGeom prst="line">
            <a:avLst/>
          </a:prstGeom>
          <a:noFill/>
          <a:ln w="254000">
            <a:solidFill>
              <a:srgbClr val="FE696E"/>
            </a:solidFill>
            <a:miter lim="800000"/>
            <a:headEnd type="none"/>
            <a:tailEnd type="none"/>
          </a:ln>
        </p:spPr>
        <p:style>
          <a:lnRef idx="2">
            <a:schemeClr val="accent1">
              <a:shade val="50000"/>
            </a:schemeClr>
          </a:lnRef>
          <a:fillRef idx="1">
            <a:schemeClr val="accent1"/>
          </a:fillRef>
          <a:effectRef idx="0">
            <a:schemeClr val="accent1"/>
          </a:effectRef>
          <a:fontRef idx="minor">
            <a:schemeClr val="lt1"/>
          </a:fontRef>
        </p:style>
      </p:cxnSp>
      <p:sp>
        <p:nvSpPr>
          <p:cNvPr id="6" name="コンテンツ プレースホルダー 12">
            <a:extLst>
              <a:ext uri="{FF2B5EF4-FFF2-40B4-BE49-F238E27FC236}">
                <a16:creationId xmlns:a16="http://schemas.microsoft.com/office/drawing/2014/main" id="{50E467B4-2682-D521-D1E1-57C5DBF46300}"/>
              </a:ext>
            </a:extLst>
          </p:cNvPr>
          <p:cNvSpPr txBox="1">
            <a:spLocks/>
          </p:cNvSpPr>
          <p:nvPr/>
        </p:nvSpPr>
        <p:spPr>
          <a:xfrm>
            <a:off x="671397" y="2276872"/>
            <a:ext cx="6672740" cy="307234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ct val="90000"/>
              </a:lnSpc>
            </a:pPr>
            <a:r>
              <a:rPr lang="ja-JP" altLang="en-US" b="1" dirty="0">
                <a:latin typeface="游ゴシック" panose="020B0400000000000000" pitchFamily="50" charset="-128"/>
                <a:ea typeface="游ゴシック" panose="020B0400000000000000" pitchFamily="50" charset="-128"/>
              </a:rPr>
              <a:t>ポール・ハリス氏と同じ</a:t>
            </a:r>
            <a:r>
              <a:rPr lang="en-US" altLang="ja-JP" b="1" dirty="0">
                <a:latin typeface="游ゴシック" panose="020B0400000000000000" pitchFamily="50" charset="-128"/>
                <a:ea typeface="游ゴシック" panose="020B0400000000000000" pitchFamily="50" charset="-128"/>
              </a:rPr>
              <a:t>1868</a:t>
            </a:r>
            <a:r>
              <a:rPr lang="ja-JP" altLang="en-US" b="1" dirty="0">
                <a:latin typeface="游ゴシック" panose="020B0400000000000000" pitchFamily="50" charset="-128"/>
                <a:ea typeface="游ゴシック" panose="020B0400000000000000" pitchFamily="50" charset="-128"/>
              </a:rPr>
              <a:t>年に誕生</a:t>
            </a:r>
            <a:endParaRPr lang="en-US" altLang="ja-JP" b="1" dirty="0">
              <a:latin typeface="游ゴシック" panose="020B0400000000000000" pitchFamily="50" charset="-128"/>
              <a:ea typeface="游ゴシック" panose="020B0400000000000000" pitchFamily="50" charset="-128"/>
            </a:endParaRPr>
          </a:p>
          <a:p>
            <a:pPr>
              <a:lnSpc>
                <a:spcPct val="90000"/>
              </a:lnSpc>
            </a:pPr>
            <a:r>
              <a:rPr lang="ja-JP" altLang="en-US" b="1" dirty="0">
                <a:latin typeface="游ゴシック" panose="020B0400000000000000" pitchFamily="50" charset="-128"/>
                <a:ea typeface="游ゴシック" panose="020B0400000000000000" pitchFamily="50" charset="-128"/>
              </a:rPr>
              <a:t>ダラス</a:t>
            </a:r>
            <a:r>
              <a:rPr lang="en-US" altLang="ja-JP" b="1" dirty="0">
                <a:latin typeface="游ゴシック" panose="020B0400000000000000" pitchFamily="50" charset="-128"/>
                <a:ea typeface="游ゴシック" panose="020B0400000000000000" pitchFamily="50" charset="-128"/>
              </a:rPr>
              <a:t>RC</a:t>
            </a:r>
            <a:r>
              <a:rPr lang="ja-JP" altLang="en-US" b="1" dirty="0">
                <a:latin typeface="游ゴシック" panose="020B0400000000000000" pitchFamily="50" charset="-128"/>
                <a:ea typeface="游ゴシック" panose="020B0400000000000000" pitchFamily="50" charset="-128"/>
              </a:rPr>
              <a:t>会員の福島喜三次氏と米国で出会い、</a:t>
            </a:r>
            <a:r>
              <a:rPr lang="en-US" altLang="ja-JP" b="1" dirty="0">
                <a:latin typeface="游ゴシック" panose="020B0400000000000000" pitchFamily="50" charset="-128"/>
                <a:ea typeface="游ゴシック" panose="020B0400000000000000" pitchFamily="50" charset="-128"/>
              </a:rPr>
              <a:t>1920</a:t>
            </a:r>
            <a:r>
              <a:rPr lang="ja-JP" altLang="en-US" b="1" dirty="0">
                <a:latin typeface="游ゴシック" panose="020B0400000000000000" pitchFamily="50" charset="-128"/>
                <a:ea typeface="游ゴシック" panose="020B0400000000000000" pitchFamily="50" charset="-128"/>
              </a:rPr>
              <a:t>年、日本で最初のロータリークラブ、東京</a:t>
            </a:r>
            <a:r>
              <a:rPr lang="en-US" altLang="ja-JP" b="1" dirty="0">
                <a:latin typeface="游ゴシック" panose="020B0400000000000000" pitchFamily="50" charset="-128"/>
                <a:ea typeface="游ゴシック" panose="020B0400000000000000" pitchFamily="50" charset="-128"/>
              </a:rPr>
              <a:t>RC</a:t>
            </a:r>
            <a:r>
              <a:rPr lang="ja-JP" altLang="en-US" b="1" dirty="0">
                <a:latin typeface="游ゴシック" panose="020B0400000000000000" pitchFamily="50" charset="-128"/>
                <a:ea typeface="游ゴシック" panose="020B0400000000000000" pitchFamily="50" charset="-128"/>
              </a:rPr>
              <a:t>を創立</a:t>
            </a:r>
            <a:endParaRPr lang="en-US" altLang="ja-JP" b="1" dirty="0">
              <a:latin typeface="游ゴシック" panose="020B0400000000000000" pitchFamily="50" charset="-128"/>
              <a:ea typeface="游ゴシック" panose="020B0400000000000000" pitchFamily="50" charset="-128"/>
            </a:endParaRPr>
          </a:p>
          <a:p>
            <a:pPr>
              <a:lnSpc>
                <a:spcPct val="90000"/>
              </a:lnSpc>
            </a:pPr>
            <a:r>
              <a:rPr lang="ja-JP" altLang="en-US" b="1" dirty="0">
                <a:latin typeface="游ゴシック" panose="020B0400000000000000" pitchFamily="50" charset="-128"/>
                <a:ea typeface="游ゴシック" panose="020B0400000000000000" pitchFamily="50" charset="-128"/>
              </a:rPr>
              <a:t>日本初の信託会社、三井信託株式会社を設立</a:t>
            </a:r>
            <a:endParaRPr lang="en-US" altLang="ja-JP" b="1" dirty="0">
              <a:latin typeface="游ゴシック" panose="020B0400000000000000" pitchFamily="50" charset="-128"/>
              <a:ea typeface="游ゴシック" panose="020B0400000000000000" pitchFamily="50" charset="-128"/>
            </a:endParaRPr>
          </a:p>
          <a:p>
            <a:pPr>
              <a:lnSpc>
                <a:spcPct val="90000"/>
              </a:lnSpc>
            </a:pPr>
            <a:endParaRPr lang="en-US" altLang="ja-JP" b="1" dirty="0">
              <a:latin typeface="游ゴシック" panose="020B0400000000000000" pitchFamily="50" charset="-128"/>
              <a:ea typeface="游ゴシック" panose="020B0400000000000000" pitchFamily="50" charset="-128"/>
            </a:endParaRPr>
          </a:p>
        </p:txBody>
      </p:sp>
      <p:pic>
        <p:nvPicPr>
          <p:cNvPr id="8" name="図 7" descr="帽子をかぶった男性の白黒写真&#10;&#10;自動的に生成された説明">
            <a:extLst>
              <a:ext uri="{FF2B5EF4-FFF2-40B4-BE49-F238E27FC236}">
                <a16:creationId xmlns:a16="http://schemas.microsoft.com/office/drawing/2014/main" id="{FC703F62-5C84-5D48-B9CC-99383B155F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00191" y="740701"/>
            <a:ext cx="3384375" cy="5249339"/>
          </a:xfrm>
          <a:prstGeom prst="rect">
            <a:avLst/>
          </a:prstGeom>
        </p:spPr>
      </p:pic>
    </p:spTree>
    <p:extLst>
      <p:ext uri="{BB962C8B-B14F-4D97-AF65-F5344CB8AC3E}">
        <p14:creationId xmlns:p14="http://schemas.microsoft.com/office/powerpoint/2010/main" val="2239965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03 広報委員会\images\梅吉・歴史\Mr.Yoneyama Umekichi_portrait.jpg">
            <a:extLst>
              <a:ext uri="{FF2B5EF4-FFF2-40B4-BE49-F238E27FC236}">
                <a16:creationId xmlns:a16="http://schemas.microsoft.com/office/drawing/2014/main" id="{E8FFB379-BE39-7C20-FEBB-2E839C1C182D}"/>
              </a:ext>
            </a:extLst>
          </p:cNvPr>
          <p:cNvPicPr>
            <a:picLocks noChangeAspect="1" noChangeArrowheads="1"/>
          </p:cNvPicPr>
          <p:nvPr/>
        </p:nvPicPr>
        <p:blipFill rotWithShape="1">
          <a:blip r:embed="rId3" cstate="screen">
            <a:grayscl/>
            <a:extLst>
              <a:ext uri="{28A0092B-C50C-407E-A947-70E740481C1C}">
                <a14:useLocalDpi xmlns:a14="http://schemas.microsoft.com/office/drawing/2010/main"/>
              </a:ext>
            </a:extLst>
          </a:blip>
          <a:srcRect/>
          <a:stretch/>
        </p:blipFill>
        <p:spPr bwMode="auto">
          <a:xfrm>
            <a:off x="10431341" y="987196"/>
            <a:ext cx="633492" cy="817597"/>
          </a:xfrm>
          <a:prstGeom prst="rect">
            <a:avLst/>
          </a:prstGeom>
          <a:noFill/>
          <a:effectLst>
            <a:softEdge rad="63500"/>
          </a:effectLst>
        </p:spPr>
      </p:pic>
      <p:sp>
        <p:nvSpPr>
          <p:cNvPr id="3" name="タイトル 2">
            <a:extLst>
              <a:ext uri="{FF2B5EF4-FFF2-40B4-BE49-F238E27FC236}">
                <a16:creationId xmlns:a16="http://schemas.microsoft.com/office/drawing/2014/main" id="{C6CC22E9-55E3-C034-D6B4-9483FE517CA2}"/>
              </a:ext>
            </a:extLst>
          </p:cNvPr>
          <p:cNvSpPr txBox="1">
            <a:spLocks/>
          </p:cNvSpPr>
          <p:nvPr/>
        </p:nvSpPr>
        <p:spPr>
          <a:xfrm>
            <a:off x="801351" y="524677"/>
            <a:ext cx="3086402" cy="2294099"/>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dist">
              <a:lnSpc>
                <a:spcPct val="80000"/>
              </a:lnSpc>
              <a:spcAft>
                <a:spcPts val="800"/>
              </a:spcAft>
            </a:pPr>
            <a:r>
              <a:rPr lang="ja-JP" altLang="en-US" sz="4800" b="1" dirty="0">
                <a:solidFill>
                  <a:sysClr val="windowText" lastClr="000000"/>
                </a:solidFill>
                <a:latin typeface="Yu Gothic UI" panose="020B0500000000000000" pitchFamily="50" charset="-128"/>
                <a:ea typeface="Yu Gothic UI" panose="020B0500000000000000" pitchFamily="50" charset="-128"/>
              </a:rPr>
              <a:t>「米山基金」</a:t>
            </a:r>
            <a:endParaRPr lang="en-US" altLang="ja-JP" sz="4800" b="1" dirty="0">
              <a:solidFill>
                <a:sysClr val="windowText" lastClr="000000"/>
              </a:solidFill>
              <a:latin typeface="Yu Gothic UI" panose="020B0500000000000000" pitchFamily="50" charset="-128"/>
              <a:ea typeface="Yu Gothic UI" panose="020B0500000000000000" pitchFamily="50" charset="-128"/>
            </a:endParaRPr>
          </a:p>
          <a:p>
            <a:pPr algn="dist">
              <a:lnSpc>
                <a:spcPct val="80000"/>
              </a:lnSpc>
            </a:pPr>
            <a:r>
              <a:rPr lang="ja-JP" altLang="en-US" sz="4800" b="1" dirty="0">
                <a:solidFill>
                  <a:sysClr val="windowText" lastClr="000000"/>
                </a:solidFill>
                <a:latin typeface="Yu Gothic UI" panose="020B0500000000000000" pitchFamily="50" charset="-128"/>
                <a:ea typeface="Yu Gothic UI" panose="020B0500000000000000" pitchFamily="50" charset="-128"/>
              </a:rPr>
              <a:t>から</a:t>
            </a:r>
            <a:r>
              <a:rPr lang="en-US" altLang="ja-JP" sz="11667" b="1" dirty="0">
                <a:solidFill>
                  <a:sysClr val="windowText" lastClr="000000"/>
                </a:solidFill>
                <a:effectLst>
                  <a:glow rad="101600">
                    <a:srgbClr val="FE696E">
                      <a:alpha val="40000"/>
                    </a:srgbClr>
                  </a:glow>
                </a:effectLst>
                <a:latin typeface="Bahnschrift SemiBold SemiConden" panose="020B0502040204020203" pitchFamily="34" charset="0"/>
                <a:ea typeface="Yu Gothic UI" panose="020B0500000000000000" pitchFamily="50" charset="-128"/>
              </a:rPr>
              <a:t>70</a:t>
            </a:r>
            <a:r>
              <a:rPr lang="ja-JP" altLang="en-US" sz="4800" b="1" dirty="0">
                <a:solidFill>
                  <a:sysClr val="windowText" lastClr="000000"/>
                </a:solidFill>
                <a:latin typeface="Yu Gothic UI" panose="020B0500000000000000" pitchFamily="50" charset="-128"/>
                <a:ea typeface="Yu Gothic UI" panose="020B0500000000000000" pitchFamily="50" charset="-128"/>
              </a:rPr>
              <a:t>年</a:t>
            </a:r>
          </a:p>
        </p:txBody>
      </p:sp>
      <p:sp>
        <p:nvSpPr>
          <p:cNvPr id="4" name="Freeform 6">
            <a:extLst>
              <a:ext uri="{FF2B5EF4-FFF2-40B4-BE49-F238E27FC236}">
                <a16:creationId xmlns:a16="http://schemas.microsoft.com/office/drawing/2014/main" id="{7C0CFD78-D4EF-B4C9-DFAC-19ACA3C1FD10}"/>
              </a:ext>
            </a:extLst>
          </p:cNvPr>
          <p:cNvSpPr>
            <a:spLocks noEditPoints="1"/>
          </p:cNvSpPr>
          <p:nvPr/>
        </p:nvSpPr>
        <p:spPr bwMode="auto">
          <a:xfrm>
            <a:off x="201013" y="1787590"/>
            <a:ext cx="11703632" cy="4689749"/>
          </a:xfrm>
          <a:custGeom>
            <a:avLst/>
            <a:gdLst>
              <a:gd name="T0" fmla="*/ 2665 w 3152"/>
              <a:gd name="T1" fmla="*/ 9 h 1369"/>
              <a:gd name="T2" fmla="*/ 2539 w 3152"/>
              <a:gd name="T3" fmla="*/ 95 h 1369"/>
              <a:gd name="T4" fmla="*/ 2838 w 3152"/>
              <a:gd name="T5" fmla="*/ 188 h 1369"/>
              <a:gd name="T6" fmla="*/ 2838 w 3152"/>
              <a:gd name="T7" fmla="*/ 190 h 1369"/>
              <a:gd name="T8" fmla="*/ 2660 w 3152"/>
              <a:gd name="T9" fmla="*/ 227 h 1369"/>
              <a:gd name="T10" fmla="*/ 2200 w 3152"/>
              <a:gd name="T11" fmla="*/ 243 h 1369"/>
              <a:gd name="T12" fmla="*/ 2041 w 3152"/>
              <a:gd name="T13" fmla="*/ 316 h 1369"/>
              <a:gd name="T14" fmla="*/ 2334 w 3152"/>
              <a:gd name="T15" fmla="*/ 419 h 1369"/>
              <a:gd name="T16" fmla="*/ 2655 w 3152"/>
              <a:gd name="T17" fmla="*/ 491 h 1369"/>
              <a:gd name="T18" fmla="*/ 2655 w 3152"/>
              <a:gd name="T19" fmla="*/ 494 h 1369"/>
              <a:gd name="T20" fmla="*/ 2314 w 3152"/>
              <a:gd name="T21" fmla="*/ 565 h 1369"/>
              <a:gd name="T22" fmla="*/ 1561 w 3152"/>
              <a:gd name="T23" fmla="*/ 585 h 1369"/>
              <a:gd name="T24" fmla="*/ 1274 w 3152"/>
              <a:gd name="T25" fmla="*/ 686 h 1369"/>
              <a:gd name="T26" fmla="*/ 1801 w 3152"/>
              <a:gd name="T27" fmla="*/ 855 h 1369"/>
              <a:gd name="T28" fmla="*/ 2271 w 3152"/>
              <a:gd name="T29" fmla="*/ 916 h 1369"/>
              <a:gd name="T30" fmla="*/ 2397 w 3152"/>
              <a:gd name="T31" fmla="*/ 974 h 1369"/>
              <a:gd name="T32" fmla="*/ 2397 w 3152"/>
              <a:gd name="T33" fmla="*/ 977 h 1369"/>
              <a:gd name="T34" fmla="*/ 2353 w 3152"/>
              <a:gd name="T35" fmla="*/ 1014 h 1369"/>
              <a:gd name="T36" fmla="*/ 2104 w 3152"/>
              <a:gd name="T37" fmla="*/ 1096 h 1369"/>
              <a:gd name="T38" fmla="*/ 1031 w 3152"/>
              <a:gd name="T39" fmla="*/ 1253 h 1369"/>
              <a:gd name="T40" fmla="*/ 0 w 3152"/>
              <a:gd name="T41" fmla="*/ 1369 h 1369"/>
              <a:gd name="T42" fmla="*/ 1041 w 3152"/>
              <a:gd name="T43" fmla="*/ 1341 h 1369"/>
              <a:gd name="T44" fmla="*/ 2179 w 3152"/>
              <a:gd name="T45" fmla="*/ 1155 h 1369"/>
              <a:gd name="T46" fmla="*/ 2469 w 3152"/>
              <a:gd name="T47" fmla="*/ 975 h 1369"/>
              <a:gd name="T48" fmla="*/ 2465 w 3152"/>
              <a:gd name="T49" fmla="*/ 952 h 1369"/>
              <a:gd name="T50" fmla="*/ 1906 w 3152"/>
              <a:gd name="T51" fmla="*/ 800 h 1369"/>
              <a:gd name="T52" fmla="*/ 1439 w 3152"/>
              <a:gd name="T53" fmla="*/ 744 h 1369"/>
              <a:gd name="T54" fmla="*/ 1471 w 3152"/>
              <a:gd name="T55" fmla="*/ 649 h 1369"/>
              <a:gd name="T56" fmla="*/ 2033 w 3152"/>
              <a:gd name="T57" fmla="*/ 620 h 1369"/>
              <a:gd name="T58" fmla="*/ 2584 w 3152"/>
              <a:gd name="T59" fmla="*/ 575 h 1369"/>
              <a:gd name="T60" fmla="*/ 2692 w 3152"/>
              <a:gd name="T61" fmla="*/ 482 h 1369"/>
              <a:gd name="T62" fmla="*/ 2381 w 3152"/>
              <a:gd name="T63" fmla="*/ 390 h 1369"/>
              <a:gd name="T64" fmla="*/ 2146 w 3152"/>
              <a:gd name="T65" fmla="*/ 278 h 1369"/>
              <a:gd name="T66" fmla="*/ 2485 w 3152"/>
              <a:gd name="T67" fmla="*/ 255 h 1369"/>
              <a:gd name="T68" fmla="*/ 2858 w 3152"/>
              <a:gd name="T69" fmla="*/ 191 h 1369"/>
              <a:gd name="T70" fmla="*/ 2505 w 3152"/>
              <a:gd name="T71" fmla="*/ 54 h 1369"/>
              <a:gd name="T72" fmla="*/ 2795 w 3152"/>
              <a:gd name="T73" fmla="*/ 14 h 1369"/>
              <a:gd name="T74" fmla="*/ 3152 w 3152"/>
              <a:gd name="T75" fmla="*/ 7 h 1369"/>
              <a:gd name="T76" fmla="*/ 2981 w 3152"/>
              <a:gd name="T77" fmla="*/ 0 h 1369"/>
              <a:gd name="T78" fmla="*/ 1331 w 3152"/>
              <a:gd name="T79" fmla="*/ 689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52" h="1369">
                <a:moveTo>
                  <a:pt x="2981" y="0"/>
                </a:moveTo>
                <a:cubicBezTo>
                  <a:pt x="2876" y="0"/>
                  <a:pt x="2770" y="2"/>
                  <a:pt x="2665" y="9"/>
                </a:cubicBezTo>
                <a:cubicBezTo>
                  <a:pt x="2617" y="12"/>
                  <a:pt x="2561" y="12"/>
                  <a:pt x="2516" y="31"/>
                </a:cubicBezTo>
                <a:cubicBezTo>
                  <a:pt x="2465" y="52"/>
                  <a:pt x="2507" y="84"/>
                  <a:pt x="2539" y="95"/>
                </a:cubicBezTo>
                <a:cubicBezTo>
                  <a:pt x="2592" y="115"/>
                  <a:pt x="2650" y="122"/>
                  <a:pt x="2705" y="134"/>
                </a:cubicBezTo>
                <a:cubicBezTo>
                  <a:pt x="2731" y="139"/>
                  <a:pt x="2833" y="151"/>
                  <a:pt x="2838" y="188"/>
                </a:cubicBezTo>
                <a:cubicBezTo>
                  <a:pt x="2838" y="189"/>
                  <a:pt x="2838" y="189"/>
                  <a:pt x="2838" y="189"/>
                </a:cubicBezTo>
                <a:cubicBezTo>
                  <a:pt x="2838" y="190"/>
                  <a:pt x="2838" y="190"/>
                  <a:pt x="2838" y="190"/>
                </a:cubicBezTo>
                <a:cubicBezTo>
                  <a:pt x="2833" y="211"/>
                  <a:pt x="2779" y="215"/>
                  <a:pt x="2763" y="218"/>
                </a:cubicBezTo>
                <a:cubicBezTo>
                  <a:pt x="2729" y="223"/>
                  <a:pt x="2694" y="225"/>
                  <a:pt x="2660" y="227"/>
                </a:cubicBezTo>
                <a:cubicBezTo>
                  <a:pt x="2582" y="230"/>
                  <a:pt x="2504" y="231"/>
                  <a:pt x="2427" y="232"/>
                </a:cubicBezTo>
                <a:cubicBezTo>
                  <a:pt x="2351" y="234"/>
                  <a:pt x="2275" y="235"/>
                  <a:pt x="2200" y="243"/>
                </a:cubicBezTo>
                <a:cubicBezTo>
                  <a:pt x="2159" y="247"/>
                  <a:pt x="2043" y="251"/>
                  <a:pt x="2041" y="312"/>
                </a:cubicBezTo>
                <a:cubicBezTo>
                  <a:pt x="2041" y="312"/>
                  <a:pt x="2041" y="316"/>
                  <a:pt x="2041" y="316"/>
                </a:cubicBezTo>
                <a:cubicBezTo>
                  <a:pt x="2042" y="369"/>
                  <a:pt x="2124" y="386"/>
                  <a:pt x="2163" y="394"/>
                </a:cubicBezTo>
                <a:cubicBezTo>
                  <a:pt x="2219" y="406"/>
                  <a:pt x="2277" y="412"/>
                  <a:pt x="2334" y="419"/>
                </a:cubicBezTo>
                <a:cubicBezTo>
                  <a:pt x="2392" y="425"/>
                  <a:pt x="2449" y="430"/>
                  <a:pt x="2507" y="439"/>
                </a:cubicBezTo>
                <a:cubicBezTo>
                  <a:pt x="2537" y="444"/>
                  <a:pt x="2646" y="452"/>
                  <a:pt x="2655" y="491"/>
                </a:cubicBezTo>
                <a:cubicBezTo>
                  <a:pt x="2655" y="492"/>
                  <a:pt x="2655" y="492"/>
                  <a:pt x="2655" y="492"/>
                </a:cubicBezTo>
                <a:cubicBezTo>
                  <a:pt x="2655" y="492"/>
                  <a:pt x="2655" y="492"/>
                  <a:pt x="2655" y="494"/>
                </a:cubicBezTo>
                <a:cubicBezTo>
                  <a:pt x="2656" y="533"/>
                  <a:pt x="2533" y="545"/>
                  <a:pt x="2506" y="549"/>
                </a:cubicBezTo>
                <a:cubicBezTo>
                  <a:pt x="2443" y="558"/>
                  <a:pt x="2378" y="562"/>
                  <a:pt x="2314" y="565"/>
                </a:cubicBezTo>
                <a:cubicBezTo>
                  <a:pt x="2187" y="571"/>
                  <a:pt x="2060" y="572"/>
                  <a:pt x="1933" y="574"/>
                </a:cubicBezTo>
                <a:cubicBezTo>
                  <a:pt x="1809" y="576"/>
                  <a:pt x="1684" y="577"/>
                  <a:pt x="1561" y="585"/>
                </a:cubicBezTo>
                <a:cubicBezTo>
                  <a:pt x="1500" y="590"/>
                  <a:pt x="1438" y="594"/>
                  <a:pt x="1379" y="608"/>
                </a:cubicBezTo>
                <a:cubicBezTo>
                  <a:pt x="1338" y="618"/>
                  <a:pt x="1277" y="635"/>
                  <a:pt x="1274" y="686"/>
                </a:cubicBezTo>
                <a:cubicBezTo>
                  <a:pt x="1264" y="781"/>
                  <a:pt x="1433" y="806"/>
                  <a:pt x="1497" y="817"/>
                </a:cubicBezTo>
                <a:cubicBezTo>
                  <a:pt x="1598" y="835"/>
                  <a:pt x="1700" y="845"/>
                  <a:pt x="1801" y="855"/>
                </a:cubicBezTo>
                <a:cubicBezTo>
                  <a:pt x="1907" y="866"/>
                  <a:pt x="2013" y="875"/>
                  <a:pt x="2118" y="889"/>
                </a:cubicBezTo>
                <a:cubicBezTo>
                  <a:pt x="2169" y="896"/>
                  <a:pt x="2221" y="904"/>
                  <a:pt x="2271" y="916"/>
                </a:cubicBezTo>
                <a:cubicBezTo>
                  <a:pt x="2302" y="923"/>
                  <a:pt x="2382" y="936"/>
                  <a:pt x="2396" y="972"/>
                </a:cubicBezTo>
                <a:cubicBezTo>
                  <a:pt x="2396" y="973"/>
                  <a:pt x="2396" y="973"/>
                  <a:pt x="2397" y="974"/>
                </a:cubicBezTo>
                <a:cubicBezTo>
                  <a:pt x="2397" y="976"/>
                  <a:pt x="2397" y="972"/>
                  <a:pt x="2397" y="975"/>
                </a:cubicBezTo>
                <a:cubicBezTo>
                  <a:pt x="2397" y="975"/>
                  <a:pt x="2397" y="976"/>
                  <a:pt x="2397" y="977"/>
                </a:cubicBezTo>
                <a:cubicBezTo>
                  <a:pt x="2397" y="977"/>
                  <a:pt x="2397" y="977"/>
                  <a:pt x="2397" y="977"/>
                </a:cubicBezTo>
                <a:cubicBezTo>
                  <a:pt x="2395" y="993"/>
                  <a:pt x="2364" y="1007"/>
                  <a:pt x="2353" y="1014"/>
                </a:cubicBezTo>
                <a:cubicBezTo>
                  <a:pt x="2328" y="1027"/>
                  <a:pt x="2301" y="1038"/>
                  <a:pt x="2274" y="1047"/>
                </a:cubicBezTo>
                <a:cubicBezTo>
                  <a:pt x="2219" y="1067"/>
                  <a:pt x="2162" y="1082"/>
                  <a:pt x="2104" y="1096"/>
                </a:cubicBezTo>
                <a:cubicBezTo>
                  <a:pt x="1988" y="1123"/>
                  <a:pt x="1869" y="1144"/>
                  <a:pt x="1751" y="1163"/>
                </a:cubicBezTo>
                <a:cubicBezTo>
                  <a:pt x="1512" y="1201"/>
                  <a:pt x="1272" y="1229"/>
                  <a:pt x="1031" y="1253"/>
                </a:cubicBezTo>
                <a:cubicBezTo>
                  <a:pt x="792" y="1277"/>
                  <a:pt x="552" y="1291"/>
                  <a:pt x="313" y="1321"/>
                </a:cubicBezTo>
                <a:cubicBezTo>
                  <a:pt x="208" y="1334"/>
                  <a:pt x="104" y="1350"/>
                  <a:pt x="0" y="1369"/>
                </a:cubicBezTo>
                <a:cubicBezTo>
                  <a:pt x="762" y="1369"/>
                  <a:pt x="762" y="1369"/>
                  <a:pt x="762" y="1369"/>
                </a:cubicBezTo>
                <a:cubicBezTo>
                  <a:pt x="855" y="1360"/>
                  <a:pt x="948" y="1351"/>
                  <a:pt x="1041" y="1341"/>
                </a:cubicBezTo>
                <a:cubicBezTo>
                  <a:pt x="1284" y="1314"/>
                  <a:pt x="1527" y="1283"/>
                  <a:pt x="1768" y="1241"/>
                </a:cubicBezTo>
                <a:cubicBezTo>
                  <a:pt x="1906" y="1218"/>
                  <a:pt x="2044" y="1192"/>
                  <a:pt x="2179" y="1155"/>
                </a:cubicBezTo>
                <a:cubicBezTo>
                  <a:pt x="2239" y="1138"/>
                  <a:pt x="2299" y="1120"/>
                  <a:pt x="2355" y="1094"/>
                </a:cubicBezTo>
                <a:cubicBezTo>
                  <a:pt x="2403" y="1072"/>
                  <a:pt x="2468" y="1036"/>
                  <a:pt x="2469" y="975"/>
                </a:cubicBezTo>
                <a:cubicBezTo>
                  <a:pt x="2468" y="970"/>
                  <a:pt x="2468" y="972"/>
                  <a:pt x="2468" y="970"/>
                </a:cubicBezTo>
                <a:cubicBezTo>
                  <a:pt x="2468" y="964"/>
                  <a:pt x="2466" y="958"/>
                  <a:pt x="2465" y="952"/>
                </a:cubicBezTo>
                <a:cubicBezTo>
                  <a:pt x="2434" y="865"/>
                  <a:pt x="2299" y="849"/>
                  <a:pt x="2222" y="836"/>
                </a:cubicBezTo>
                <a:cubicBezTo>
                  <a:pt x="2117" y="818"/>
                  <a:pt x="2012" y="809"/>
                  <a:pt x="1906" y="800"/>
                </a:cubicBezTo>
                <a:cubicBezTo>
                  <a:pt x="1800" y="791"/>
                  <a:pt x="1693" y="783"/>
                  <a:pt x="1587" y="769"/>
                </a:cubicBezTo>
                <a:cubicBezTo>
                  <a:pt x="1538" y="763"/>
                  <a:pt x="1488" y="756"/>
                  <a:pt x="1439" y="744"/>
                </a:cubicBezTo>
                <a:cubicBezTo>
                  <a:pt x="1416" y="738"/>
                  <a:pt x="1332" y="722"/>
                  <a:pt x="1331" y="689"/>
                </a:cubicBezTo>
                <a:cubicBezTo>
                  <a:pt x="1353" y="657"/>
                  <a:pt x="1437" y="653"/>
                  <a:pt x="1471" y="649"/>
                </a:cubicBezTo>
                <a:cubicBezTo>
                  <a:pt x="1532" y="641"/>
                  <a:pt x="1593" y="636"/>
                  <a:pt x="1655" y="633"/>
                </a:cubicBezTo>
                <a:cubicBezTo>
                  <a:pt x="1781" y="626"/>
                  <a:pt x="1907" y="623"/>
                  <a:pt x="2033" y="620"/>
                </a:cubicBezTo>
                <a:cubicBezTo>
                  <a:pt x="2156" y="616"/>
                  <a:pt x="2279" y="612"/>
                  <a:pt x="2401" y="602"/>
                </a:cubicBezTo>
                <a:cubicBezTo>
                  <a:pt x="2462" y="596"/>
                  <a:pt x="2524" y="590"/>
                  <a:pt x="2584" y="575"/>
                </a:cubicBezTo>
                <a:cubicBezTo>
                  <a:pt x="2623" y="565"/>
                  <a:pt x="2696" y="546"/>
                  <a:pt x="2693" y="492"/>
                </a:cubicBezTo>
                <a:cubicBezTo>
                  <a:pt x="2693" y="489"/>
                  <a:pt x="2692" y="486"/>
                  <a:pt x="2692" y="482"/>
                </a:cubicBezTo>
                <a:cubicBezTo>
                  <a:pt x="2679" y="432"/>
                  <a:pt x="2604" y="420"/>
                  <a:pt x="2562" y="412"/>
                </a:cubicBezTo>
                <a:cubicBezTo>
                  <a:pt x="2502" y="401"/>
                  <a:pt x="2441" y="396"/>
                  <a:pt x="2381" y="390"/>
                </a:cubicBezTo>
                <a:cubicBezTo>
                  <a:pt x="2345" y="387"/>
                  <a:pt x="2052" y="371"/>
                  <a:pt x="2070" y="311"/>
                </a:cubicBezTo>
                <a:cubicBezTo>
                  <a:pt x="2075" y="288"/>
                  <a:pt x="2128" y="281"/>
                  <a:pt x="2146" y="278"/>
                </a:cubicBezTo>
                <a:cubicBezTo>
                  <a:pt x="2183" y="271"/>
                  <a:pt x="2220" y="267"/>
                  <a:pt x="2258" y="264"/>
                </a:cubicBezTo>
                <a:cubicBezTo>
                  <a:pt x="2333" y="259"/>
                  <a:pt x="2409" y="257"/>
                  <a:pt x="2485" y="255"/>
                </a:cubicBezTo>
                <a:cubicBezTo>
                  <a:pt x="2556" y="253"/>
                  <a:pt x="2627" y="252"/>
                  <a:pt x="2698" y="246"/>
                </a:cubicBezTo>
                <a:cubicBezTo>
                  <a:pt x="2733" y="243"/>
                  <a:pt x="2855" y="243"/>
                  <a:pt x="2858" y="191"/>
                </a:cubicBezTo>
                <a:cubicBezTo>
                  <a:pt x="2864" y="133"/>
                  <a:pt x="2731" y="120"/>
                  <a:pt x="2695" y="113"/>
                </a:cubicBezTo>
                <a:cubicBezTo>
                  <a:pt x="2669" y="108"/>
                  <a:pt x="2502" y="91"/>
                  <a:pt x="2505" y="54"/>
                </a:cubicBezTo>
                <a:cubicBezTo>
                  <a:pt x="2510" y="29"/>
                  <a:pt x="2616" y="26"/>
                  <a:pt x="2637" y="24"/>
                </a:cubicBezTo>
                <a:cubicBezTo>
                  <a:pt x="2689" y="19"/>
                  <a:pt x="2742" y="16"/>
                  <a:pt x="2795" y="14"/>
                </a:cubicBezTo>
                <a:cubicBezTo>
                  <a:pt x="2908" y="9"/>
                  <a:pt x="3022" y="8"/>
                  <a:pt x="3136" y="7"/>
                </a:cubicBezTo>
                <a:cubicBezTo>
                  <a:pt x="3141" y="7"/>
                  <a:pt x="3147" y="7"/>
                  <a:pt x="3152" y="7"/>
                </a:cubicBezTo>
                <a:cubicBezTo>
                  <a:pt x="3152" y="1"/>
                  <a:pt x="3152" y="1"/>
                  <a:pt x="3152" y="1"/>
                </a:cubicBezTo>
                <a:cubicBezTo>
                  <a:pt x="3095" y="0"/>
                  <a:pt x="3038" y="0"/>
                  <a:pt x="2981" y="0"/>
                </a:cubicBezTo>
                <a:close/>
                <a:moveTo>
                  <a:pt x="1331" y="690"/>
                </a:moveTo>
                <a:cubicBezTo>
                  <a:pt x="1331" y="690"/>
                  <a:pt x="1331" y="690"/>
                  <a:pt x="1331" y="689"/>
                </a:cubicBezTo>
                <a:cubicBezTo>
                  <a:pt x="1331" y="690"/>
                  <a:pt x="1331" y="690"/>
                  <a:pt x="1331" y="690"/>
                </a:cubicBezTo>
                <a:close/>
              </a:path>
            </a:pathLst>
          </a:custGeom>
          <a:solidFill>
            <a:schemeClr val="bg2">
              <a:lumMod val="85000"/>
            </a:schemeClr>
          </a:solidFill>
          <a:ln>
            <a:noFill/>
          </a:ln>
        </p:spPr>
        <p:txBody>
          <a:bodyPr vert="horz" wrap="square" lIns="60960" tIns="30480" rIns="60960" bIns="30480" numCol="1" anchor="t" anchorCtr="0" compatLnSpc="1">
            <a:prstTxWarp prst="textNoShape">
              <a:avLst/>
            </a:prstTxWarp>
          </a:bodyPr>
          <a:lstStyle/>
          <a:p>
            <a:endParaRPr lang="ru-RU" sz="800"/>
          </a:p>
        </p:txBody>
      </p:sp>
      <p:grpSp>
        <p:nvGrpSpPr>
          <p:cNvPr id="5" name="グループ化 4">
            <a:extLst>
              <a:ext uri="{FF2B5EF4-FFF2-40B4-BE49-F238E27FC236}">
                <a16:creationId xmlns:a16="http://schemas.microsoft.com/office/drawing/2014/main" id="{56CD45E2-EE46-E28A-C679-83CCA5D86B9B}"/>
              </a:ext>
            </a:extLst>
          </p:cNvPr>
          <p:cNvGrpSpPr/>
          <p:nvPr/>
        </p:nvGrpSpPr>
        <p:grpSpPr>
          <a:xfrm>
            <a:off x="10176453" y="1263892"/>
            <a:ext cx="394243" cy="556929"/>
            <a:chOff x="8126018" y="1509089"/>
            <a:chExt cx="656053" cy="951397"/>
          </a:xfrm>
          <a:solidFill>
            <a:srgbClr val="7030A0"/>
          </a:solidFill>
        </p:grpSpPr>
        <p:cxnSp>
          <p:nvCxnSpPr>
            <p:cNvPr id="6" name="直線コネクタ 5">
              <a:extLst>
                <a:ext uri="{FF2B5EF4-FFF2-40B4-BE49-F238E27FC236}">
                  <a16:creationId xmlns:a16="http://schemas.microsoft.com/office/drawing/2014/main" id="{2FFAA99F-48A9-F845-7BED-FA7CCD5D5840}"/>
                </a:ext>
              </a:extLst>
            </p:cNvPr>
            <p:cNvCxnSpPr>
              <a:cxnSpLocks/>
            </p:cNvCxnSpPr>
            <p:nvPr/>
          </p:nvCxnSpPr>
          <p:spPr>
            <a:xfrm>
              <a:off x="8126018" y="1524382"/>
              <a:ext cx="0" cy="936104"/>
            </a:xfrm>
            <a:prstGeom prst="line">
              <a:avLst/>
            </a:prstGeom>
            <a:grpFill/>
            <a:ln w="28575">
              <a:solidFill>
                <a:srgbClr val="7030A0"/>
              </a:solidFill>
              <a:headEnd type="oval" w="med" len="med"/>
              <a:tailEnd type="oval" w="med" len="med"/>
            </a:ln>
            <a:effectLst>
              <a:outerShdw blurRad="76200" dir="18900000" sy="23000" kx="-1200000" algn="b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
          <p:nvSpPr>
            <p:cNvPr id="7" name="小波 6">
              <a:extLst>
                <a:ext uri="{FF2B5EF4-FFF2-40B4-BE49-F238E27FC236}">
                  <a16:creationId xmlns:a16="http://schemas.microsoft.com/office/drawing/2014/main" id="{1557AEEC-9456-D989-4909-57F27B5F7435}"/>
                </a:ext>
              </a:extLst>
            </p:cNvPr>
            <p:cNvSpPr/>
            <p:nvPr/>
          </p:nvSpPr>
          <p:spPr>
            <a:xfrm>
              <a:off x="8133999" y="1509089"/>
              <a:ext cx="648072" cy="418356"/>
            </a:xfrm>
            <a:prstGeom prst="doubleWave">
              <a:avLst>
                <a:gd name="adj1" fmla="val 3973"/>
                <a:gd name="adj2" fmla="val 0"/>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24000" tIns="24000" rIns="24000" bIns="24000" rtlCol="0" anchor="ctr"/>
            <a:lstStyle/>
            <a:p>
              <a:pPr algn="ctr"/>
              <a:r>
                <a:rPr lang="en-US" altLang="ja-JP" sz="1050" b="1" dirty="0"/>
                <a:t>1946</a:t>
              </a:r>
              <a:endParaRPr lang="ja-JP" altLang="en-US" sz="933" b="1" dirty="0"/>
            </a:p>
          </p:txBody>
        </p:sp>
      </p:grpSp>
      <p:grpSp>
        <p:nvGrpSpPr>
          <p:cNvPr id="8" name="グループ化 7">
            <a:extLst>
              <a:ext uri="{FF2B5EF4-FFF2-40B4-BE49-F238E27FC236}">
                <a16:creationId xmlns:a16="http://schemas.microsoft.com/office/drawing/2014/main" id="{3CF81905-6090-BDBC-6AFC-9B38A543C187}"/>
              </a:ext>
            </a:extLst>
          </p:cNvPr>
          <p:cNvGrpSpPr/>
          <p:nvPr/>
        </p:nvGrpSpPr>
        <p:grpSpPr>
          <a:xfrm>
            <a:off x="8928315" y="1898033"/>
            <a:ext cx="504056" cy="714876"/>
            <a:chOff x="8126016" y="1483378"/>
            <a:chExt cx="656055" cy="936104"/>
          </a:xfrm>
        </p:grpSpPr>
        <p:cxnSp>
          <p:nvCxnSpPr>
            <p:cNvPr id="9" name="直線コネクタ 8">
              <a:extLst>
                <a:ext uri="{FF2B5EF4-FFF2-40B4-BE49-F238E27FC236}">
                  <a16:creationId xmlns:a16="http://schemas.microsoft.com/office/drawing/2014/main" id="{7173ABC0-77CB-772F-4BED-BE6D2716F345}"/>
                </a:ext>
              </a:extLst>
            </p:cNvPr>
            <p:cNvCxnSpPr>
              <a:cxnSpLocks/>
            </p:cNvCxnSpPr>
            <p:nvPr/>
          </p:nvCxnSpPr>
          <p:spPr>
            <a:xfrm>
              <a:off x="8126016" y="1483378"/>
              <a:ext cx="0" cy="936104"/>
            </a:xfrm>
            <a:prstGeom prst="line">
              <a:avLst/>
            </a:prstGeom>
            <a:ln w="28575">
              <a:solidFill>
                <a:srgbClr val="3399FF"/>
              </a:solidFill>
              <a:headEnd type="oval" w="med" len="med"/>
              <a:tailEnd type="oval" w="med" len="med"/>
            </a:ln>
            <a:effectLst>
              <a:outerShdw blurRad="76200" dir="18900000" sy="23000" kx="-1200000" algn="b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
          <p:nvSpPr>
            <p:cNvPr id="10" name="小波 9">
              <a:extLst>
                <a:ext uri="{FF2B5EF4-FFF2-40B4-BE49-F238E27FC236}">
                  <a16:creationId xmlns:a16="http://schemas.microsoft.com/office/drawing/2014/main" id="{A230B261-FC08-FB81-6D63-B0308F32EE19}"/>
                </a:ext>
              </a:extLst>
            </p:cNvPr>
            <p:cNvSpPr/>
            <p:nvPr/>
          </p:nvSpPr>
          <p:spPr>
            <a:xfrm>
              <a:off x="8133999" y="1509089"/>
              <a:ext cx="648072" cy="418356"/>
            </a:xfrm>
            <a:prstGeom prst="doubleWave">
              <a:avLst>
                <a:gd name="adj1" fmla="val 3973"/>
                <a:gd name="adj2" fmla="val 0"/>
              </a:avLst>
            </a:prstGeom>
            <a:gradFill flip="none" rotWithShape="1">
              <a:gsLst>
                <a:gs pos="0">
                  <a:srgbClr val="0087FF">
                    <a:shade val="30000"/>
                    <a:satMod val="115000"/>
                  </a:srgbClr>
                </a:gs>
                <a:gs pos="50000">
                  <a:srgbClr val="0087FF">
                    <a:shade val="67500"/>
                    <a:satMod val="115000"/>
                  </a:srgbClr>
                </a:gs>
                <a:gs pos="100000">
                  <a:srgbClr val="0087FF">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24000" tIns="24000" rIns="24000" bIns="24000" rtlCol="0" anchor="ctr"/>
            <a:lstStyle/>
            <a:p>
              <a:pPr algn="ctr"/>
              <a:r>
                <a:rPr lang="en-US" altLang="ja-JP" b="1" dirty="0"/>
                <a:t>1949</a:t>
              </a:r>
              <a:endParaRPr lang="ja-JP" altLang="en-US" b="1" dirty="0"/>
            </a:p>
          </p:txBody>
        </p:sp>
      </p:grpSp>
      <p:grpSp>
        <p:nvGrpSpPr>
          <p:cNvPr id="11" name="グループ化 10">
            <a:extLst>
              <a:ext uri="{FF2B5EF4-FFF2-40B4-BE49-F238E27FC236}">
                <a16:creationId xmlns:a16="http://schemas.microsoft.com/office/drawing/2014/main" id="{7C5E42DF-B593-71A9-9094-752AABE60067}"/>
              </a:ext>
            </a:extLst>
          </p:cNvPr>
          <p:cNvGrpSpPr/>
          <p:nvPr/>
        </p:nvGrpSpPr>
        <p:grpSpPr>
          <a:xfrm>
            <a:off x="8112225" y="2967075"/>
            <a:ext cx="617963" cy="821965"/>
            <a:chOff x="8126016" y="1483378"/>
            <a:chExt cx="656055" cy="936104"/>
          </a:xfrm>
        </p:grpSpPr>
        <p:cxnSp>
          <p:nvCxnSpPr>
            <p:cNvPr id="12" name="直線コネクタ 11">
              <a:extLst>
                <a:ext uri="{FF2B5EF4-FFF2-40B4-BE49-F238E27FC236}">
                  <a16:creationId xmlns:a16="http://schemas.microsoft.com/office/drawing/2014/main" id="{0CC28499-61D0-56EA-D0EF-4A72F2ABA62D}"/>
                </a:ext>
              </a:extLst>
            </p:cNvPr>
            <p:cNvCxnSpPr>
              <a:cxnSpLocks/>
            </p:cNvCxnSpPr>
            <p:nvPr/>
          </p:nvCxnSpPr>
          <p:spPr>
            <a:xfrm>
              <a:off x="8126016" y="1483378"/>
              <a:ext cx="0" cy="936104"/>
            </a:xfrm>
            <a:prstGeom prst="line">
              <a:avLst/>
            </a:prstGeom>
            <a:ln w="38100">
              <a:solidFill>
                <a:schemeClr val="accent5">
                  <a:lumMod val="75000"/>
                </a:schemeClr>
              </a:solidFill>
              <a:headEnd type="oval" w="med" len="med"/>
              <a:tailEnd type="oval" w="med" len="med"/>
            </a:ln>
            <a:effectLst>
              <a:outerShdw blurRad="76200" dir="18900000" sy="23000" kx="-1200000" algn="b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
          <p:nvSpPr>
            <p:cNvPr id="13" name="小波 12">
              <a:extLst>
                <a:ext uri="{FF2B5EF4-FFF2-40B4-BE49-F238E27FC236}">
                  <a16:creationId xmlns:a16="http://schemas.microsoft.com/office/drawing/2014/main" id="{8787D4E5-ECC5-6CE3-32AE-4D7D36A2736F}"/>
                </a:ext>
              </a:extLst>
            </p:cNvPr>
            <p:cNvSpPr/>
            <p:nvPr/>
          </p:nvSpPr>
          <p:spPr>
            <a:xfrm>
              <a:off x="8133999" y="1509089"/>
              <a:ext cx="648072" cy="418356"/>
            </a:xfrm>
            <a:prstGeom prst="doubleWave">
              <a:avLst>
                <a:gd name="adj1" fmla="val 3973"/>
                <a:gd name="adj2" fmla="val 0"/>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24000" tIns="24000" rIns="24000" bIns="24000" rtlCol="0" anchor="ctr"/>
            <a:lstStyle/>
            <a:p>
              <a:pPr algn="ctr"/>
              <a:r>
                <a:rPr lang="en-US" altLang="ja-JP" sz="1600" b="1" dirty="0"/>
                <a:t>1957</a:t>
              </a:r>
              <a:endParaRPr lang="ja-JP" altLang="en-US" sz="1600" b="1" dirty="0"/>
            </a:p>
          </p:txBody>
        </p:sp>
      </p:grpSp>
      <p:grpSp>
        <p:nvGrpSpPr>
          <p:cNvPr id="14" name="グループ化 13">
            <a:extLst>
              <a:ext uri="{FF2B5EF4-FFF2-40B4-BE49-F238E27FC236}">
                <a16:creationId xmlns:a16="http://schemas.microsoft.com/office/drawing/2014/main" id="{6148690B-76E7-3E20-766B-867197A2146E}"/>
              </a:ext>
            </a:extLst>
          </p:cNvPr>
          <p:cNvGrpSpPr/>
          <p:nvPr/>
        </p:nvGrpSpPr>
        <p:grpSpPr>
          <a:xfrm>
            <a:off x="5183899" y="2818776"/>
            <a:ext cx="807260" cy="1150874"/>
            <a:chOff x="8126016" y="1483378"/>
            <a:chExt cx="656055" cy="936104"/>
          </a:xfrm>
        </p:grpSpPr>
        <p:cxnSp>
          <p:nvCxnSpPr>
            <p:cNvPr id="15" name="直線コネクタ 14">
              <a:extLst>
                <a:ext uri="{FF2B5EF4-FFF2-40B4-BE49-F238E27FC236}">
                  <a16:creationId xmlns:a16="http://schemas.microsoft.com/office/drawing/2014/main" id="{0755BCAF-EB7D-A504-431D-0316BD62DD5C}"/>
                </a:ext>
              </a:extLst>
            </p:cNvPr>
            <p:cNvCxnSpPr>
              <a:cxnSpLocks/>
            </p:cNvCxnSpPr>
            <p:nvPr/>
          </p:nvCxnSpPr>
          <p:spPr>
            <a:xfrm>
              <a:off x="8126016" y="1483378"/>
              <a:ext cx="0" cy="936104"/>
            </a:xfrm>
            <a:prstGeom prst="line">
              <a:avLst/>
            </a:prstGeom>
            <a:ln w="38100">
              <a:solidFill>
                <a:srgbClr val="99CC00"/>
              </a:solidFill>
              <a:headEnd type="oval" w="med" len="med"/>
              <a:tailEnd type="oval" w="med" len="med"/>
            </a:ln>
            <a:effectLst>
              <a:outerShdw blurRad="76200" dir="18900000" sy="23000" kx="-1200000" algn="b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
          <p:nvSpPr>
            <p:cNvPr id="16" name="小波 15">
              <a:extLst>
                <a:ext uri="{FF2B5EF4-FFF2-40B4-BE49-F238E27FC236}">
                  <a16:creationId xmlns:a16="http://schemas.microsoft.com/office/drawing/2014/main" id="{69E824FB-8156-2DD8-D18B-585E3AF93271}"/>
                </a:ext>
              </a:extLst>
            </p:cNvPr>
            <p:cNvSpPr/>
            <p:nvPr/>
          </p:nvSpPr>
          <p:spPr>
            <a:xfrm>
              <a:off x="8133999" y="1516836"/>
              <a:ext cx="648072" cy="418356"/>
            </a:xfrm>
            <a:prstGeom prst="doubleWave">
              <a:avLst>
                <a:gd name="adj1" fmla="val 3973"/>
                <a:gd name="adj2" fmla="val 0"/>
              </a:avLst>
            </a:prstGeom>
            <a:gradFill flip="none" rotWithShape="1">
              <a:gsLst>
                <a:gs pos="0">
                  <a:srgbClr val="99CC00">
                    <a:shade val="30000"/>
                    <a:satMod val="115000"/>
                  </a:srgbClr>
                </a:gs>
                <a:gs pos="50000">
                  <a:srgbClr val="99CC00">
                    <a:shade val="67500"/>
                    <a:satMod val="115000"/>
                  </a:srgbClr>
                </a:gs>
                <a:gs pos="100000">
                  <a:srgbClr val="99CC0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24000" tIns="24000" rIns="24000" bIns="24000" rtlCol="0" anchor="ctr"/>
            <a:lstStyle/>
            <a:p>
              <a:pPr algn="ctr"/>
              <a:r>
                <a:rPr lang="en-US" altLang="ja-JP" sz="2000" b="1" dirty="0"/>
                <a:t>1967</a:t>
              </a:r>
              <a:endParaRPr lang="ja-JP" altLang="en-US" sz="2000" b="1" dirty="0"/>
            </a:p>
          </p:txBody>
        </p:sp>
      </p:grpSp>
      <p:grpSp>
        <p:nvGrpSpPr>
          <p:cNvPr id="17" name="グループ化 16">
            <a:extLst>
              <a:ext uri="{FF2B5EF4-FFF2-40B4-BE49-F238E27FC236}">
                <a16:creationId xmlns:a16="http://schemas.microsoft.com/office/drawing/2014/main" id="{D78265A6-58BE-9A14-9209-20F5D133B4C9}"/>
              </a:ext>
            </a:extLst>
          </p:cNvPr>
          <p:cNvGrpSpPr/>
          <p:nvPr/>
        </p:nvGrpSpPr>
        <p:grpSpPr>
          <a:xfrm>
            <a:off x="5261840" y="4661165"/>
            <a:ext cx="1124105" cy="1384126"/>
            <a:chOff x="8126016" y="1483378"/>
            <a:chExt cx="656055" cy="936104"/>
          </a:xfrm>
        </p:grpSpPr>
        <p:cxnSp>
          <p:nvCxnSpPr>
            <p:cNvPr id="18" name="直線コネクタ 17">
              <a:extLst>
                <a:ext uri="{FF2B5EF4-FFF2-40B4-BE49-F238E27FC236}">
                  <a16:creationId xmlns:a16="http://schemas.microsoft.com/office/drawing/2014/main" id="{C15C7BBE-0F7E-876B-D2E2-56D170B101F6}"/>
                </a:ext>
              </a:extLst>
            </p:cNvPr>
            <p:cNvCxnSpPr>
              <a:cxnSpLocks/>
            </p:cNvCxnSpPr>
            <p:nvPr/>
          </p:nvCxnSpPr>
          <p:spPr>
            <a:xfrm>
              <a:off x="8126016" y="1483378"/>
              <a:ext cx="0" cy="936104"/>
            </a:xfrm>
            <a:prstGeom prst="line">
              <a:avLst/>
            </a:prstGeom>
            <a:ln w="57150">
              <a:solidFill>
                <a:srgbClr val="FFC000"/>
              </a:solidFill>
              <a:headEnd type="oval" w="med" len="med"/>
              <a:tailEnd type="oval" w="med" len="med"/>
            </a:ln>
            <a:effectLst>
              <a:outerShdw blurRad="76200" dir="18900000" sy="23000" kx="-1200000" algn="b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
          <p:nvSpPr>
            <p:cNvPr id="19" name="小波 18">
              <a:extLst>
                <a:ext uri="{FF2B5EF4-FFF2-40B4-BE49-F238E27FC236}">
                  <a16:creationId xmlns:a16="http://schemas.microsoft.com/office/drawing/2014/main" id="{8AE32917-E414-2691-2BF6-A3CE8C0B2611}"/>
                </a:ext>
              </a:extLst>
            </p:cNvPr>
            <p:cNvSpPr/>
            <p:nvPr/>
          </p:nvSpPr>
          <p:spPr>
            <a:xfrm>
              <a:off x="8133999" y="1536208"/>
              <a:ext cx="648072" cy="418356"/>
            </a:xfrm>
            <a:prstGeom prst="doubleWave">
              <a:avLst>
                <a:gd name="adj1" fmla="val 3973"/>
                <a:gd name="adj2" fmla="val 0"/>
              </a:avLst>
            </a:prstGeom>
            <a:gradFill flip="none" rotWithShape="1">
              <a:gsLst>
                <a:gs pos="1000">
                  <a:srgbClr val="FFAA01"/>
                </a:gs>
                <a:gs pos="100000">
                  <a:srgbClr val="FFC000">
                    <a:shade val="100000"/>
                    <a:satMod val="115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24000" tIns="24000" rIns="24000" bIns="24000" rtlCol="0" anchor="ctr"/>
            <a:lstStyle/>
            <a:p>
              <a:pPr algn="ctr"/>
              <a:r>
                <a:rPr lang="en-US" altLang="ja-JP" sz="2800" b="1" dirty="0"/>
                <a:t>2017</a:t>
              </a:r>
              <a:endParaRPr lang="ja-JP" altLang="en-US" sz="2800" b="1" dirty="0"/>
            </a:p>
          </p:txBody>
        </p:sp>
      </p:grpSp>
      <p:sp>
        <p:nvSpPr>
          <p:cNvPr id="20" name="テキスト ボックス 19">
            <a:extLst>
              <a:ext uri="{FF2B5EF4-FFF2-40B4-BE49-F238E27FC236}">
                <a16:creationId xmlns:a16="http://schemas.microsoft.com/office/drawing/2014/main" id="{FC815567-8763-68C4-B63C-9BFAB2945467}"/>
              </a:ext>
            </a:extLst>
          </p:cNvPr>
          <p:cNvSpPr txBox="1"/>
          <p:nvPr/>
        </p:nvSpPr>
        <p:spPr>
          <a:xfrm>
            <a:off x="8832304" y="1254664"/>
            <a:ext cx="1291249" cy="502573"/>
          </a:xfrm>
          <a:prstGeom prst="rect">
            <a:avLst/>
          </a:prstGeom>
          <a:noFill/>
        </p:spPr>
        <p:txBody>
          <a:bodyPr wrap="square" rtlCol="0">
            <a:spAutoFit/>
          </a:bodyPr>
          <a:lstStyle/>
          <a:p>
            <a:pPr algn="r"/>
            <a:r>
              <a:rPr lang="ja-JP" altLang="en-US" sz="1333" b="1" dirty="0">
                <a:solidFill>
                  <a:srgbClr val="7030A0"/>
                </a:solidFill>
                <a:latin typeface="メイリオ" panose="020B0604030504040204" pitchFamily="50" charset="-128"/>
                <a:ea typeface="メイリオ" panose="020B0604030504040204" pitchFamily="50" charset="-128"/>
              </a:rPr>
              <a:t>米山梅吉氏</a:t>
            </a:r>
            <a:endParaRPr lang="en-US" altLang="ja-JP" sz="1333" b="1" dirty="0">
              <a:solidFill>
                <a:srgbClr val="7030A0"/>
              </a:solidFill>
              <a:latin typeface="メイリオ" panose="020B0604030504040204" pitchFamily="50" charset="-128"/>
              <a:ea typeface="メイリオ" panose="020B0604030504040204" pitchFamily="50" charset="-128"/>
            </a:endParaRPr>
          </a:p>
          <a:p>
            <a:pPr algn="r"/>
            <a:r>
              <a:rPr lang="ja-JP" altLang="en-US" sz="1333" b="1" dirty="0">
                <a:solidFill>
                  <a:srgbClr val="7030A0"/>
                </a:solidFill>
                <a:latin typeface="メイリオ" panose="020B0604030504040204" pitchFamily="50" charset="-128"/>
                <a:ea typeface="メイリオ" panose="020B0604030504040204" pitchFamily="50" charset="-128"/>
              </a:rPr>
              <a:t>逝去</a:t>
            </a:r>
            <a:endParaRPr lang="en-US" altLang="ja-JP" sz="1333" b="1" dirty="0">
              <a:solidFill>
                <a:srgbClr val="7030A0"/>
              </a:solidFill>
              <a:latin typeface="メイリオ" panose="020B0604030504040204" pitchFamily="50" charset="-128"/>
              <a:ea typeface="メイリオ" panose="020B0604030504040204" pitchFamily="50" charset="-128"/>
            </a:endParaRPr>
          </a:p>
        </p:txBody>
      </p:sp>
      <p:sp>
        <p:nvSpPr>
          <p:cNvPr id="21" name="テキスト ボックス 20">
            <a:extLst>
              <a:ext uri="{FF2B5EF4-FFF2-40B4-BE49-F238E27FC236}">
                <a16:creationId xmlns:a16="http://schemas.microsoft.com/office/drawing/2014/main" id="{51BD04C8-37E9-5537-D27E-E140C0D68958}"/>
              </a:ext>
            </a:extLst>
          </p:cNvPr>
          <p:cNvSpPr txBox="1"/>
          <p:nvPr/>
        </p:nvSpPr>
        <p:spPr>
          <a:xfrm>
            <a:off x="6996444" y="1772816"/>
            <a:ext cx="1883865" cy="502573"/>
          </a:xfrm>
          <a:prstGeom prst="rect">
            <a:avLst/>
          </a:prstGeom>
          <a:noFill/>
        </p:spPr>
        <p:txBody>
          <a:bodyPr wrap="square" rtlCol="0">
            <a:spAutoFit/>
          </a:bodyPr>
          <a:lstStyle/>
          <a:p>
            <a:pPr algn="r"/>
            <a:r>
              <a:rPr lang="ja-JP" altLang="en-US" sz="1333" b="1" dirty="0">
                <a:solidFill>
                  <a:srgbClr val="0087FF"/>
                </a:solidFill>
                <a:latin typeface="メイリオ" panose="020B0604030504040204" pitchFamily="50" charset="-128"/>
                <a:ea typeface="メイリオ" panose="020B0604030504040204" pitchFamily="50" charset="-128"/>
              </a:rPr>
              <a:t>日本のロータリーが</a:t>
            </a:r>
            <a:br>
              <a:rPr lang="en-US" altLang="ja-JP" sz="1333" b="1" dirty="0">
                <a:solidFill>
                  <a:srgbClr val="0087FF"/>
                </a:solidFill>
                <a:latin typeface="メイリオ" panose="020B0604030504040204" pitchFamily="50" charset="-128"/>
                <a:ea typeface="メイリオ" panose="020B0604030504040204" pitchFamily="50" charset="-128"/>
              </a:rPr>
            </a:br>
            <a:r>
              <a:rPr lang="ja-JP" altLang="en-US" sz="1333" b="1" dirty="0">
                <a:solidFill>
                  <a:srgbClr val="0087FF"/>
                </a:solidFill>
                <a:latin typeface="メイリオ" panose="020B0604030504040204" pitchFamily="50" charset="-128"/>
                <a:ea typeface="メイリオ" panose="020B0604030504040204" pitchFamily="50" charset="-128"/>
              </a:rPr>
              <a:t>国際ロータリーへ復帰</a:t>
            </a:r>
            <a:endParaRPr lang="en-US" altLang="ja-JP" sz="1333" b="1" dirty="0">
              <a:solidFill>
                <a:srgbClr val="0087FF"/>
              </a:solidFill>
              <a:latin typeface="メイリオ" panose="020B0604030504040204" pitchFamily="50" charset="-128"/>
              <a:ea typeface="メイリオ" panose="020B0604030504040204" pitchFamily="50" charset="-128"/>
            </a:endParaRPr>
          </a:p>
        </p:txBody>
      </p:sp>
      <p:sp>
        <p:nvSpPr>
          <p:cNvPr id="22" name="テキスト ボックス 21">
            <a:extLst>
              <a:ext uri="{FF2B5EF4-FFF2-40B4-BE49-F238E27FC236}">
                <a16:creationId xmlns:a16="http://schemas.microsoft.com/office/drawing/2014/main" id="{BC76C515-03BF-8276-CE6C-6EDB7281618A}"/>
              </a:ext>
            </a:extLst>
          </p:cNvPr>
          <p:cNvSpPr txBox="1"/>
          <p:nvPr/>
        </p:nvSpPr>
        <p:spPr>
          <a:xfrm>
            <a:off x="5221713" y="3518816"/>
            <a:ext cx="1378342" cy="307777"/>
          </a:xfrm>
          <a:prstGeom prst="rect">
            <a:avLst/>
          </a:prstGeom>
          <a:noFill/>
        </p:spPr>
        <p:txBody>
          <a:bodyPr wrap="square" rtlCol="0">
            <a:spAutoFit/>
          </a:bodyPr>
          <a:lstStyle>
            <a:defPPr>
              <a:defRPr lang="ja-JP"/>
            </a:defPPr>
          </a:lstStyle>
          <a:p>
            <a:r>
              <a:rPr lang="zh-TW" altLang="en-US" sz="1400" b="1" dirty="0">
                <a:solidFill>
                  <a:srgbClr val="00B050"/>
                </a:solidFill>
                <a:latin typeface="メイリオ" panose="020B0604030504040204" pitchFamily="50" charset="-128"/>
                <a:ea typeface="メイリオ" panose="020B0604030504040204" pitchFamily="50" charset="-128"/>
              </a:rPr>
              <a:t>財団法人設立</a:t>
            </a:r>
            <a:endParaRPr lang="en-US" altLang="ja-JP" sz="1400" b="1" dirty="0">
              <a:solidFill>
                <a:srgbClr val="00B050"/>
              </a:solidFill>
              <a:latin typeface="メイリオ" panose="020B0604030504040204" pitchFamily="50" charset="-128"/>
              <a:ea typeface="メイリオ" panose="020B0604030504040204" pitchFamily="50" charset="-128"/>
            </a:endParaRPr>
          </a:p>
        </p:txBody>
      </p:sp>
      <p:sp>
        <p:nvSpPr>
          <p:cNvPr id="23" name="テキスト ボックス 22">
            <a:extLst>
              <a:ext uri="{FF2B5EF4-FFF2-40B4-BE49-F238E27FC236}">
                <a16:creationId xmlns:a16="http://schemas.microsoft.com/office/drawing/2014/main" id="{8AAF9FBE-E0E1-A375-1693-8464AF17101C}"/>
              </a:ext>
            </a:extLst>
          </p:cNvPr>
          <p:cNvSpPr txBox="1"/>
          <p:nvPr/>
        </p:nvSpPr>
        <p:spPr>
          <a:xfrm>
            <a:off x="6600056" y="3090252"/>
            <a:ext cx="1543067" cy="297454"/>
          </a:xfrm>
          <a:prstGeom prst="rect">
            <a:avLst/>
          </a:prstGeom>
          <a:noFill/>
        </p:spPr>
        <p:txBody>
          <a:bodyPr wrap="square" rtlCol="0">
            <a:spAutoFit/>
          </a:bodyPr>
          <a:lstStyle/>
          <a:p>
            <a:r>
              <a:rPr lang="ja-JP" altLang="en-US" sz="1333" b="1" dirty="0">
                <a:solidFill>
                  <a:schemeClr val="accent5">
                    <a:lumMod val="75000"/>
                  </a:schemeClr>
                </a:solidFill>
                <a:latin typeface="メイリオ" panose="020B0604030504040204" pitchFamily="50" charset="-128"/>
                <a:ea typeface="メイリオ" panose="020B0604030504040204" pitchFamily="50" charset="-128"/>
              </a:rPr>
              <a:t>日本全国の組織へ</a:t>
            </a:r>
          </a:p>
        </p:txBody>
      </p:sp>
      <p:sp>
        <p:nvSpPr>
          <p:cNvPr id="24" name="テキスト ボックス 23">
            <a:extLst>
              <a:ext uri="{FF2B5EF4-FFF2-40B4-BE49-F238E27FC236}">
                <a16:creationId xmlns:a16="http://schemas.microsoft.com/office/drawing/2014/main" id="{34403051-E89D-7135-D569-15ECFCE3B804}"/>
              </a:ext>
            </a:extLst>
          </p:cNvPr>
          <p:cNvSpPr txBox="1"/>
          <p:nvPr/>
        </p:nvSpPr>
        <p:spPr>
          <a:xfrm>
            <a:off x="5399923" y="5502255"/>
            <a:ext cx="1824204" cy="338554"/>
          </a:xfrm>
          <a:prstGeom prst="rect">
            <a:avLst/>
          </a:prstGeom>
          <a:noFill/>
        </p:spPr>
        <p:txBody>
          <a:bodyPr wrap="square" rtlCol="0">
            <a:spAutoFit/>
          </a:bodyPr>
          <a:lstStyle/>
          <a:p>
            <a:r>
              <a:rPr lang="ja-JP" altLang="en-US" sz="1600" b="1" dirty="0">
                <a:solidFill>
                  <a:schemeClr val="accent6">
                    <a:lumMod val="75000"/>
                  </a:schemeClr>
                </a:solidFill>
                <a:latin typeface="メイリオ" panose="020B0604030504040204" pitchFamily="50" charset="-128"/>
                <a:ea typeface="メイリオ" panose="020B0604030504040204" pitchFamily="50" charset="-128"/>
              </a:rPr>
              <a:t>財団設立</a:t>
            </a:r>
            <a:r>
              <a:rPr lang="en-US" altLang="ja-JP" sz="1600" b="1" dirty="0">
                <a:solidFill>
                  <a:schemeClr val="accent6">
                    <a:lumMod val="75000"/>
                  </a:schemeClr>
                </a:solidFill>
                <a:latin typeface="メイリオ" panose="020B0604030504040204" pitchFamily="50" charset="-128"/>
                <a:ea typeface="メイリオ" panose="020B0604030504040204" pitchFamily="50" charset="-128"/>
              </a:rPr>
              <a:t>50</a:t>
            </a:r>
            <a:r>
              <a:rPr lang="ja-JP" altLang="en-US" sz="1600" b="1" dirty="0">
                <a:solidFill>
                  <a:schemeClr val="accent6">
                    <a:lumMod val="75000"/>
                  </a:schemeClr>
                </a:solidFill>
                <a:latin typeface="メイリオ" panose="020B0604030504040204" pitchFamily="50" charset="-128"/>
                <a:ea typeface="メイリオ" panose="020B0604030504040204" pitchFamily="50" charset="-128"/>
              </a:rPr>
              <a:t>周年</a:t>
            </a:r>
            <a:endParaRPr lang="en-US" altLang="ja-JP" sz="1600" b="1" dirty="0">
              <a:solidFill>
                <a:schemeClr val="accent6">
                  <a:lumMod val="75000"/>
                </a:schemeClr>
              </a:solidFill>
              <a:latin typeface="メイリオ" panose="020B0604030504040204" pitchFamily="50" charset="-128"/>
              <a:ea typeface="メイリオ" panose="020B0604030504040204" pitchFamily="50" charset="-128"/>
            </a:endParaRPr>
          </a:p>
        </p:txBody>
      </p:sp>
      <p:grpSp>
        <p:nvGrpSpPr>
          <p:cNvPr id="25" name="グループ化 24">
            <a:extLst>
              <a:ext uri="{FF2B5EF4-FFF2-40B4-BE49-F238E27FC236}">
                <a16:creationId xmlns:a16="http://schemas.microsoft.com/office/drawing/2014/main" id="{C1E8FC3D-4B15-FE28-1043-826326CDBC5C}"/>
              </a:ext>
            </a:extLst>
          </p:cNvPr>
          <p:cNvGrpSpPr/>
          <p:nvPr/>
        </p:nvGrpSpPr>
        <p:grpSpPr>
          <a:xfrm>
            <a:off x="2759629" y="4413110"/>
            <a:ext cx="1367823" cy="1920213"/>
            <a:chOff x="8126016" y="1483378"/>
            <a:chExt cx="656055" cy="936104"/>
          </a:xfrm>
        </p:grpSpPr>
        <p:cxnSp>
          <p:nvCxnSpPr>
            <p:cNvPr id="26" name="直線コネクタ 25">
              <a:extLst>
                <a:ext uri="{FF2B5EF4-FFF2-40B4-BE49-F238E27FC236}">
                  <a16:creationId xmlns:a16="http://schemas.microsoft.com/office/drawing/2014/main" id="{7A7B7E58-3641-6543-9BE0-B5ABFDEF22F6}"/>
                </a:ext>
              </a:extLst>
            </p:cNvPr>
            <p:cNvCxnSpPr>
              <a:cxnSpLocks/>
            </p:cNvCxnSpPr>
            <p:nvPr/>
          </p:nvCxnSpPr>
          <p:spPr>
            <a:xfrm>
              <a:off x="8126016" y="1483378"/>
              <a:ext cx="0" cy="936104"/>
            </a:xfrm>
            <a:prstGeom prst="line">
              <a:avLst/>
            </a:prstGeom>
            <a:ln w="57150">
              <a:solidFill>
                <a:srgbClr val="CC6600"/>
              </a:solidFill>
              <a:headEnd type="oval" w="med" len="med"/>
              <a:tailEnd type="oval" w="med" len="med"/>
            </a:ln>
            <a:effectLst>
              <a:outerShdw blurRad="76200" dir="18900000" sy="23000" kx="-1200000" algn="b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
          <p:nvSpPr>
            <p:cNvPr id="27" name="小波 26">
              <a:extLst>
                <a:ext uri="{FF2B5EF4-FFF2-40B4-BE49-F238E27FC236}">
                  <a16:creationId xmlns:a16="http://schemas.microsoft.com/office/drawing/2014/main" id="{4032CFB8-8026-3256-693D-4B29DFFBF83F}"/>
                </a:ext>
              </a:extLst>
            </p:cNvPr>
            <p:cNvSpPr/>
            <p:nvPr/>
          </p:nvSpPr>
          <p:spPr>
            <a:xfrm>
              <a:off x="8133999" y="1536208"/>
              <a:ext cx="648072" cy="418356"/>
            </a:xfrm>
            <a:prstGeom prst="doubleWave">
              <a:avLst>
                <a:gd name="adj1" fmla="val 3973"/>
                <a:gd name="adj2" fmla="val 0"/>
              </a:avLst>
            </a:prstGeom>
            <a:gradFill flip="none" rotWithShape="1">
              <a:gsLst>
                <a:gs pos="0">
                  <a:srgbClr val="CC6600">
                    <a:shade val="30000"/>
                    <a:satMod val="115000"/>
                  </a:srgbClr>
                </a:gs>
                <a:gs pos="50000">
                  <a:srgbClr val="CC6600">
                    <a:shade val="67500"/>
                    <a:satMod val="115000"/>
                  </a:srgbClr>
                </a:gs>
                <a:gs pos="100000">
                  <a:srgbClr val="CC660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24000" tIns="24000" rIns="24000" bIns="24000" rtlCol="0" anchor="ctr"/>
            <a:lstStyle/>
            <a:p>
              <a:pPr algn="ctr"/>
              <a:r>
                <a:rPr lang="en-US" altLang="ja-JP" sz="3200" b="1" dirty="0"/>
                <a:t>2022</a:t>
              </a:r>
              <a:endParaRPr lang="ja-JP" altLang="en-US" sz="3200" b="1" dirty="0"/>
            </a:p>
          </p:txBody>
        </p:sp>
      </p:grpSp>
      <p:sp>
        <p:nvSpPr>
          <p:cNvPr id="28" name="テキスト ボックス 27">
            <a:extLst>
              <a:ext uri="{FF2B5EF4-FFF2-40B4-BE49-F238E27FC236}">
                <a16:creationId xmlns:a16="http://schemas.microsoft.com/office/drawing/2014/main" id="{158D8703-CE90-0EBF-D10D-D110C1D12ABD}"/>
              </a:ext>
            </a:extLst>
          </p:cNvPr>
          <p:cNvSpPr txBox="1"/>
          <p:nvPr/>
        </p:nvSpPr>
        <p:spPr>
          <a:xfrm>
            <a:off x="2897713" y="5524334"/>
            <a:ext cx="2070162" cy="748988"/>
          </a:xfrm>
          <a:prstGeom prst="rect">
            <a:avLst/>
          </a:prstGeom>
          <a:noFill/>
        </p:spPr>
        <p:txBody>
          <a:bodyPr wrap="square" rtlCol="0">
            <a:spAutoFit/>
          </a:bodyPr>
          <a:lstStyle/>
          <a:p>
            <a:r>
              <a:rPr lang="ja-JP" altLang="en-US" sz="1600" b="1" dirty="0">
                <a:solidFill>
                  <a:schemeClr val="accent6">
                    <a:lumMod val="50000"/>
                  </a:schemeClr>
                </a:solidFill>
                <a:latin typeface="メイリオ" panose="020B0604030504040204" pitchFamily="50" charset="-128"/>
                <a:ea typeface="メイリオ" panose="020B0604030504040204" pitchFamily="50" charset="-128"/>
              </a:rPr>
              <a:t>米山基金創設から</a:t>
            </a:r>
            <a:r>
              <a:rPr lang="en-US" altLang="ja-JP" sz="2667" b="1" dirty="0">
                <a:solidFill>
                  <a:schemeClr val="accent6">
                    <a:lumMod val="50000"/>
                  </a:schemeClr>
                </a:solidFill>
                <a:latin typeface="メイリオ" panose="020B0604030504040204" pitchFamily="50" charset="-128"/>
                <a:ea typeface="メイリオ" panose="020B0604030504040204" pitchFamily="50" charset="-128"/>
              </a:rPr>
              <a:t>70</a:t>
            </a:r>
            <a:r>
              <a:rPr lang="ja-JP" altLang="en-US" sz="1600" b="1" dirty="0">
                <a:solidFill>
                  <a:schemeClr val="accent6">
                    <a:lumMod val="50000"/>
                  </a:schemeClr>
                </a:solidFill>
                <a:latin typeface="メイリオ" panose="020B0604030504040204" pitchFamily="50" charset="-128"/>
                <a:ea typeface="メイリオ" panose="020B0604030504040204" pitchFamily="50" charset="-128"/>
              </a:rPr>
              <a:t>年</a:t>
            </a:r>
            <a:endParaRPr lang="en-US" altLang="ja-JP" sz="1600" b="1" dirty="0">
              <a:solidFill>
                <a:schemeClr val="accent6">
                  <a:lumMod val="50000"/>
                </a:schemeClr>
              </a:solidFill>
              <a:latin typeface="メイリオ" panose="020B0604030504040204" pitchFamily="50" charset="-128"/>
              <a:ea typeface="メイリオ" panose="020B0604030504040204" pitchFamily="50" charset="-128"/>
            </a:endParaRPr>
          </a:p>
        </p:txBody>
      </p:sp>
      <p:pic>
        <p:nvPicPr>
          <p:cNvPr id="29" name="Picture 2" descr="N:\03 広報委員会\●豆辞典\2012-13_豆辞典\入稿\p3-4_古沢丈作氏.jpg">
            <a:extLst>
              <a:ext uri="{FF2B5EF4-FFF2-40B4-BE49-F238E27FC236}">
                <a16:creationId xmlns:a16="http://schemas.microsoft.com/office/drawing/2014/main" id="{EF1857B9-2B44-6372-F78C-53BFD4A7190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0777885" y="2498037"/>
            <a:ext cx="605443" cy="811012"/>
          </a:xfrm>
          <a:prstGeom prst="rect">
            <a:avLst/>
          </a:prstGeom>
          <a:noFill/>
          <a:effectLst>
            <a:softEdge rad="63500"/>
          </a:effectLst>
        </p:spPr>
      </p:pic>
      <p:grpSp>
        <p:nvGrpSpPr>
          <p:cNvPr id="30" name="グループ化 29">
            <a:extLst>
              <a:ext uri="{FF2B5EF4-FFF2-40B4-BE49-F238E27FC236}">
                <a16:creationId xmlns:a16="http://schemas.microsoft.com/office/drawing/2014/main" id="{EF687703-B7F9-4197-90A9-B88D0C2EC4DC}"/>
              </a:ext>
            </a:extLst>
          </p:cNvPr>
          <p:cNvGrpSpPr/>
          <p:nvPr/>
        </p:nvGrpSpPr>
        <p:grpSpPr>
          <a:xfrm>
            <a:off x="9754036" y="2546105"/>
            <a:ext cx="542431" cy="714876"/>
            <a:chOff x="8126016" y="1483378"/>
            <a:chExt cx="656051" cy="936104"/>
          </a:xfrm>
        </p:grpSpPr>
        <p:cxnSp>
          <p:nvCxnSpPr>
            <p:cNvPr id="31" name="直線コネクタ 30">
              <a:extLst>
                <a:ext uri="{FF2B5EF4-FFF2-40B4-BE49-F238E27FC236}">
                  <a16:creationId xmlns:a16="http://schemas.microsoft.com/office/drawing/2014/main" id="{304EB848-12FA-A192-DBA2-EDB5D3F9A04D}"/>
                </a:ext>
              </a:extLst>
            </p:cNvPr>
            <p:cNvCxnSpPr>
              <a:cxnSpLocks/>
            </p:cNvCxnSpPr>
            <p:nvPr/>
          </p:nvCxnSpPr>
          <p:spPr>
            <a:xfrm>
              <a:off x="8126016" y="1483378"/>
              <a:ext cx="0" cy="936104"/>
            </a:xfrm>
            <a:prstGeom prst="line">
              <a:avLst/>
            </a:prstGeom>
            <a:ln w="28575">
              <a:solidFill>
                <a:srgbClr val="FF0066"/>
              </a:solidFill>
              <a:headEnd type="oval" w="med" len="med"/>
              <a:tailEnd type="oval" w="med" len="med"/>
            </a:ln>
            <a:effectLst>
              <a:outerShdw blurRad="76200" dir="18900000" sy="23000" kx="-1200000" algn="b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
          <p:nvSpPr>
            <p:cNvPr id="32" name="小波 31">
              <a:extLst>
                <a:ext uri="{FF2B5EF4-FFF2-40B4-BE49-F238E27FC236}">
                  <a16:creationId xmlns:a16="http://schemas.microsoft.com/office/drawing/2014/main" id="{D117BFD6-8951-3086-68CC-2FCBFDECC033}"/>
                </a:ext>
              </a:extLst>
            </p:cNvPr>
            <p:cNvSpPr/>
            <p:nvPr/>
          </p:nvSpPr>
          <p:spPr>
            <a:xfrm>
              <a:off x="8133995" y="1509089"/>
              <a:ext cx="648072" cy="418356"/>
            </a:xfrm>
            <a:prstGeom prst="doubleWave">
              <a:avLst>
                <a:gd name="adj1" fmla="val 3973"/>
                <a:gd name="adj2" fmla="val 0"/>
              </a:avLst>
            </a:prstGeom>
            <a:gradFill flip="none" rotWithShape="1">
              <a:gsLst>
                <a:gs pos="0">
                  <a:srgbClr val="E6004D"/>
                </a:gs>
                <a:gs pos="100000">
                  <a:srgbClr val="FF0066">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24000" tIns="24000" rIns="24000" bIns="24000" rtlCol="0" anchor="ctr"/>
            <a:lstStyle/>
            <a:p>
              <a:pPr algn="ctr"/>
              <a:r>
                <a:rPr lang="en-US" altLang="ja-JP" sz="1400" b="1" dirty="0"/>
                <a:t>1952</a:t>
              </a:r>
              <a:endParaRPr lang="ja-JP" altLang="en-US" sz="1400" b="1" dirty="0"/>
            </a:p>
          </p:txBody>
        </p:sp>
      </p:grpSp>
      <p:grpSp>
        <p:nvGrpSpPr>
          <p:cNvPr id="33" name="グループ化 32">
            <a:extLst>
              <a:ext uri="{FF2B5EF4-FFF2-40B4-BE49-F238E27FC236}">
                <a16:creationId xmlns:a16="http://schemas.microsoft.com/office/drawing/2014/main" id="{06B48657-F596-5C7E-BEC2-4B65528FBF2F}"/>
              </a:ext>
            </a:extLst>
          </p:cNvPr>
          <p:cNvGrpSpPr/>
          <p:nvPr/>
        </p:nvGrpSpPr>
        <p:grpSpPr>
          <a:xfrm>
            <a:off x="10296465" y="3458982"/>
            <a:ext cx="1020114" cy="546082"/>
            <a:chOff x="7529525" y="3821084"/>
            <a:chExt cx="1781551" cy="854172"/>
          </a:xfrm>
        </p:grpSpPr>
        <p:grpSp>
          <p:nvGrpSpPr>
            <p:cNvPr id="34" name="グループ化 33">
              <a:extLst>
                <a:ext uri="{FF2B5EF4-FFF2-40B4-BE49-F238E27FC236}">
                  <a16:creationId xmlns:a16="http://schemas.microsoft.com/office/drawing/2014/main" id="{E9BB0FB9-29B9-1D03-A9FF-7792B1F4E0D9}"/>
                </a:ext>
              </a:extLst>
            </p:cNvPr>
            <p:cNvGrpSpPr/>
            <p:nvPr/>
          </p:nvGrpSpPr>
          <p:grpSpPr>
            <a:xfrm>
              <a:off x="7529529" y="3821084"/>
              <a:ext cx="1781547" cy="832052"/>
              <a:chOff x="7954930" y="4781247"/>
              <a:chExt cx="1528225" cy="832052"/>
            </a:xfrm>
          </p:grpSpPr>
          <p:sp>
            <p:nvSpPr>
              <p:cNvPr id="36" name="正方形/長方形 35">
                <a:extLst>
                  <a:ext uri="{FF2B5EF4-FFF2-40B4-BE49-F238E27FC236}">
                    <a16:creationId xmlns:a16="http://schemas.microsoft.com/office/drawing/2014/main" id="{D086C47C-6C95-1C3C-F104-86C69E62237E}"/>
                  </a:ext>
                </a:extLst>
              </p:cNvPr>
              <p:cNvSpPr/>
              <p:nvPr/>
            </p:nvSpPr>
            <p:spPr>
              <a:xfrm>
                <a:off x="7954930" y="4907894"/>
                <a:ext cx="1528225" cy="70540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dirty="0"/>
              </a:p>
            </p:txBody>
          </p:sp>
          <p:sp>
            <p:nvSpPr>
              <p:cNvPr id="37" name="二等辺三角形 43">
                <a:extLst>
                  <a:ext uri="{FF2B5EF4-FFF2-40B4-BE49-F238E27FC236}">
                    <a16:creationId xmlns:a16="http://schemas.microsoft.com/office/drawing/2014/main" id="{839AD1FB-C8BF-CBA8-1979-5C9D172953E6}"/>
                  </a:ext>
                </a:extLst>
              </p:cNvPr>
              <p:cNvSpPr/>
              <p:nvPr/>
            </p:nvSpPr>
            <p:spPr>
              <a:xfrm>
                <a:off x="8858099" y="4781247"/>
                <a:ext cx="220870" cy="217129"/>
              </a:xfrm>
              <a:custGeom>
                <a:avLst/>
                <a:gdLst>
                  <a:gd name="connsiteX0" fmla="*/ 0 w 220870"/>
                  <a:gd name="connsiteY0" fmla="*/ 227762 h 227762"/>
                  <a:gd name="connsiteX1" fmla="*/ 110435 w 220870"/>
                  <a:gd name="connsiteY1" fmla="*/ 0 h 227762"/>
                  <a:gd name="connsiteX2" fmla="*/ 220870 w 220870"/>
                  <a:gd name="connsiteY2" fmla="*/ 227762 h 227762"/>
                  <a:gd name="connsiteX3" fmla="*/ 0 w 220870"/>
                  <a:gd name="connsiteY3" fmla="*/ 227762 h 227762"/>
                  <a:gd name="connsiteX0" fmla="*/ 0 w 220870"/>
                  <a:gd name="connsiteY0" fmla="*/ 217129 h 217129"/>
                  <a:gd name="connsiteX1" fmla="*/ 36007 w 220870"/>
                  <a:gd name="connsiteY1" fmla="*/ 0 h 217129"/>
                  <a:gd name="connsiteX2" fmla="*/ 220870 w 220870"/>
                  <a:gd name="connsiteY2" fmla="*/ 217129 h 217129"/>
                  <a:gd name="connsiteX3" fmla="*/ 0 w 220870"/>
                  <a:gd name="connsiteY3" fmla="*/ 217129 h 217129"/>
                </a:gdLst>
                <a:ahLst/>
                <a:cxnLst>
                  <a:cxn ang="0">
                    <a:pos x="connsiteX0" y="connsiteY0"/>
                  </a:cxn>
                  <a:cxn ang="0">
                    <a:pos x="connsiteX1" y="connsiteY1"/>
                  </a:cxn>
                  <a:cxn ang="0">
                    <a:pos x="connsiteX2" y="connsiteY2"/>
                  </a:cxn>
                  <a:cxn ang="0">
                    <a:pos x="connsiteX3" y="connsiteY3"/>
                  </a:cxn>
                </a:cxnLst>
                <a:rect l="l" t="t" r="r" b="b"/>
                <a:pathLst>
                  <a:path w="220870" h="217129">
                    <a:moveTo>
                      <a:pt x="0" y="217129"/>
                    </a:moveTo>
                    <a:lnTo>
                      <a:pt x="36007" y="0"/>
                    </a:lnTo>
                    <a:lnTo>
                      <a:pt x="220870" y="217129"/>
                    </a:lnTo>
                    <a:lnTo>
                      <a:pt x="0" y="217129"/>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dirty="0"/>
              </a:p>
            </p:txBody>
          </p:sp>
        </p:grpSp>
        <p:sp>
          <p:nvSpPr>
            <p:cNvPr id="35" name="テキスト ボックス 34">
              <a:extLst>
                <a:ext uri="{FF2B5EF4-FFF2-40B4-BE49-F238E27FC236}">
                  <a16:creationId xmlns:a16="http://schemas.microsoft.com/office/drawing/2014/main" id="{5E7C0F46-8BF9-75F7-C97C-7D162221DC9C}"/>
                </a:ext>
              </a:extLst>
            </p:cNvPr>
            <p:cNvSpPr txBox="1"/>
            <p:nvPr/>
          </p:nvSpPr>
          <p:spPr>
            <a:xfrm>
              <a:off x="7529525" y="4025341"/>
              <a:ext cx="1781549" cy="649915"/>
            </a:xfrm>
            <a:prstGeom prst="rect">
              <a:avLst/>
            </a:prstGeom>
            <a:noFill/>
          </p:spPr>
          <p:txBody>
            <a:bodyPr wrap="square" rtlCol="0">
              <a:spAutoFit/>
            </a:bodyPr>
            <a:lstStyle/>
            <a:p>
              <a:pPr algn="ctr"/>
              <a:r>
                <a:rPr lang="ja-JP" altLang="en-US" sz="1050" b="1" dirty="0">
                  <a:solidFill>
                    <a:schemeClr val="bg1"/>
                  </a:solidFill>
                  <a:latin typeface="メイリオ" panose="020B0604030504040204" pitchFamily="50" charset="-128"/>
                  <a:ea typeface="メイリオ" panose="020B0604030504040204" pitchFamily="50" charset="-128"/>
                </a:rPr>
                <a:t>“平和日本”を</a:t>
              </a:r>
              <a:br>
                <a:rPr lang="en-US" altLang="ja-JP" sz="1050" b="1" dirty="0">
                  <a:solidFill>
                    <a:schemeClr val="bg1"/>
                  </a:solidFill>
                  <a:latin typeface="メイリオ" panose="020B0604030504040204" pitchFamily="50" charset="-128"/>
                  <a:ea typeface="メイリオ" panose="020B0604030504040204" pitchFamily="50" charset="-128"/>
                </a:rPr>
              </a:br>
              <a:r>
                <a:rPr lang="ja-JP" altLang="en-US" sz="1050" b="1" dirty="0">
                  <a:solidFill>
                    <a:schemeClr val="bg1"/>
                  </a:solidFill>
                  <a:latin typeface="メイリオ" panose="020B0604030504040204" pitchFamily="50" charset="-128"/>
                  <a:ea typeface="メイリオ" panose="020B0604030504040204" pitchFamily="50" charset="-128"/>
                </a:rPr>
                <a:t>世界へ</a:t>
              </a:r>
              <a:endParaRPr lang="en-US" altLang="ja-JP" sz="1050" b="1" dirty="0">
                <a:solidFill>
                  <a:schemeClr val="bg1"/>
                </a:solidFill>
                <a:effectLst>
                  <a:outerShdw dist="38100" dir="2700000" algn="tl" rotWithShape="0">
                    <a:schemeClr val="bg1"/>
                  </a:outerShdw>
                </a:effectLst>
                <a:latin typeface="メイリオ" panose="020B0604030504040204" pitchFamily="50" charset="-128"/>
                <a:ea typeface="メイリオ" panose="020B0604030504040204" pitchFamily="50" charset="-128"/>
              </a:endParaRPr>
            </a:p>
          </p:txBody>
        </p:sp>
      </p:grpSp>
      <p:sp>
        <p:nvSpPr>
          <p:cNvPr id="39" name="正方形/長方形 38">
            <a:extLst>
              <a:ext uri="{FF2B5EF4-FFF2-40B4-BE49-F238E27FC236}">
                <a16:creationId xmlns:a16="http://schemas.microsoft.com/office/drawing/2014/main" id="{B433F69C-610B-5F13-4E7A-B1B06FFF5E0D}"/>
              </a:ext>
            </a:extLst>
          </p:cNvPr>
          <p:cNvSpPr/>
          <p:nvPr/>
        </p:nvSpPr>
        <p:spPr>
          <a:xfrm>
            <a:off x="470542" y="380661"/>
            <a:ext cx="237202" cy="1872000"/>
          </a:xfrm>
          <a:prstGeom prst="rect">
            <a:avLst/>
          </a:prstGeom>
          <a:solidFill>
            <a:srgbClr val="FE696E"/>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horz" lIns="120000" tIns="0" rIns="120000" rtlCol="0" anchor="ctr"/>
          <a:lstStyle/>
          <a:p>
            <a:pPr>
              <a:lnSpc>
                <a:spcPts val="6000"/>
              </a:lnSpc>
            </a:pPr>
            <a:endParaRPr kumimoji="1" lang="ja-JP" altLang="en-US" sz="5334" b="1" dirty="0">
              <a:ln>
                <a:solidFill>
                  <a:schemeClr val="tx1"/>
                </a:solidFill>
              </a:ln>
              <a:solidFill>
                <a:srgbClr val="FFE737"/>
              </a:solidFill>
              <a:latin typeface="+mj-ea"/>
              <a:ea typeface="+mj-ea"/>
            </a:endParaRPr>
          </a:p>
        </p:txBody>
      </p:sp>
      <p:sp>
        <p:nvSpPr>
          <p:cNvPr id="40" name="テキスト ボックス 39">
            <a:extLst>
              <a:ext uri="{FF2B5EF4-FFF2-40B4-BE49-F238E27FC236}">
                <a16:creationId xmlns:a16="http://schemas.microsoft.com/office/drawing/2014/main" id="{5E85C752-2178-79F6-9FC9-ECB31EEB28B4}"/>
              </a:ext>
            </a:extLst>
          </p:cNvPr>
          <p:cNvSpPr txBox="1"/>
          <p:nvPr/>
        </p:nvSpPr>
        <p:spPr>
          <a:xfrm>
            <a:off x="9816264" y="3045394"/>
            <a:ext cx="1443132" cy="502573"/>
          </a:xfrm>
          <a:prstGeom prst="rect">
            <a:avLst/>
          </a:prstGeom>
          <a:noFill/>
        </p:spPr>
        <p:txBody>
          <a:bodyPr wrap="square" rtlCol="0">
            <a:spAutoFit/>
          </a:bodyPr>
          <a:lstStyle/>
          <a:p>
            <a:r>
              <a:rPr lang="ja-JP" altLang="en-US" sz="1333" b="1" dirty="0">
                <a:solidFill>
                  <a:srgbClr val="FF0066"/>
                </a:solidFill>
                <a:effectLst>
                  <a:outerShdw dist="38100" dir="2700000" algn="tl" rotWithShape="0">
                    <a:schemeClr val="bg1"/>
                  </a:outerShdw>
                </a:effectLst>
                <a:latin typeface="メイリオ" panose="020B0604030504040204" pitchFamily="50" charset="-128"/>
                <a:ea typeface="メイリオ" panose="020B0604030504040204" pitchFamily="50" charset="-128"/>
              </a:rPr>
              <a:t>東京ＲＣが</a:t>
            </a:r>
            <a:br>
              <a:rPr lang="en-US" altLang="ja-JP" sz="1333" b="1" dirty="0">
                <a:solidFill>
                  <a:srgbClr val="FF0066"/>
                </a:solidFill>
                <a:effectLst>
                  <a:outerShdw dist="38100" dir="2700000" algn="tl" rotWithShape="0">
                    <a:schemeClr val="bg1"/>
                  </a:outerShdw>
                </a:effectLst>
                <a:latin typeface="メイリオ" panose="020B0604030504040204" pitchFamily="50" charset="-128"/>
                <a:ea typeface="メイリオ" panose="020B0604030504040204" pitchFamily="50" charset="-128"/>
              </a:rPr>
            </a:br>
            <a:r>
              <a:rPr lang="ja-JP" altLang="en-US" sz="1333" b="1" dirty="0">
                <a:solidFill>
                  <a:srgbClr val="FF0066"/>
                </a:solidFill>
                <a:effectLst>
                  <a:outerShdw dist="38100" dir="2700000" algn="tl" rotWithShape="0">
                    <a:schemeClr val="bg1"/>
                  </a:outerShdw>
                </a:effectLst>
                <a:latin typeface="メイリオ" panose="020B0604030504040204" pitchFamily="50" charset="-128"/>
                <a:ea typeface="メイリオ" panose="020B0604030504040204" pitchFamily="50" charset="-128"/>
              </a:rPr>
              <a:t>米山基金を発表</a:t>
            </a:r>
            <a:endParaRPr lang="en-US" altLang="ja-JP" sz="1333" b="1" dirty="0">
              <a:solidFill>
                <a:srgbClr val="FF0066"/>
              </a:solidFill>
              <a:effectLst>
                <a:outerShdw dist="38100" dir="2700000" algn="tl" rotWithShape="0">
                  <a:schemeClr val="bg1"/>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1355389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14:presetBounceEnd="67000">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67000">
                                          <p:cBhvr additive="base">
                                            <p:cTn id="12" dur="1000" fill="hold"/>
                                            <p:tgtEl>
                                              <p:spTgt spid="5"/>
                                            </p:tgtEl>
                                            <p:attrNameLst>
                                              <p:attrName>ppt_x</p:attrName>
                                            </p:attrNameLst>
                                          </p:cBhvr>
                                          <p:tavLst>
                                            <p:tav tm="0">
                                              <p:val>
                                                <p:strVal val="#ppt_x"/>
                                              </p:val>
                                            </p:tav>
                                            <p:tav tm="100000">
                                              <p:val>
                                                <p:strVal val="#ppt_x"/>
                                              </p:val>
                                            </p:tav>
                                          </p:tavLst>
                                        </p:anim>
                                        <p:anim calcmode="lin" valueType="num" p14:bounceEnd="67000">
                                          <p:cBhvr additive="base">
                                            <p:cTn id="13" dur="1000" fill="hold"/>
                                            <p:tgtEl>
                                              <p:spTgt spid="5"/>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14:presetBounceEnd="67000">
                                      <p:stCondLst>
                                        <p:cond delay="700"/>
                                      </p:stCondLst>
                                      <p:childTnLst>
                                        <p:set>
                                          <p:cBhvr>
                                            <p:cTn id="15" dur="1" fill="hold">
                                              <p:stCondLst>
                                                <p:cond delay="0"/>
                                              </p:stCondLst>
                                            </p:cTn>
                                            <p:tgtEl>
                                              <p:spTgt spid="8"/>
                                            </p:tgtEl>
                                            <p:attrNameLst>
                                              <p:attrName>style.visibility</p:attrName>
                                            </p:attrNameLst>
                                          </p:cBhvr>
                                          <p:to>
                                            <p:strVal val="visible"/>
                                          </p:to>
                                        </p:set>
                                        <p:anim calcmode="lin" valueType="num" p14:bounceEnd="67000">
                                          <p:cBhvr additive="base">
                                            <p:cTn id="16" dur="1000" fill="hold"/>
                                            <p:tgtEl>
                                              <p:spTgt spid="8"/>
                                            </p:tgtEl>
                                            <p:attrNameLst>
                                              <p:attrName>ppt_x</p:attrName>
                                            </p:attrNameLst>
                                          </p:cBhvr>
                                          <p:tavLst>
                                            <p:tav tm="0">
                                              <p:val>
                                                <p:strVal val="#ppt_x"/>
                                              </p:val>
                                            </p:tav>
                                            <p:tav tm="100000">
                                              <p:val>
                                                <p:strVal val="#ppt_x"/>
                                              </p:val>
                                            </p:tav>
                                          </p:tavLst>
                                        </p:anim>
                                        <p:anim calcmode="lin" valueType="num" p14:bounceEnd="67000">
                                          <p:cBhvr additive="base">
                                            <p:cTn id="17" dur="1000" fill="hold"/>
                                            <p:tgtEl>
                                              <p:spTgt spid="8"/>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14:presetBounceEnd="67000">
                                      <p:stCondLst>
                                        <p:cond delay="1300"/>
                                      </p:stCondLst>
                                      <p:childTnLst>
                                        <p:set>
                                          <p:cBhvr>
                                            <p:cTn id="19" dur="1" fill="hold">
                                              <p:stCondLst>
                                                <p:cond delay="0"/>
                                              </p:stCondLst>
                                            </p:cTn>
                                            <p:tgtEl>
                                              <p:spTgt spid="30"/>
                                            </p:tgtEl>
                                            <p:attrNameLst>
                                              <p:attrName>style.visibility</p:attrName>
                                            </p:attrNameLst>
                                          </p:cBhvr>
                                          <p:to>
                                            <p:strVal val="visible"/>
                                          </p:to>
                                        </p:set>
                                        <p:anim calcmode="lin" valueType="num" p14:bounceEnd="67000">
                                          <p:cBhvr additive="base">
                                            <p:cTn id="20" dur="1000" fill="hold"/>
                                            <p:tgtEl>
                                              <p:spTgt spid="30"/>
                                            </p:tgtEl>
                                            <p:attrNameLst>
                                              <p:attrName>ppt_x</p:attrName>
                                            </p:attrNameLst>
                                          </p:cBhvr>
                                          <p:tavLst>
                                            <p:tav tm="0">
                                              <p:val>
                                                <p:strVal val="#ppt_x"/>
                                              </p:val>
                                            </p:tav>
                                            <p:tav tm="100000">
                                              <p:val>
                                                <p:strVal val="#ppt_x"/>
                                              </p:val>
                                            </p:tav>
                                          </p:tavLst>
                                        </p:anim>
                                        <p:anim calcmode="lin" valueType="num" p14:bounceEnd="67000">
                                          <p:cBhvr additive="base">
                                            <p:cTn id="21" dur="1000" fill="hold"/>
                                            <p:tgtEl>
                                              <p:spTgt spid="30"/>
                                            </p:tgtEl>
                                            <p:attrNameLst>
                                              <p:attrName>ppt_y</p:attrName>
                                            </p:attrNameLst>
                                          </p:cBhvr>
                                          <p:tavLst>
                                            <p:tav tm="0">
                                              <p:val>
                                                <p:strVal val="0-#ppt_h/2"/>
                                              </p:val>
                                            </p:tav>
                                            <p:tav tm="100000">
                                              <p:val>
                                                <p:strVal val="#ppt_y"/>
                                              </p:val>
                                            </p:tav>
                                          </p:tavLst>
                                        </p:anim>
                                      </p:childTnLst>
                                    </p:cTn>
                                  </p:par>
                                  <p:par>
                                    <p:cTn id="22" presetID="2" presetClass="entr" presetSubtype="1" fill="hold" nodeType="withEffect" p14:presetBounceEnd="67000">
                                      <p:stCondLst>
                                        <p:cond delay="1700"/>
                                      </p:stCondLst>
                                      <p:childTnLst>
                                        <p:set>
                                          <p:cBhvr>
                                            <p:cTn id="23" dur="1" fill="hold">
                                              <p:stCondLst>
                                                <p:cond delay="0"/>
                                              </p:stCondLst>
                                            </p:cTn>
                                            <p:tgtEl>
                                              <p:spTgt spid="11"/>
                                            </p:tgtEl>
                                            <p:attrNameLst>
                                              <p:attrName>style.visibility</p:attrName>
                                            </p:attrNameLst>
                                          </p:cBhvr>
                                          <p:to>
                                            <p:strVal val="visible"/>
                                          </p:to>
                                        </p:set>
                                        <p:anim calcmode="lin" valueType="num" p14:bounceEnd="67000">
                                          <p:cBhvr additive="base">
                                            <p:cTn id="24" dur="1000" fill="hold"/>
                                            <p:tgtEl>
                                              <p:spTgt spid="11"/>
                                            </p:tgtEl>
                                            <p:attrNameLst>
                                              <p:attrName>ppt_x</p:attrName>
                                            </p:attrNameLst>
                                          </p:cBhvr>
                                          <p:tavLst>
                                            <p:tav tm="0">
                                              <p:val>
                                                <p:strVal val="#ppt_x"/>
                                              </p:val>
                                            </p:tav>
                                            <p:tav tm="100000">
                                              <p:val>
                                                <p:strVal val="#ppt_x"/>
                                              </p:val>
                                            </p:tav>
                                          </p:tavLst>
                                        </p:anim>
                                        <p:anim calcmode="lin" valueType="num" p14:bounceEnd="67000">
                                          <p:cBhvr additive="base">
                                            <p:cTn id="25" dur="1000" fill="hold"/>
                                            <p:tgtEl>
                                              <p:spTgt spid="11"/>
                                            </p:tgtEl>
                                            <p:attrNameLst>
                                              <p:attrName>ppt_y</p:attrName>
                                            </p:attrNameLst>
                                          </p:cBhvr>
                                          <p:tavLst>
                                            <p:tav tm="0">
                                              <p:val>
                                                <p:strVal val="0-#ppt_h/2"/>
                                              </p:val>
                                            </p:tav>
                                            <p:tav tm="100000">
                                              <p:val>
                                                <p:strVal val="#ppt_y"/>
                                              </p:val>
                                            </p:tav>
                                          </p:tavLst>
                                        </p:anim>
                                      </p:childTnLst>
                                    </p:cTn>
                                  </p:par>
                                  <p:par>
                                    <p:cTn id="26" presetID="2" presetClass="entr" presetSubtype="1" fill="hold" nodeType="withEffect" p14:presetBounceEnd="67000">
                                      <p:stCondLst>
                                        <p:cond delay="2000"/>
                                      </p:stCondLst>
                                      <p:childTnLst>
                                        <p:set>
                                          <p:cBhvr>
                                            <p:cTn id="27" dur="1" fill="hold">
                                              <p:stCondLst>
                                                <p:cond delay="0"/>
                                              </p:stCondLst>
                                            </p:cTn>
                                            <p:tgtEl>
                                              <p:spTgt spid="14"/>
                                            </p:tgtEl>
                                            <p:attrNameLst>
                                              <p:attrName>style.visibility</p:attrName>
                                            </p:attrNameLst>
                                          </p:cBhvr>
                                          <p:to>
                                            <p:strVal val="visible"/>
                                          </p:to>
                                        </p:set>
                                        <p:anim calcmode="lin" valueType="num" p14:bounceEnd="67000">
                                          <p:cBhvr additive="base">
                                            <p:cTn id="28" dur="1000" fill="hold"/>
                                            <p:tgtEl>
                                              <p:spTgt spid="14"/>
                                            </p:tgtEl>
                                            <p:attrNameLst>
                                              <p:attrName>ppt_x</p:attrName>
                                            </p:attrNameLst>
                                          </p:cBhvr>
                                          <p:tavLst>
                                            <p:tav tm="0">
                                              <p:val>
                                                <p:strVal val="#ppt_x"/>
                                              </p:val>
                                            </p:tav>
                                            <p:tav tm="100000">
                                              <p:val>
                                                <p:strVal val="#ppt_x"/>
                                              </p:val>
                                            </p:tav>
                                          </p:tavLst>
                                        </p:anim>
                                        <p:anim calcmode="lin" valueType="num" p14:bounceEnd="67000">
                                          <p:cBhvr additive="base">
                                            <p:cTn id="29" dur="1000" fill="hold"/>
                                            <p:tgtEl>
                                              <p:spTgt spid="14"/>
                                            </p:tgtEl>
                                            <p:attrNameLst>
                                              <p:attrName>ppt_y</p:attrName>
                                            </p:attrNameLst>
                                          </p:cBhvr>
                                          <p:tavLst>
                                            <p:tav tm="0">
                                              <p:val>
                                                <p:strVal val="0-#ppt_h/2"/>
                                              </p:val>
                                            </p:tav>
                                            <p:tav tm="100000">
                                              <p:val>
                                                <p:strVal val="#ppt_y"/>
                                              </p:val>
                                            </p:tav>
                                          </p:tavLst>
                                        </p:anim>
                                      </p:childTnLst>
                                    </p:cTn>
                                  </p:par>
                                  <p:par>
                                    <p:cTn id="30" presetID="2" presetClass="entr" presetSubtype="1" fill="hold" nodeType="withEffect" p14:presetBounceEnd="67000">
                                      <p:stCondLst>
                                        <p:cond delay="2300"/>
                                      </p:stCondLst>
                                      <p:childTnLst>
                                        <p:set>
                                          <p:cBhvr>
                                            <p:cTn id="31" dur="1" fill="hold">
                                              <p:stCondLst>
                                                <p:cond delay="0"/>
                                              </p:stCondLst>
                                            </p:cTn>
                                            <p:tgtEl>
                                              <p:spTgt spid="17"/>
                                            </p:tgtEl>
                                            <p:attrNameLst>
                                              <p:attrName>style.visibility</p:attrName>
                                            </p:attrNameLst>
                                          </p:cBhvr>
                                          <p:to>
                                            <p:strVal val="visible"/>
                                          </p:to>
                                        </p:set>
                                        <p:anim calcmode="lin" valueType="num" p14:bounceEnd="67000">
                                          <p:cBhvr additive="base">
                                            <p:cTn id="32" dur="1000" fill="hold"/>
                                            <p:tgtEl>
                                              <p:spTgt spid="17"/>
                                            </p:tgtEl>
                                            <p:attrNameLst>
                                              <p:attrName>ppt_x</p:attrName>
                                            </p:attrNameLst>
                                          </p:cBhvr>
                                          <p:tavLst>
                                            <p:tav tm="0">
                                              <p:val>
                                                <p:strVal val="#ppt_x"/>
                                              </p:val>
                                            </p:tav>
                                            <p:tav tm="100000">
                                              <p:val>
                                                <p:strVal val="#ppt_x"/>
                                              </p:val>
                                            </p:tav>
                                          </p:tavLst>
                                        </p:anim>
                                        <p:anim calcmode="lin" valueType="num" p14:bounceEnd="67000">
                                          <p:cBhvr additive="base">
                                            <p:cTn id="33" dur="1000" fill="hold"/>
                                            <p:tgtEl>
                                              <p:spTgt spid="17"/>
                                            </p:tgtEl>
                                            <p:attrNameLst>
                                              <p:attrName>ppt_y</p:attrName>
                                            </p:attrNameLst>
                                          </p:cBhvr>
                                          <p:tavLst>
                                            <p:tav tm="0">
                                              <p:val>
                                                <p:strVal val="0-#ppt_h/2"/>
                                              </p:val>
                                            </p:tav>
                                            <p:tav tm="100000">
                                              <p:val>
                                                <p:strVal val="#ppt_y"/>
                                              </p:val>
                                            </p:tav>
                                          </p:tavLst>
                                        </p:anim>
                                      </p:childTnLst>
                                    </p:cTn>
                                  </p:par>
                                  <p:par>
                                    <p:cTn id="34" presetID="2" presetClass="entr" presetSubtype="1" fill="hold" nodeType="withEffect" p14:presetBounceEnd="67000">
                                      <p:stCondLst>
                                        <p:cond delay="2700"/>
                                      </p:stCondLst>
                                      <p:childTnLst>
                                        <p:set>
                                          <p:cBhvr>
                                            <p:cTn id="35" dur="1" fill="hold">
                                              <p:stCondLst>
                                                <p:cond delay="0"/>
                                              </p:stCondLst>
                                            </p:cTn>
                                            <p:tgtEl>
                                              <p:spTgt spid="25"/>
                                            </p:tgtEl>
                                            <p:attrNameLst>
                                              <p:attrName>style.visibility</p:attrName>
                                            </p:attrNameLst>
                                          </p:cBhvr>
                                          <p:to>
                                            <p:strVal val="visible"/>
                                          </p:to>
                                        </p:set>
                                        <p:anim calcmode="lin" valueType="num" p14:bounceEnd="67000">
                                          <p:cBhvr additive="base">
                                            <p:cTn id="36" dur="1000" fill="hold"/>
                                            <p:tgtEl>
                                              <p:spTgt spid="25"/>
                                            </p:tgtEl>
                                            <p:attrNameLst>
                                              <p:attrName>ppt_x</p:attrName>
                                            </p:attrNameLst>
                                          </p:cBhvr>
                                          <p:tavLst>
                                            <p:tav tm="0">
                                              <p:val>
                                                <p:strVal val="#ppt_x"/>
                                              </p:val>
                                            </p:tav>
                                            <p:tav tm="100000">
                                              <p:val>
                                                <p:strVal val="#ppt_x"/>
                                              </p:val>
                                            </p:tav>
                                          </p:tavLst>
                                        </p:anim>
                                        <p:anim calcmode="lin" valueType="num" p14:bounceEnd="67000">
                                          <p:cBhvr additive="base">
                                            <p:cTn id="37" dur="1000" fill="hold"/>
                                            <p:tgtEl>
                                              <p:spTgt spid="25"/>
                                            </p:tgtEl>
                                            <p:attrNameLst>
                                              <p:attrName>ppt_y</p:attrName>
                                            </p:attrNameLst>
                                          </p:cBhvr>
                                          <p:tavLst>
                                            <p:tav tm="0">
                                              <p:val>
                                                <p:strVal val="0-#ppt_h/2"/>
                                              </p:val>
                                            </p:tav>
                                            <p:tav tm="100000">
                                              <p:val>
                                                <p:strVal val="#ppt_y"/>
                                              </p:val>
                                            </p:tav>
                                          </p:tavLst>
                                        </p:anim>
                                      </p:childTnLst>
                                    </p:cTn>
                                  </p:par>
                                </p:childTnLst>
                              </p:cTn>
                            </p:par>
                            <p:par>
                              <p:cTn id="38" fill="hold">
                                <p:stCondLst>
                                  <p:cond delay="3700"/>
                                </p:stCondLst>
                                <p:childTnLst>
                                  <p:par>
                                    <p:cTn id="39" presetID="10" presetClass="entr" presetSubtype="0"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1000"/>
                                            <p:tgtEl>
                                              <p:spTgt spid="20"/>
                                            </p:tgtEl>
                                          </p:cBhvr>
                                        </p:animEffect>
                                      </p:childTnLst>
                                    </p:cTn>
                                  </p:par>
                                  <p:par>
                                    <p:cTn id="42" presetID="10" presetClass="entr" presetSubtype="0" fill="hold" nodeType="with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1000"/>
                                            <p:tgtEl>
                                              <p:spTgt spid="2"/>
                                            </p:tgtEl>
                                          </p:cBhvr>
                                        </p:animEffect>
                                      </p:childTnLst>
                                    </p:cTn>
                                  </p:par>
                                </p:childTnLst>
                              </p:cTn>
                            </p:par>
                            <p:par>
                              <p:cTn id="45" fill="hold">
                                <p:stCondLst>
                                  <p:cond delay="4700"/>
                                </p:stCondLst>
                                <p:childTnLst>
                                  <p:par>
                                    <p:cTn id="46" presetID="10" presetClass="entr" presetSubtype="0" fill="hold" grpId="0" nodeType="after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1000"/>
                                            <p:tgtEl>
                                              <p:spTgt spid="21"/>
                                            </p:tgtEl>
                                          </p:cBhvr>
                                        </p:animEffect>
                                      </p:childTnLst>
                                    </p:cTn>
                                  </p:par>
                                </p:childTnLst>
                              </p:cTn>
                            </p:par>
                            <p:par>
                              <p:cTn id="49" fill="hold">
                                <p:stCondLst>
                                  <p:cond delay="5700"/>
                                </p:stCondLst>
                                <p:childTnLst>
                                  <p:par>
                                    <p:cTn id="50" presetID="10" presetClass="entr" presetSubtype="0" fill="hold" nodeType="after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1100"/>
                                            <p:tgtEl>
                                              <p:spTgt spid="29"/>
                                            </p:tgtEl>
                                          </p:cBhvr>
                                        </p:animEffect>
                                      </p:childTnLst>
                                    </p:cTn>
                                  </p:par>
                                </p:childTnLst>
                              </p:cTn>
                            </p:par>
                            <p:par>
                              <p:cTn id="53" fill="hold">
                                <p:stCondLst>
                                  <p:cond delay="6800"/>
                                </p:stCondLst>
                                <p:childTnLst>
                                  <p:par>
                                    <p:cTn id="54" presetID="10" presetClass="entr" presetSubtype="0" fill="hold" grpId="0" nodeType="after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fade">
                                          <p:cBhvr>
                                            <p:cTn id="56" dur="1100"/>
                                            <p:tgtEl>
                                              <p:spTgt spid="40"/>
                                            </p:tgtEl>
                                          </p:cBhvr>
                                        </p:animEffect>
                                      </p:childTnLst>
                                    </p:cTn>
                                  </p:par>
                                  <p:par>
                                    <p:cTn id="57" presetID="10" presetClass="entr" presetSubtype="0" fill="hold" nodeType="withEffect">
                                      <p:stCondLst>
                                        <p:cond delay="40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1100"/>
                                            <p:tgtEl>
                                              <p:spTgt spid="33"/>
                                            </p:tgtEl>
                                          </p:cBhvr>
                                        </p:animEffect>
                                      </p:childTnLst>
                                    </p:cTn>
                                  </p:par>
                                </p:childTnLst>
                              </p:cTn>
                            </p:par>
                            <p:par>
                              <p:cTn id="60" fill="hold">
                                <p:stCondLst>
                                  <p:cond delay="8300"/>
                                </p:stCondLst>
                                <p:childTnLst>
                                  <p:par>
                                    <p:cTn id="61" presetID="10" presetClass="entr" presetSubtype="0" fill="hold" grpId="0"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1000"/>
                                            <p:tgtEl>
                                              <p:spTgt spid="23"/>
                                            </p:tgtEl>
                                          </p:cBhvr>
                                        </p:animEffect>
                                      </p:childTnLst>
                                    </p:cTn>
                                  </p:par>
                                </p:childTnLst>
                              </p:cTn>
                            </p:par>
                            <p:par>
                              <p:cTn id="64" fill="hold">
                                <p:stCondLst>
                                  <p:cond delay="9300"/>
                                </p:stCondLst>
                                <p:childTnLst>
                                  <p:par>
                                    <p:cTn id="65" presetID="10" presetClass="entr" presetSubtype="0" fill="hold" grpId="0"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1000"/>
                                            <p:tgtEl>
                                              <p:spTgt spid="22"/>
                                            </p:tgtEl>
                                          </p:cBhvr>
                                        </p:animEffect>
                                      </p:childTnLst>
                                    </p:cTn>
                                  </p:par>
                                </p:childTnLst>
                              </p:cTn>
                            </p:par>
                            <p:par>
                              <p:cTn id="68" fill="hold">
                                <p:stCondLst>
                                  <p:cond delay="10300"/>
                                </p:stCondLst>
                                <p:childTnLst>
                                  <p:par>
                                    <p:cTn id="69" presetID="10" presetClass="entr" presetSubtype="0" fill="hold" grpId="0" nodeType="after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1000"/>
                                            <p:tgtEl>
                                              <p:spTgt spid="24"/>
                                            </p:tgtEl>
                                          </p:cBhvr>
                                        </p:animEffect>
                                      </p:childTnLst>
                                    </p:cTn>
                                  </p:par>
                                </p:childTnLst>
                              </p:cTn>
                            </p:par>
                            <p:par>
                              <p:cTn id="72" fill="hold">
                                <p:stCondLst>
                                  <p:cond delay="11300"/>
                                </p:stCondLst>
                                <p:childTnLst>
                                  <p:par>
                                    <p:cTn id="73" presetID="10" presetClass="entr" presetSubtype="0" fill="hold" grpId="0" nodeType="afterEffect">
                                      <p:stCondLst>
                                        <p:cond delay="0"/>
                                      </p:stCondLst>
                                      <p:iterate type="lt">
                                        <p:tmPct val="0"/>
                                      </p:iterate>
                                      <p:childTnLst>
                                        <p:set>
                                          <p:cBhvr>
                                            <p:cTn id="74" dur="1" fill="hold">
                                              <p:stCondLst>
                                                <p:cond delay="0"/>
                                              </p:stCondLst>
                                            </p:cTn>
                                            <p:tgtEl>
                                              <p:spTgt spid="28"/>
                                            </p:tgtEl>
                                            <p:attrNameLst>
                                              <p:attrName>style.visibility</p:attrName>
                                            </p:attrNameLst>
                                          </p:cBhvr>
                                          <p:to>
                                            <p:strVal val="visible"/>
                                          </p:to>
                                        </p:set>
                                        <p:animEffect transition="in" filter="fade">
                                          <p:cBhvr>
                                            <p:cTn id="75" dur="1000"/>
                                            <p:tgtEl>
                                              <p:spTgt spid="28"/>
                                            </p:tgtEl>
                                          </p:cBhvr>
                                        </p:animEffect>
                                      </p:childTnLst>
                                    </p:cTn>
                                  </p:par>
                                </p:childTnLst>
                              </p:cTn>
                            </p:par>
                            <p:par>
                              <p:cTn id="76" fill="hold">
                                <p:stCondLst>
                                  <p:cond delay="12300"/>
                                </p:stCondLst>
                                <p:childTnLst>
                                  <p:par>
                                    <p:cTn id="77" presetID="27" presetClass="emph" presetSubtype="0" repeatCount="3000" fill="remove" grpId="1" nodeType="afterEffect">
                                      <p:stCondLst>
                                        <p:cond delay="0"/>
                                      </p:stCondLst>
                                      <p:iterate type="lt">
                                        <p:tmPct val="0"/>
                                      </p:iterate>
                                      <p:childTnLst>
                                        <p:animClr clrSpc="rgb" dir="cw">
                                          <p:cBhvr override="childStyle">
                                            <p:cTn id="78" dur="500" autoRev="1" fill="remove"/>
                                            <p:tgtEl>
                                              <p:spTgt spid="28"/>
                                            </p:tgtEl>
                                            <p:attrNameLst>
                                              <p:attrName>style.color</p:attrName>
                                            </p:attrNameLst>
                                          </p:cBhvr>
                                          <p:to>
                                            <a:schemeClr val="bg1"/>
                                          </p:to>
                                        </p:animClr>
                                        <p:animClr clrSpc="rgb" dir="cw">
                                          <p:cBhvr>
                                            <p:cTn id="79" dur="500" autoRev="1" fill="remove"/>
                                            <p:tgtEl>
                                              <p:spTgt spid="28"/>
                                            </p:tgtEl>
                                            <p:attrNameLst>
                                              <p:attrName>fillcolor</p:attrName>
                                            </p:attrNameLst>
                                          </p:cBhvr>
                                          <p:to>
                                            <a:schemeClr val="bg1"/>
                                          </p:to>
                                        </p:animClr>
                                        <p:set>
                                          <p:cBhvr>
                                            <p:cTn id="80" dur="500" autoRev="1" fill="remove"/>
                                            <p:tgtEl>
                                              <p:spTgt spid="28"/>
                                            </p:tgtEl>
                                            <p:attrNameLst>
                                              <p:attrName>fill.type</p:attrName>
                                            </p:attrNameLst>
                                          </p:cBhvr>
                                          <p:to>
                                            <p:strVal val="solid"/>
                                          </p:to>
                                        </p:set>
                                        <p:set>
                                          <p:cBhvr>
                                            <p:cTn id="81" dur="500" autoRev="1" fill="remove"/>
                                            <p:tgtEl>
                                              <p:spTgt spid="2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0" grpId="0"/>
          <p:bldP spid="21" grpId="0"/>
          <p:bldP spid="22" grpId="0"/>
          <p:bldP spid="23" grpId="0"/>
          <p:bldP spid="24" grpId="0"/>
          <p:bldP spid="28" grpId="0"/>
          <p:bldP spid="28" grpId="1"/>
          <p:bldP spid="4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ppt_x"/>
                                              </p:val>
                                            </p:tav>
                                            <p:tav tm="100000">
                                              <p:val>
                                                <p:strVal val="#ppt_x"/>
                                              </p:val>
                                            </p:tav>
                                          </p:tavLst>
                                        </p:anim>
                                        <p:anim calcmode="lin" valueType="num">
                                          <p:cBhvr additive="base">
                                            <p:cTn id="13" dur="1000" fill="hold"/>
                                            <p:tgtEl>
                                              <p:spTgt spid="5"/>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70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1000" fill="hold"/>
                                            <p:tgtEl>
                                              <p:spTgt spid="8"/>
                                            </p:tgtEl>
                                            <p:attrNameLst>
                                              <p:attrName>ppt_x</p:attrName>
                                            </p:attrNameLst>
                                          </p:cBhvr>
                                          <p:tavLst>
                                            <p:tav tm="0">
                                              <p:val>
                                                <p:strVal val="#ppt_x"/>
                                              </p:val>
                                            </p:tav>
                                            <p:tav tm="100000">
                                              <p:val>
                                                <p:strVal val="#ppt_x"/>
                                              </p:val>
                                            </p:tav>
                                          </p:tavLst>
                                        </p:anim>
                                        <p:anim calcmode="lin" valueType="num">
                                          <p:cBhvr additive="base">
                                            <p:cTn id="17" dur="1000" fill="hold"/>
                                            <p:tgtEl>
                                              <p:spTgt spid="8"/>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1300"/>
                                      </p:stCondLst>
                                      <p:childTnLst>
                                        <p:set>
                                          <p:cBhvr>
                                            <p:cTn id="19" dur="1" fill="hold">
                                              <p:stCondLst>
                                                <p:cond delay="0"/>
                                              </p:stCondLst>
                                            </p:cTn>
                                            <p:tgtEl>
                                              <p:spTgt spid="30"/>
                                            </p:tgtEl>
                                            <p:attrNameLst>
                                              <p:attrName>style.visibility</p:attrName>
                                            </p:attrNameLst>
                                          </p:cBhvr>
                                          <p:to>
                                            <p:strVal val="visible"/>
                                          </p:to>
                                        </p:set>
                                        <p:anim calcmode="lin" valueType="num">
                                          <p:cBhvr additive="base">
                                            <p:cTn id="20" dur="1000" fill="hold"/>
                                            <p:tgtEl>
                                              <p:spTgt spid="30"/>
                                            </p:tgtEl>
                                            <p:attrNameLst>
                                              <p:attrName>ppt_x</p:attrName>
                                            </p:attrNameLst>
                                          </p:cBhvr>
                                          <p:tavLst>
                                            <p:tav tm="0">
                                              <p:val>
                                                <p:strVal val="#ppt_x"/>
                                              </p:val>
                                            </p:tav>
                                            <p:tav tm="100000">
                                              <p:val>
                                                <p:strVal val="#ppt_x"/>
                                              </p:val>
                                            </p:tav>
                                          </p:tavLst>
                                        </p:anim>
                                        <p:anim calcmode="lin" valueType="num">
                                          <p:cBhvr additive="base">
                                            <p:cTn id="21" dur="1000" fill="hold"/>
                                            <p:tgtEl>
                                              <p:spTgt spid="30"/>
                                            </p:tgtEl>
                                            <p:attrNameLst>
                                              <p:attrName>ppt_y</p:attrName>
                                            </p:attrNameLst>
                                          </p:cBhvr>
                                          <p:tavLst>
                                            <p:tav tm="0">
                                              <p:val>
                                                <p:strVal val="0-#ppt_h/2"/>
                                              </p:val>
                                            </p:tav>
                                            <p:tav tm="100000">
                                              <p:val>
                                                <p:strVal val="#ppt_y"/>
                                              </p:val>
                                            </p:tav>
                                          </p:tavLst>
                                        </p:anim>
                                      </p:childTnLst>
                                    </p:cTn>
                                  </p:par>
                                  <p:par>
                                    <p:cTn id="22" presetID="2" presetClass="entr" presetSubtype="1" fill="hold" nodeType="withEffect">
                                      <p:stCondLst>
                                        <p:cond delay="170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1000" fill="hold"/>
                                            <p:tgtEl>
                                              <p:spTgt spid="11"/>
                                            </p:tgtEl>
                                            <p:attrNameLst>
                                              <p:attrName>ppt_x</p:attrName>
                                            </p:attrNameLst>
                                          </p:cBhvr>
                                          <p:tavLst>
                                            <p:tav tm="0">
                                              <p:val>
                                                <p:strVal val="#ppt_x"/>
                                              </p:val>
                                            </p:tav>
                                            <p:tav tm="100000">
                                              <p:val>
                                                <p:strVal val="#ppt_x"/>
                                              </p:val>
                                            </p:tav>
                                          </p:tavLst>
                                        </p:anim>
                                        <p:anim calcmode="lin" valueType="num">
                                          <p:cBhvr additive="base">
                                            <p:cTn id="25" dur="1000" fill="hold"/>
                                            <p:tgtEl>
                                              <p:spTgt spid="11"/>
                                            </p:tgtEl>
                                            <p:attrNameLst>
                                              <p:attrName>ppt_y</p:attrName>
                                            </p:attrNameLst>
                                          </p:cBhvr>
                                          <p:tavLst>
                                            <p:tav tm="0">
                                              <p:val>
                                                <p:strVal val="0-#ppt_h/2"/>
                                              </p:val>
                                            </p:tav>
                                            <p:tav tm="100000">
                                              <p:val>
                                                <p:strVal val="#ppt_y"/>
                                              </p:val>
                                            </p:tav>
                                          </p:tavLst>
                                        </p:anim>
                                      </p:childTnLst>
                                    </p:cTn>
                                  </p:par>
                                  <p:par>
                                    <p:cTn id="26" presetID="2" presetClass="entr" presetSubtype="1" fill="hold" nodeType="withEffect">
                                      <p:stCondLst>
                                        <p:cond delay="200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1000" fill="hold"/>
                                            <p:tgtEl>
                                              <p:spTgt spid="14"/>
                                            </p:tgtEl>
                                            <p:attrNameLst>
                                              <p:attrName>ppt_x</p:attrName>
                                            </p:attrNameLst>
                                          </p:cBhvr>
                                          <p:tavLst>
                                            <p:tav tm="0">
                                              <p:val>
                                                <p:strVal val="#ppt_x"/>
                                              </p:val>
                                            </p:tav>
                                            <p:tav tm="100000">
                                              <p:val>
                                                <p:strVal val="#ppt_x"/>
                                              </p:val>
                                            </p:tav>
                                          </p:tavLst>
                                        </p:anim>
                                        <p:anim calcmode="lin" valueType="num">
                                          <p:cBhvr additive="base">
                                            <p:cTn id="29" dur="1000" fill="hold"/>
                                            <p:tgtEl>
                                              <p:spTgt spid="14"/>
                                            </p:tgtEl>
                                            <p:attrNameLst>
                                              <p:attrName>ppt_y</p:attrName>
                                            </p:attrNameLst>
                                          </p:cBhvr>
                                          <p:tavLst>
                                            <p:tav tm="0">
                                              <p:val>
                                                <p:strVal val="0-#ppt_h/2"/>
                                              </p:val>
                                            </p:tav>
                                            <p:tav tm="100000">
                                              <p:val>
                                                <p:strVal val="#ppt_y"/>
                                              </p:val>
                                            </p:tav>
                                          </p:tavLst>
                                        </p:anim>
                                      </p:childTnLst>
                                    </p:cTn>
                                  </p:par>
                                  <p:par>
                                    <p:cTn id="30" presetID="2" presetClass="entr" presetSubtype="1" fill="hold" nodeType="withEffect">
                                      <p:stCondLst>
                                        <p:cond delay="230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1000" fill="hold"/>
                                            <p:tgtEl>
                                              <p:spTgt spid="17"/>
                                            </p:tgtEl>
                                            <p:attrNameLst>
                                              <p:attrName>ppt_x</p:attrName>
                                            </p:attrNameLst>
                                          </p:cBhvr>
                                          <p:tavLst>
                                            <p:tav tm="0">
                                              <p:val>
                                                <p:strVal val="#ppt_x"/>
                                              </p:val>
                                            </p:tav>
                                            <p:tav tm="100000">
                                              <p:val>
                                                <p:strVal val="#ppt_x"/>
                                              </p:val>
                                            </p:tav>
                                          </p:tavLst>
                                        </p:anim>
                                        <p:anim calcmode="lin" valueType="num">
                                          <p:cBhvr additive="base">
                                            <p:cTn id="33" dur="1000" fill="hold"/>
                                            <p:tgtEl>
                                              <p:spTgt spid="17"/>
                                            </p:tgtEl>
                                            <p:attrNameLst>
                                              <p:attrName>ppt_y</p:attrName>
                                            </p:attrNameLst>
                                          </p:cBhvr>
                                          <p:tavLst>
                                            <p:tav tm="0">
                                              <p:val>
                                                <p:strVal val="0-#ppt_h/2"/>
                                              </p:val>
                                            </p:tav>
                                            <p:tav tm="100000">
                                              <p:val>
                                                <p:strVal val="#ppt_y"/>
                                              </p:val>
                                            </p:tav>
                                          </p:tavLst>
                                        </p:anim>
                                      </p:childTnLst>
                                    </p:cTn>
                                  </p:par>
                                  <p:par>
                                    <p:cTn id="34" presetID="2" presetClass="entr" presetSubtype="1" fill="hold" nodeType="withEffect">
                                      <p:stCondLst>
                                        <p:cond delay="270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1000" fill="hold"/>
                                            <p:tgtEl>
                                              <p:spTgt spid="25"/>
                                            </p:tgtEl>
                                            <p:attrNameLst>
                                              <p:attrName>ppt_x</p:attrName>
                                            </p:attrNameLst>
                                          </p:cBhvr>
                                          <p:tavLst>
                                            <p:tav tm="0">
                                              <p:val>
                                                <p:strVal val="#ppt_x"/>
                                              </p:val>
                                            </p:tav>
                                            <p:tav tm="100000">
                                              <p:val>
                                                <p:strVal val="#ppt_x"/>
                                              </p:val>
                                            </p:tav>
                                          </p:tavLst>
                                        </p:anim>
                                        <p:anim calcmode="lin" valueType="num">
                                          <p:cBhvr additive="base">
                                            <p:cTn id="37" dur="1000" fill="hold"/>
                                            <p:tgtEl>
                                              <p:spTgt spid="25"/>
                                            </p:tgtEl>
                                            <p:attrNameLst>
                                              <p:attrName>ppt_y</p:attrName>
                                            </p:attrNameLst>
                                          </p:cBhvr>
                                          <p:tavLst>
                                            <p:tav tm="0">
                                              <p:val>
                                                <p:strVal val="0-#ppt_h/2"/>
                                              </p:val>
                                            </p:tav>
                                            <p:tav tm="100000">
                                              <p:val>
                                                <p:strVal val="#ppt_y"/>
                                              </p:val>
                                            </p:tav>
                                          </p:tavLst>
                                        </p:anim>
                                      </p:childTnLst>
                                    </p:cTn>
                                  </p:par>
                                </p:childTnLst>
                              </p:cTn>
                            </p:par>
                            <p:par>
                              <p:cTn id="38" fill="hold">
                                <p:stCondLst>
                                  <p:cond delay="3700"/>
                                </p:stCondLst>
                                <p:childTnLst>
                                  <p:par>
                                    <p:cTn id="39" presetID="10" presetClass="entr" presetSubtype="0"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1000"/>
                                            <p:tgtEl>
                                              <p:spTgt spid="20"/>
                                            </p:tgtEl>
                                          </p:cBhvr>
                                        </p:animEffect>
                                      </p:childTnLst>
                                    </p:cTn>
                                  </p:par>
                                  <p:par>
                                    <p:cTn id="42" presetID="10" presetClass="entr" presetSubtype="0" fill="hold" nodeType="with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1000"/>
                                            <p:tgtEl>
                                              <p:spTgt spid="2"/>
                                            </p:tgtEl>
                                          </p:cBhvr>
                                        </p:animEffect>
                                      </p:childTnLst>
                                    </p:cTn>
                                  </p:par>
                                </p:childTnLst>
                              </p:cTn>
                            </p:par>
                            <p:par>
                              <p:cTn id="45" fill="hold">
                                <p:stCondLst>
                                  <p:cond delay="4700"/>
                                </p:stCondLst>
                                <p:childTnLst>
                                  <p:par>
                                    <p:cTn id="46" presetID="10" presetClass="entr" presetSubtype="0" fill="hold" grpId="0" nodeType="after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1000"/>
                                            <p:tgtEl>
                                              <p:spTgt spid="21"/>
                                            </p:tgtEl>
                                          </p:cBhvr>
                                        </p:animEffect>
                                      </p:childTnLst>
                                    </p:cTn>
                                  </p:par>
                                </p:childTnLst>
                              </p:cTn>
                            </p:par>
                            <p:par>
                              <p:cTn id="49" fill="hold">
                                <p:stCondLst>
                                  <p:cond delay="5700"/>
                                </p:stCondLst>
                                <p:childTnLst>
                                  <p:par>
                                    <p:cTn id="50" presetID="10" presetClass="entr" presetSubtype="0" fill="hold" nodeType="after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1100"/>
                                            <p:tgtEl>
                                              <p:spTgt spid="29"/>
                                            </p:tgtEl>
                                          </p:cBhvr>
                                        </p:animEffect>
                                      </p:childTnLst>
                                    </p:cTn>
                                  </p:par>
                                </p:childTnLst>
                              </p:cTn>
                            </p:par>
                            <p:par>
                              <p:cTn id="53" fill="hold">
                                <p:stCondLst>
                                  <p:cond delay="6800"/>
                                </p:stCondLst>
                                <p:childTnLst>
                                  <p:par>
                                    <p:cTn id="54" presetID="10" presetClass="entr" presetSubtype="0" fill="hold" grpId="0" nodeType="after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fade">
                                          <p:cBhvr>
                                            <p:cTn id="56" dur="1100"/>
                                            <p:tgtEl>
                                              <p:spTgt spid="40"/>
                                            </p:tgtEl>
                                          </p:cBhvr>
                                        </p:animEffect>
                                      </p:childTnLst>
                                    </p:cTn>
                                  </p:par>
                                  <p:par>
                                    <p:cTn id="57" presetID="10" presetClass="entr" presetSubtype="0" fill="hold" nodeType="withEffect">
                                      <p:stCondLst>
                                        <p:cond delay="40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1100"/>
                                            <p:tgtEl>
                                              <p:spTgt spid="33"/>
                                            </p:tgtEl>
                                          </p:cBhvr>
                                        </p:animEffect>
                                      </p:childTnLst>
                                    </p:cTn>
                                  </p:par>
                                </p:childTnLst>
                              </p:cTn>
                            </p:par>
                            <p:par>
                              <p:cTn id="60" fill="hold">
                                <p:stCondLst>
                                  <p:cond delay="8300"/>
                                </p:stCondLst>
                                <p:childTnLst>
                                  <p:par>
                                    <p:cTn id="61" presetID="10" presetClass="entr" presetSubtype="0" fill="hold" grpId="0"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1000"/>
                                            <p:tgtEl>
                                              <p:spTgt spid="23"/>
                                            </p:tgtEl>
                                          </p:cBhvr>
                                        </p:animEffect>
                                      </p:childTnLst>
                                    </p:cTn>
                                  </p:par>
                                </p:childTnLst>
                              </p:cTn>
                            </p:par>
                            <p:par>
                              <p:cTn id="64" fill="hold">
                                <p:stCondLst>
                                  <p:cond delay="9300"/>
                                </p:stCondLst>
                                <p:childTnLst>
                                  <p:par>
                                    <p:cTn id="65" presetID="10" presetClass="entr" presetSubtype="0" fill="hold" grpId="0"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1000"/>
                                            <p:tgtEl>
                                              <p:spTgt spid="22"/>
                                            </p:tgtEl>
                                          </p:cBhvr>
                                        </p:animEffect>
                                      </p:childTnLst>
                                    </p:cTn>
                                  </p:par>
                                </p:childTnLst>
                              </p:cTn>
                            </p:par>
                            <p:par>
                              <p:cTn id="68" fill="hold">
                                <p:stCondLst>
                                  <p:cond delay="10300"/>
                                </p:stCondLst>
                                <p:childTnLst>
                                  <p:par>
                                    <p:cTn id="69" presetID="10" presetClass="entr" presetSubtype="0" fill="hold" grpId="0" nodeType="after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1000"/>
                                            <p:tgtEl>
                                              <p:spTgt spid="24"/>
                                            </p:tgtEl>
                                          </p:cBhvr>
                                        </p:animEffect>
                                      </p:childTnLst>
                                    </p:cTn>
                                  </p:par>
                                </p:childTnLst>
                              </p:cTn>
                            </p:par>
                            <p:par>
                              <p:cTn id="72" fill="hold">
                                <p:stCondLst>
                                  <p:cond delay="11300"/>
                                </p:stCondLst>
                                <p:childTnLst>
                                  <p:par>
                                    <p:cTn id="73" presetID="10" presetClass="entr" presetSubtype="0" fill="hold" grpId="0" nodeType="afterEffect">
                                      <p:stCondLst>
                                        <p:cond delay="0"/>
                                      </p:stCondLst>
                                      <p:iterate type="lt">
                                        <p:tmPct val="0"/>
                                      </p:iterate>
                                      <p:childTnLst>
                                        <p:set>
                                          <p:cBhvr>
                                            <p:cTn id="74" dur="1" fill="hold">
                                              <p:stCondLst>
                                                <p:cond delay="0"/>
                                              </p:stCondLst>
                                            </p:cTn>
                                            <p:tgtEl>
                                              <p:spTgt spid="28"/>
                                            </p:tgtEl>
                                            <p:attrNameLst>
                                              <p:attrName>style.visibility</p:attrName>
                                            </p:attrNameLst>
                                          </p:cBhvr>
                                          <p:to>
                                            <p:strVal val="visible"/>
                                          </p:to>
                                        </p:set>
                                        <p:animEffect transition="in" filter="fade">
                                          <p:cBhvr>
                                            <p:cTn id="75" dur="1000"/>
                                            <p:tgtEl>
                                              <p:spTgt spid="28"/>
                                            </p:tgtEl>
                                          </p:cBhvr>
                                        </p:animEffect>
                                      </p:childTnLst>
                                    </p:cTn>
                                  </p:par>
                                </p:childTnLst>
                              </p:cTn>
                            </p:par>
                            <p:par>
                              <p:cTn id="76" fill="hold">
                                <p:stCondLst>
                                  <p:cond delay="12300"/>
                                </p:stCondLst>
                                <p:childTnLst>
                                  <p:par>
                                    <p:cTn id="77" presetID="27" presetClass="emph" presetSubtype="0" repeatCount="3000" fill="remove" grpId="1" nodeType="afterEffect">
                                      <p:stCondLst>
                                        <p:cond delay="0"/>
                                      </p:stCondLst>
                                      <p:iterate type="lt">
                                        <p:tmPct val="0"/>
                                      </p:iterate>
                                      <p:childTnLst>
                                        <p:animClr clrSpc="rgb" dir="cw">
                                          <p:cBhvr override="childStyle">
                                            <p:cTn id="78" dur="500" autoRev="1" fill="remove"/>
                                            <p:tgtEl>
                                              <p:spTgt spid="28"/>
                                            </p:tgtEl>
                                            <p:attrNameLst>
                                              <p:attrName>style.color</p:attrName>
                                            </p:attrNameLst>
                                          </p:cBhvr>
                                          <p:to>
                                            <a:schemeClr val="bg1"/>
                                          </p:to>
                                        </p:animClr>
                                        <p:animClr clrSpc="rgb" dir="cw">
                                          <p:cBhvr>
                                            <p:cTn id="79" dur="500" autoRev="1" fill="remove"/>
                                            <p:tgtEl>
                                              <p:spTgt spid="28"/>
                                            </p:tgtEl>
                                            <p:attrNameLst>
                                              <p:attrName>fillcolor</p:attrName>
                                            </p:attrNameLst>
                                          </p:cBhvr>
                                          <p:to>
                                            <a:schemeClr val="bg1"/>
                                          </p:to>
                                        </p:animClr>
                                        <p:set>
                                          <p:cBhvr>
                                            <p:cTn id="80" dur="500" autoRev="1" fill="remove"/>
                                            <p:tgtEl>
                                              <p:spTgt spid="28"/>
                                            </p:tgtEl>
                                            <p:attrNameLst>
                                              <p:attrName>fill.type</p:attrName>
                                            </p:attrNameLst>
                                          </p:cBhvr>
                                          <p:to>
                                            <p:strVal val="solid"/>
                                          </p:to>
                                        </p:set>
                                        <p:set>
                                          <p:cBhvr>
                                            <p:cTn id="81" dur="500" autoRev="1" fill="remove"/>
                                            <p:tgtEl>
                                              <p:spTgt spid="2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0" grpId="0"/>
          <p:bldP spid="21" grpId="0"/>
          <p:bldP spid="22" grpId="0"/>
          <p:bldP spid="23" grpId="0"/>
          <p:bldP spid="24" grpId="0"/>
          <p:bldP spid="28" grpId="0"/>
          <p:bldP spid="28" grpId="1"/>
          <p:bldP spid="40"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500B6602-55BA-BE46-CE6B-08AA1CAB056F}"/>
              </a:ext>
            </a:extLst>
          </p:cNvPr>
          <p:cNvSpPr txBox="1">
            <a:spLocks/>
          </p:cNvSpPr>
          <p:nvPr/>
        </p:nvSpPr>
        <p:spPr>
          <a:xfrm>
            <a:off x="5149828" y="2222948"/>
            <a:ext cx="4656741" cy="1904938"/>
          </a:xfrm>
          <a:prstGeom prst="rect">
            <a:avLst/>
          </a:prstGeom>
        </p:spPr>
        <p:txBody>
          <a:bodyPr vert="horz" lIns="60960" tIns="30480" rIns="60960" bIns="30480" rtlCol="0" anchor="ctr" anchorCtr="0">
            <a:noAutofit/>
          </a:bodyPr>
          <a:lstStyle>
            <a:lvl1pPr marL="0" indent="0" algn="l" defTabSz="914400" rtl="0" eaLnBrk="1" latinLnBrk="0" hangingPunct="1">
              <a:spcBef>
                <a:spcPct val="20000"/>
              </a:spcBef>
              <a:buFont typeface="Arial" panose="020B0604020202020204" pitchFamily="34" charset="0"/>
              <a:buNone/>
              <a:defRPr kumimoji="1" sz="6600" b="1" kern="1200">
                <a:solidFill>
                  <a:schemeClr val="tx1"/>
                </a:solidFill>
                <a:latin typeface="BIZ UDPゴシック" panose="020B0400000000000000" pitchFamily="50" charset="-128"/>
                <a:ea typeface="BIZ UDPゴシック" panose="020B0400000000000000" pitchFamily="50" charset="-128"/>
                <a:cs typeface="+mn-cs"/>
              </a:defRPr>
            </a:lvl1pPr>
            <a:lvl2pPr marL="457200" indent="0" algn="l" defTabSz="914400" rtl="0" eaLnBrk="1" latinLnBrk="0" hangingPunct="1">
              <a:spcBef>
                <a:spcPct val="20000"/>
              </a:spcBef>
              <a:buFont typeface="Arial" panose="020B0604020202020204" pitchFamily="34" charset="0"/>
              <a:buNone/>
              <a:defRPr kumimoji="1" sz="28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kumimoji="1" sz="24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kumimoji="1" sz="20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defTabSz="609630">
              <a:defRPr/>
            </a:pPr>
            <a:r>
              <a:rPr lang="ja-JP" altLang="en-US" sz="6400" dirty="0">
                <a:solidFill>
                  <a:sysClr val="windowText" lastClr="000000"/>
                </a:solidFill>
              </a:rPr>
              <a:t>米山奨学生</a:t>
            </a:r>
          </a:p>
        </p:txBody>
      </p:sp>
      <p:sp>
        <p:nvSpPr>
          <p:cNvPr id="4" name="タイトル 1">
            <a:extLst>
              <a:ext uri="{FF2B5EF4-FFF2-40B4-BE49-F238E27FC236}">
                <a16:creationId xmlns:a16="http://schemas.microsoft.com/office/drawing/2014/main" id="{2818F631-4397-9BA0-432B-3876840EDFE0}"/>
              </a:ext>
            </a:extLst>
          </p:cNvPr>
          <p:cNvSpPr txBox="1">
            <a:spLocks/>
          </p:cNvSpPr>
          <p:nvPr/>
        </p:nvSpPr>
        <p:spPr>
          <a:xfrm>
            <a:off x="2457440" y="2216999"/>
            <a:ext cx="2112235" cy="1910887"/>
          </a:xfrm>
          <a:prstGeom prst="rect">
            <a:avLst/>
          </a:prstGeom>
        </p:spPr>
        <p:txBody>
          <a:bodyPr vert="horz" lIns="60960" tIns="30480" rIns="60960" bIns="30480" rtlCol="0" anchor="ctr">
            <a:noAutofit/>
          </a:bodyPr>
          <a:lstStyle>
            <a:lvl1pPr algn="ctr" defTabSz="914400" rtl="0" eaLnBrk="1" latinLnBrk="0" hangingPunct="1">
              <a:spcBef>
                <a:spcPct val="0"/>
              </a:spcBef>
              <a:buNone/>
              <a:defRPr kumimoji="1" sz="16600" kern="1200">
                <a:solidFill>
                  <a:srgbClr val="A7E200"/>
                </a:solidFill>
                <a:latin typeface="Bahnschrift SemiBold SemiConden" panose="020B0502040204020203" pitchFamily="34" charset="0"/>
                <a:ea typeface="+mj-ea"/>
                <a:cs typeface="+mj-cs"/>
              </a:defRPr>
            </a:lvl1pPr>
          </a:lstStyle>
          <a:p>
            <a:pPr defTabSz="609630">
              <a:defRPr/>
            </a:pPr>
            <a:r>
              <a:rPr lang="en-US" altLang="ja-JP" sz="15934" dirty="0">
                <a:solidFill>
                  <a:srgbClr val="FE696E"/>
                </a:solidFill>
                <a:ea typeface="ＭＳ Ｐゴシック" panose="020B0600070205080204" pitchFamily="50" charset="-128"/>
              </a:rPr>
              <a:t>02</a:t>
            </a:r>
            <a:endParaRPr lang="ja-JP" altLang="en-US" sz="15934" dirty="0">
              <a:solidFill>
                <a:srgbClr val="FE696E"/>
              </a:solidFill>
              <a:ea typeface="ＭＳ Ｐゴシック" panose="020B0600070205080204" pitchFamily="50" charset="-128"/>
            </a:endParaRPr>
          </a:p>
        </p:txBody>
      </p:sp>
    </p:spTree>
    <p:extLst>
      <p:ext uri="{BB962C8B-B14F-4D97-AF65-F5344CB8AC3E}">
        <p14:creationId xmlns:p14="http://schemas.microsoft.com/office/powerpoint/2010/main" val="69827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F88199-789B-BDA9-042A-B352DFF8B516}"/>
              </a:ext>
            </a:extLst>
          </p:cNvPr>
          <p:cNvSpPr>
            <a:spLocks noGrp="1"/>
          </p:cNvSpPr>
          <p:nvPr>
            <p:ph type="title"/>
          </p:nvPr>
        </p:nvSpPr>
        <p:spPr/>
        <p:txBody>
          <a:bodyPr/>
          <a:lstStyle/>
          <a:p>
            <a:r>
              <a:rPr lang="ja-JP" altLang="en-US" sz="4800" b="1" dirty="0">
                <a:latin typeface="游ゴシック" panose="020B0400000000000000" pitchFamily="50" charset="-128"/>
                <a:ea typeface="游ゴシック" panose="020B0400000000000000" pitchFamily="50" charset="-128"/>
              </a:rPr>
              <a:t>国内最大級の奨学生数</a:t>
            </a:r>
            <a:endParaRPr kumimoji="1" lang="ja-JP" altLang="en-US" dirty="0"/>
          </a:p>
        </p:txBody>
      </p:sp>
      <p:grpSp>
        <p:nvGrpSpPr>
          <p:cNvPr id="14" name="グループ化 13">
            <a:extLst>
              <a:ext uri="{FF2B5EF4-FFF2-40B4-BE49-F238E27FC236}">
                <a16:creationId xmlns:a16="http://schemas.microsoft.com/office/drawing/2014/main" id="{5E0C9CCF-36B8-A886-19C3-222FFD5FA29F}"/>
              </a:ext>
            </a:extLst>
          </p:cNvPr>
          <p:cNvGrpSpPr/>
          <p:nvPr/>
        </p:nvGrpSpPr>
        <p:grpSpPr>
          <a:xfrm>
            <a:off x="7399023" y="1592796"/>
            <a:ext cx="3340788" cy="1008112"/>
            <a:chOff x="10397514" y="2515208"/>
            <a:chExt cx="5011182" cy="1512168"/>
          </a:xfrm>
        </p:grpSpPr>
        <p:sp>
          <p:nvSpPr>
            <p:cNvPr id="15" name="コンテンツ プレースホルダー 2">
              <a:extLst>
                <a:ext uri="{FF2B5EF4-FFF2-40B4-BE49-F238E27FC236}">
                  <a16:creationId xmlns:a16="http://schemas.microsoft.com/office/drawing/2014/main" id="{AAB938D8-6E26-6C10-BA5F-9150AE9D61E7}"/>
                </a:ext>
              </a:extLst>
            </p:cNvPr>
            <p:cNvSpPr txBox="1">
              <a:spLocks/>
            </p:cNvSpPr>
            <p:nvPr/>
          </p:nvSpPr>
          <p:spPr>
            <a:xfrm>
              <a:off x="10397514" y="2515208"/>
              <a:ext cx="5011182" cy="864096"/>
            </a:xfrm>
            <a:prstGeom prst="rect">
              <a:avLst/>
            </a:prstGeom>
            <a:noFill/>
          </p:spPr>
          <p:txBody>
            <a:bodyPr vert="horz" lIns="60960" tIns="30480" rIns="60960" bIns="3048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kumimoji="1" sz="4400" kern="1200">
                  <a:solidFill>
                    <a:schemeClr val="tx1"/>
                  </a:solidFill>
                  <a:latin typeface="HGP創英角ｺﾞｼｯｸUB" panose="020B0900000000000000" pitchFamily="50" charset="-128"/>
                  <a:ea typeface="HGP創英角ｺﾞｼｯｸUB" panose="020B0900000000000000"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4000" kern="1200">
                  <a:solidFill>
                    <a:schemeClr val="tx1"/>
                  </a:solidFill>
                  <a:latin typeface="HGP創英角ｺﾞｼｯｸUB" panose="020B0900000000000000" pitchFamily="50" charset="-128"/>
                  <a:ea typeface="HGP創英角ｺﾞｼｯｸUB" panose="020B0900000000000000" pitchFamily="50" charset="-128"/>
                  <a:cs typeface="+mn-cs"/>
                </a:defRPr>
              </a:lvl2pPr>
              <a:lvl3pPr marL="1143000" indent="-228600" algn="l" defTabSz="914400" rtl="0" eaLnBrk="1" latinLnBrk="0" hangingPunct="1">
                <a:spcBef>
                  <a:spcPct val="20000"/>
                </a:spcBef>
                <a:buFont typeface="Arial" panose="020B0604020202020204" pitchFamily="34" charset="0"/>
                <a:buChar char="•"/>
                <a:defRPr kumimoji="1" sz="3600" kern="1200">
                  <a:solidFill>
                    <a:schemeClr val="tx1"/>
                  </a:solidFill>
                  <a:latin typeface="HGP創英角ｺﾞｼｯｸUB" panose="020B0900000000000000" pitchFamily="50" charset="-128"/>
                  <a:ea typeface="HGP創英角ｺﾞｼｯｸUB" panose="020B0900000000000000" pitchFamily="50" charset="-128"/>
                  <a:cs typeface="+mn-cs"/>
                </a:defRPr>
              </a:lvl3pPr>
              <a:lvl4pPr marL="1600200" indent="-228600" algn="l" defTabSz="914400" rtl="0" eaLnBrk="1" latinLnBrk="0" hangingPunct="1">
                <a:spcBef>
                  <a:spcPct val="20000"/>
                </a:spcBef>
                <a:buFont typeface="Arial" panose="020B0604020202020204" pitchFamily="34" charset="0"/>
                <a:buChar char="–"/>
                <a:defRPr kumimoji="1" sz="3200" kern="1200">
                  <a:solidFill>
                    <a:schemeClr val="tx1"/>
                  </a:solidFill>
                  <a:latin typeface="HGP創英角ｺﾞｼｯｸUB" panose="020B0900000000000000" pitchFamily="50" charset="-128"/>
                  <a:ea typeface="HGP創英角ｺﾞｼｯｸUB" panose="020B0900000000000000" pitchFamily="50" charset="-128"/>
                  <a:cs typeface="+mn-cs"/>
                </a:defRPr>
              </a:lvl4pPr>
              <a:lvl5pPr marL="2057400" indent="-228600" algn="l" defTabSz="914400" rtl="0" eaLnBrk="1" latinLnBrk="0" hangingPunct="1">
                <a:spcBef>
                  <a:spcPct val="20000"/>
                </a:spcBef>
                <a:buFont typeface="Arial" panose="020B0604020202020204" pitchFamily="34" charset="0"/>
                <a:buChar char="»"/>
                <a:defRPr kumimoji="1" sz="3200" kern="1200">
                  <a:solidFill>
                    <a:schemeClr val="tx1"/>
                  </a:solidFill>
                  <a:latin typeface="HGP創英角ｺﾞｼｯｸUB" panose="020B0900000000000000" pitchFamily="50" charset="-128"/>
                  <a:ea typeface="HGP創英角ｺﾞｼｯｸUB" panose="020B0900000000000000"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lnSpc>
                  <a:spcPct val="90000"/>
                </a:lnSpc>
                <a:buNone/>
                <a:tabLst>
                  <a:tab pos="2329508" algn="l"/>
                </a:tabLst>
              </a:pPr>
              <a:r>
                <a:rPr lang="ja-JP" altLang="en-US" sz="2933" dirty="0"/>
                <a:t>累計</a:t>
              </a:r>
              <a:r>
                <a:rPr lang="en-US" altLang="ja-JP" sz="4000" b="1" dirty="0">
                  <a:ln w="12700">
                    <a:solidFill>
                      <a:schemeClr val="tx1"/>
                    </a:solidFill>
                  </a:ln>
                  <a:solidFill>
                    <a:srgbClr val="FE696E"/>
                  </a:solidFill>
                </a:rPr>
                <a:t>24,133</a:t>
              </a:r>
              <a:r>
                <a:rPr lang="ja-JP" altLang="en-US" sz="2400" dirty="0">
                  <a:ln>
                    <a:solidFill>
                      <a:schemeClr val="tx1"/>
                    </a:solidFill>
                  </a:ln>
                </a:rPr>
                <a:t>人</a:t>
              </a:r>
              <a:endParaRPr lang="ja-JP" altLang="en-US" sz="2667" dirty="0"/>
            </a:p>
          </p:txBody>
        </p:sp>
        <p:sp>
          <p:nvSpPr>
            <p:cNvPr id="16" name="テキスト ボックス 15">
              <a:extLst>
                <a:ext uri="{FF2B5EF4-FFF2-40B4-BE49-F238E27FC236}">
                  <a16:creationId xmlns:a16="http://schemas.microsoft.com/office/drawing/2014/main" id="{D8DA6926-9241-A01B-5B2C-7740D39FC80E}"/>
                </a:ext>
              </a:extLst>
            </p:cNvPr>
            <p:cNvSpPr txBox="1"/>
            <p:nvPr/>
          </p:nvSpPr>
          <p:spPr>
            <a:xfrm>
              <a:off x="11196229" y="3504156"/>
              <a:ext cx="3384375" cy="523220"/>
            </a:xfrm>
            <a:prstGeom prst="rect">
              <a:avLst/>
            </a:prstGeom>
            <a:solidFill>
              <a:schemeClr val="bg1"/>
            </a:solidFill>
            <a:ln>
              <a:solidFill>
                <a:schemeClr val="tx1">
                  <a:lumMod val="95000"/>
                  <a:lumOff val="5000"/>
                </a:schemeClr>
              </a:solidFill>
            </a:ln>
          </p:spPr>
          <p:txBody>
            <a:bodyPr wrap="square" rtlCol="0">
              <a:noAutofit/>
            </a:bodyPr>
            <a:lstStyle/>
            <a:p>
              <a:pPr algn="ctr"/>
              <a:r>
                <a:rPr lang="en-US" altLang="ja-JP" sz="2133" b="1" dirty="0">
                  <a:latin typeface="游ゴシック" panose="020B0400000000000000" pitchFamily="50" charset="-128"/>
                  <a:ea typeface="游ゴシック" panose="020B0400000000000000" pitchFamily="50" charset="-128"/>
                </a:rPr>
                <a:t>133</a:t>
              </a:r>
              <a:r>
                <a:rPr lang="ja-JP" altLang="en-US" sz="1867" b="1" dirty="0">
                  <a:latin typeface="游ゴシック" panose="020B0400000000000000" pitchFamily="50" charset="-128"/>
                  <a:ea typeface="游ゴシック" panose="020B0400000000000000" pitchFamily="50" charset="-128"/>
                </a:rPr>
                <a:t>の国と地域</a:t>
              </a:r>
            </a:p>
          </p:txBody>
        </p:sp>
      </p:grpSp>
      <p:grpSp>
        <p:nvGrpSpPr>
          <p:cNvPr id="17" name="グループ化 16">
            <a:extLst>
              <a:ext uri="{FF2B5EF4-FFF2-40B4-BE49-F238E27FC236}">
                <a16:creationId xmlns:a16="http://schemas.microsoft.com/office/drawing/2014/main" id="{4C7D5D6B-F3AD-D0D2-958A-389C439E7C0E}"/>
              </a:ext>
            </a:extLst>
          </p:cNvPr>
          <p:cNvGrpSpPr/>
          <p:nvPr/>
        </p:nvGrpSpPr>
        <p:grpSpPr>
          <a:xfrm>
            <a:off x="2061435" y="1556792"/>
            <a:ext cx="2773720" cy="1124609"/>
            <a:chOff x="3399244" y="2335188"/>
            <a:chExt cx="4160580" cy="1686913"/>
          </a:xfrm>
        </p:grpSpPr>
        <p:grpSp>
          <p:nvGrpSpPr>
            <p:cNvPr id="18" name="グループ化 17">
              <a:extLst>
                <a:ext uri="{FF2B5EF4-FFF2-40B4-BE49-F238E27FC236}">
                  <a16:creationId xmlns:a16="http://schemas.microsoft.com/office/drawing/2014/main" id="{91E2B897-8812-9BCC-F2EC-DAE0EF174352}"/>
                </a:ext>
              </a:extLst>
            </p:cNvPr>
            <p:cNvGrpSpPr/>
            <p:nvPr/>
          </p:nvGrpSpPr>
          <p:grpSpPr>
            <a:xfrm>
              <a:off x="3419364" y="2335188"/>
              <a:ext cx="4083151" cy="1135695"/>
              <a:chOff x="2353065" y="2721823"/>
              <a:chExt cx="4083151" cy="1135695"/>
            </a:xfrm>
          </p:grpSpPr>
          <p:sp>
            <p:nvSpPr>
              <p:cNvPr id="20" name="コンテンツ プレースホルダー 2">
                <a:extLst>
                  <a:ext uri="{FF2B5EF4-FFF2-40B4-BE49-F238E27FC236}">
                    <a16:creationId xmlns:a16="http://schemas.microsoft.com/office/drawing/2014/main" id="{72A8036D-CBBC-69BD-6E5B-E207BBB3D04D}"/>
                  </a:ext>
                </a:extLst>
              </p:cNvPr>
              <p:cNvSpPr txBox="1">
                <a:spLocks/>
              </p:cNvSpPr>
              <p:nvPr/>
            </p:nvSpPr>
            <p:spPr>
              <a:xfrm>
                <a:off x="4139444" y="2911252"/>
                <a:ext cx="2296772" cy="864096"/>
              </a:xfrm>
              <a:prstGeom prst="rect">
                <a:avLst/>
              </a:prstGeom>
              <a:noFill/>
            </p:spPr>
            <p:txBody>
              <a:bodyPr vert="horz" lIns="60960" tIns="30480" rIns="60960" bIns="3048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kumimoji="1" sz="4400" kern="1200">
                    <a:solidFill>
                      <a:schemeClr val="tx1"/>
                    </a:solidFill>
                    <a:latin typeface="HGP創英角ｺﾞｼｯｸUB" panose="020B0900000000000000" pitchFamily="50" charset="-128"/>
                    <a:ea typeface="HGP創英角ｺﾞｼｯｸUB" panose="020B0900000000000000"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4000" kern="1200">
                    <a:solidFill>
                      <a:schemeClr val="tx1"/>
                    </a:solidFill>
                    <a:latin typeface="HGP創英角ｺﾞｼｯｸUB" panose="020B0900000000000000" pitchFamily="50" charset="-128"/>
                    <a:ea typeface="HGP創英角ｺﾞｼｯｸUB" panose="020B0900000000000000" pitchFamily="50" charset="-128"/>
                    <a:cs typeface="+mn-cs"/>
                  </a:defRPr>
                </a:lvl2pPr>
                <a:lvl3pPr marL="1143000" indent="-228600" algn="l" defTabSz="914400" rtl="0" eaLnBrk="1" latinLnBrk="0" hangingPunct="1">
                  <a:spcBef>
                    <a:spcPct val="20000"/>
                  </a:spcBef>
                  <a:buFont typeface="Arial" panose="020B0604020202020204" pitchFamily="34" charset="0"/>
                  <a:buChar char="•"/>
                  <a:defRPr kumimoji="1" sz="3600" kern="1200">
                    <a:solidFill>
                      <a:schemeClr val="tx1"/>
                    </a:solidFill>
                    <a:latin typeface="HGP創英角ｺﾞｼｯｸUB" panose="020B0900000000000000" pitchFamily="50" charset="-128"/>
                    <a:ea typeface="HGP創英角ｺﾞｼｯｸUB" panose="020B0900000000000000" pitchFamily="50" charset="-128"/>
                    <a:cs typeface="+mn-cs"/>
                  </a:defRPr>
                </a:lvl3pPr>
                <a:lvl4pPr marL="1600200" indent="-228600" algn="l" defTabSz="914400" rtl="0" eaLnBrk="1" latinLnBrk="0" hangingPunct="1">
                  <a:spcBef>
                    <a:spcPct val="20000"/>
                  </a:spcBef>
                  <a:buFont typeface="Arial" panose="020B0604020202020204" pitchFamily="34" charset="0"/>
                  <a:buChar char="–"/>
                  <a:defRPr kumimoji="1" sz="3200" kern="1200">
                    <a:solidFill>
                      <a:schemeClr val="tx1"/>
                    </a:solidFill>
                    <a:latin typeface="HGP創英角ｺﾞｼｯｸUB" panose="020B0900000000000000" pitchFamily="50" charset="-128"/>
                    <a:ea typeface="HGP創英角ｺﾞｼｯｸUB" panose="020B0900000000000000" pitchFamily="50" charset="-128"/>
                    <a:cs typeface="+mn-cs"/>
                  </a:defRPr>
                </a:lvl4pPr>
                <a:lvl5pPr marL="2057400" indent="-228600" algn="l" defTabSz="914400" rtl="0" eaLnBrk="1" latinLnBrk="0" hangingPunct="1">
                  <a:spcBef>
                    <a:spcPct val="20000"/>
                  </a:spcBef>
                  <a:buFont typeface="Arial" panose="020B0604020202020204" pitchFamily="34" charset="0"/>
                  <a:buChar char="»"/>
                  <a:defRPr kumimoji="1" sz="3200" kern="1200">
                    <a:solidFill>
                      <a:schemeClr val="tx1"/>
                    </a:solidFill>
                    <a:latin typeface="HGP創英角ｺﾞｼｯｸUB" panose="020B0900000000000000" pitchFamily="50" charset="-128"/>
                    <a:ea typeface="HGP創英角ｺﾞｼｯｸUB" panose="020B0900000000000000"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ct val="90000"/>
                  </a:lnSpc>
                  <a:buNone/>
                  <a:tabLst>
                    <a:tab pos="2329508" algn="l"/>
                  </a:tabLst>
                </a:pPr>
                <a:r>
                  <a:rPr lang="en-US" altLang="ja-JP" sz="5134" b="1" dirty="0">
                    <a:ln>
                      <a:solidFill>
                        <a:schemeClr val="tx1"/>
                      </a:solidFill>
                    </a:ln>
                    <a:solidFill>
                      <a:srgbClr val="FE696E"/>
                    </a:solidFill>
                  </a:rPr>
                  <a:t>926</a:t>
                </a:r>
                <a:r>
                  <a:rPr lang="ja-JP" altLang="en-US" sz="2800" b="1" dirty="0">
                    <a:ln>
                      <a:solidFill>
                        <a:schemeClr val="tx1"/>
                      </a:solidFill>
                    </a:ln>
                  </a:rPr>
                  <a:t>人</a:t>
                </a:r>
                <a:endParaRPr lang="ja-JP" altLang="en-US" sz="2933" dirty="0">
                  <a:solidFill>
                    <a:srgbClr val="FFE737"/>
                  </a:solidFill>
                </a:endParaRPr>
              </a:p>
            </p:txBody>
          </p:sp>
          <p:sp>
            <p:nvSpPr>
              <p:cNvPr id="21" name="テキスト ボックス 20">
                <a:extLst>
                  <a:ext uri="{FF2B5EF4-FFF2-40B4-BE49-F238E27FC236}">
                    <a16:creationId xmlns:a16="http://schemas.microsoft.com/office/drawing/2014/main" id="{B513A1C3-8FAB-FF80-001A-7B4D4F15F649}"/>
                  </a:ext>
                </a:extLst>
              </p:cNvPr>
              <p:cNvSpPr txBox="1"/>
              <p:nvPr/>
            </p:nvSpPr>
            <p:spPr>
              <a:xfrm>
                <a:off x="2353065" y="2721823"/>
                <a:ext cx="1786378" cy="1135695"/>
              </a:xfrm>
              <a:prstGeom prst="rect">
                <a:avLst/>
              </a:prstGeom>
              <a:noFill/>
            </p:spPr>
            <p:txBody>
              <a:bodyPr wrap="square" rtlCol="0">
                <a:spAutoFit/>
              </a:bodyPr>
              <a:lstStyle/>
              <a:p>
                <a:pPr algn="dist">
                  <a:lnSpc>
                    <a:spcPct val="90000"/>
                  </a:lnSpc>
                </a:pPr>
                <a:r>
                  <a:rPr lang="en-US" altLang="ja-JP" sz="2400" dirty="0">
                    <a:latin typeface="HGP創英角ｺﾞｼｯｸUB" panose="020B0900000000000000" pitchFamily="50" charset="-128"/>
                    <a:ea typeface="HGP創英角ｺﾞｼｯｸUB" panose="020B0900000000000000" pitchFamily="50" charset="-128"/>
                  </a:rPr>
                  <a:t>2024</a:t>
                </a:r>
                <a:r>
                  <a:rPr lang="ja-JP" altLang="en-US" sz="2400" dirty="0">
                    <a:latin typeface="HGP創英角ｺﾞｼｯｸUB" panose="020B0900000000000000" pitchFamily="50" charset="-128"/>
                    <a:ea typeface="HGP創英角ｺﾞｼｯｸUB" panose="020B0900000000000000" pitchFamily="50" charset="-128"/>
                  </a:rPr>
                  <a:t>学年度</a:t>
                </a:r>
              </a:p>
            </p:txBody>
          </p:sp>
        </p:grpSp>
        <p:sp>
          <p:nvSpPr>
            <p:cNvPr id="19" name="テキスト ボックス 18">
              <a:extLst>
                <a:ext uri="{FF2B5EF4-FFF2-40B4-BE49-F238E27FC236}">
                  <a16:creationId xmlns:a16="http://schemas.microsoft.com/office/drawing/2014/main" id="{30227353-33E8-617C-7ACB-527C7386FC14}"/>
                </a:ext>
              </a:extLst>
            </p:cNvPr>
            <p:cNvSpPr txBox="1"/>
            <p:nvPr/>
          </p:nvSpPr>
          <p:spPr>
            <a:xfrm>
              <a:off x="3399244" y="3487316"/>
              <a:ext cx="4160580" cy="534785"/>
            </a:xfrm>
            <a:prstGeom prst="rect">
              <a:avLst/>
            </a:prstGeom>
            <a:solidFill>
              <a:schemeClr val="bg1"/>
            </a:solidFill>
            <a:ln>
              <a:solidFill>
                <a:schemeClr val="tx1">
                  <a:lumMod val="95000"/>
                  <a:lumOff val="5000"/>
                </a:schemeClr>
              </a:solidFill>
            </a:ln>
          </p:spPr>
          <p:txBody>
            <a:bodyPr wrap="square" rtlCol="0">
              <a:noAutofit/>
            </a:bodyPr>
            <a:lstStyle/>
            <a:p>
              <a:pPr algn="ctr"/>
              <a:r>
                <a:rPr lang="ja-JP" altLang="en-US" sz="2133" b="1" dirty="0">
                  <a:latin typeface="游ゴシック" panose="020B0400000000000000" pitchFamily="50" charset="-128"/>
                  <a:ea typeface="游ゴシック" panose="020B0400000000000000" pitchFamily="50" charset="-128"/>
                </a:rPr>
                <a:t>新規</a:t>
              </a:r>
              <a:r>
                <a:rPr lang="en-US" altLang="ja-JP" sz="2133" b="1" dirty="0">
                  <a:latin typeface="游ゴシック" panose="020B0400000000000000" pitchFamily="50" charset="-128"/>
                  <a:ea typeface="游ゴシック" panose="020B0400000000000000" pitchFamily="50" charset="-128"/>
                </a:rPr>
                <a:t>631</a:t>
              </a:r>
              <a:r>
                <a:rPr lang="ja-JP" altLang="en-US" sz="1333" b="1" dirty="0">
                  <a:latin typeface="游ゴシック" panose="020B0400000000000000" pitchFamily="50" charset="-128"/>
                  <a:ea typeface="游ゴシック" panose="020B0400000000000000" pitchFamily="50" charset="-128"/>
                </a:rPr>
                <a:t>人</a:t>
              </a:r>
              <a:r>
                <a:rPr lang="en-US" altLang="ja-JP" sz="2133" b="1" dirty="0">
                  <a:latin typeface="游ゴシック" panose="020B0400000000000000" pitchFamily="50" charset="-128"/>
                  <a:ea typeface="游ゴシック" panose="020B0400000000000000" pitchFamily="50" charset="-128"/>
                </a:rPr>
                <a:t>/</a:t>
              </a:r>
              <a:r>
                <a:rPr lang="ja-JP" altLang="en-US" sz="2133" b="1" dirty="0">
                  <a:latin typeface="游ゴシック" panose="020B0400000000000000" pitchFamily="50" charset="-128"/>
                  <a:ea typeface="游ゴシック" panose="020B0400000000000000" pitchFamily="50" charset="-128"/>
                </a:rPr>
                <a:t>継続</a:t>
              </a:r>
              <a:r>
                <a:rPr lang="en-US" altLang="ja-JP" sz="2133" b="1" dirty="0">
                  <a:latin typeface="游ゴシック" panose="020B0400000000000000" pitchFamily="50" charset="-128"/>
                  <a:ea typeface="游ゴシック" panose="020B0400000000000000" pitchFamily="50" charset="-128"/>
                </a:rPr>
                <a:t>295</a:t>
              </a:r>
              <a:r>
                <a:rPr lang="ja-JP" altLang="en-US" sz="1333" b="1" dirty="0">
                  <a:latin typeface="游ゴシック" panose="020B0400000000000000" pitchFamily="50" charset="-128"/>
                  <a:ea typeface="游ゴシック" panose="020B0400000000000000" pitchFamily="50" charset="-128"/>
                </a:rPr>
                <a:t>人</a:t>
              </a:r>
              <a:endParaRPr lang="ja-JP" altLang="en-US" sz="1867" b="1" dirty="0">
                <a:latin typeface="游ゴシック" panose="020B0400000000000000" pitchFamily="50" charset="-128"/>
                <a:ea typeface="游ゴシック" panose="020B0400000000000000" pitchFamily="50" charset="-128"/>
              </a:endParaRPr>
            </a:p>
          </p:txBody>
        </p:sp>
      </p:grpSp>
      <p:graphicFrame>
        <p:nvGraphicFramePr>
          <p:cNvPr id="22" name="グラフ 21">
            <a:extLst>
              <a:ext uri="{FF2B5EF4-FFF2-40B4-BE49-F238E27FC236}">
                <a16:creationId xmlns:a16="http://schemas.microsoft.com/office/drawing/2014/main" id="{336D95C1-053A-5BBC-9ED8-3736A69993DB}"/>
              </a:ext>
            </a:extLst>
          </p:cNvPr>
          <p:cNvGraphicFramePr/>
          <p:nvPr>
            <p:extLst>
              <p:ext uri="{D42A27DB-BD31-4B8C-83A1-F6EECF244321}">
                <p14:modId xmlns:p14="http://schemas.microsoft.com/office/powerpoint/2010/main" val="2724033454"/>
              </p:ext>
            </p:extLst>
          </p:nvPr>
        </p:nvGraphicFramePr>
        <p:xfrm>
          <a:off x="-1500844" y="2278764"/>
          <a:ext cx="9828387" cy="450163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グラフ 22">
            <a:extLst>
              <a:ext uri="{FF2B5EF4-FFF2-40B4-BE49-F238E27FC236}">
                <a16:creationId xmlns:a16="http://schemas.microsoft.com/office/drawing/2014/main" id="{722CC102-3B2D-0541-FB3C-2744087BDC5F}"/>
              </a:ext>
            </a:extLst>
          </p:cNvPr>
          <p:cNvGraphicFramePr>
            <a:graphicFrameLocks noChangeAspect="1"/>
          </p:cNvGraphicFramePr>
          <p:nvPr>
            <p:extLst>
              <p:ext uri="{D42A27DB-BD31-4B8C-83A1-F6EECF244321}">
                <p14:modId xmlns:p14="http://schemas.microsoft.com/office/powerpoint/2010/main" val="1078843129"/>
              </p:ext>
            </p:extLst>
          </p:nvPr>
        </p:nvGraphicFramePr>
        <p:xfrm>
          <a:off x="3114531" y="2528900"/>
          <a:ext cx="9137448" cy="4113538"/>
        </p:xfrm>
        <a:graphic>
          <a:graphicData uri="http://schemas.openxmlformats.org/drawingml/2006/chart">
            <c:chart xmlns:c="http://schemas.openxmlformats.org/drawingml/2006/chart" xmlns:r="http://schemas.openxmlformats.org/officeDocument/2006/relationships" r:id="rId4"/>
          </a:graphicData>
        </a:graphic>
      </p:graphicFrame>
      <p:sp>
        <p:nvSpPr>
          <p:cNvPr id="24" name="タイトル 1">
            <a:extLst>
              <a:ext uri="{FF2B5EF4-FFF2-40B4-BE49-F238E27FC236}">
                <a16:creationId xmlns:a16="http://schemas.microsoft.com/office/drawing/2014/main" id="{3AD6269F-72B7-488E-F70A-ADBAA718FB32}"/>
              </a:ext>
            </a:extLst>
          </p:cNvPr>
          <p:cNvSpPr txBox="1">
            <a:spLocks/>
          </p:cNvSpPr>
          <p:nvPr/>
        </p:nvSpPr>
        <p:spPr bwMode="white">
          <a:xfrm>
            <a:off x="10281207" y="6021288"/>
            <a:ext cx="1556859" cy="384043"/>
          </a:xfrm>
          <a:prstGeom prst="rect">
            <a:avLst/>
          </a:prstGeom>
        </p:spPr>
        <p:txBody>
          <a:bodyPr vert="horz" lIns="60960" tIns="30480" rIns="60960" bIns="30480" rtlCol="0" anchor="ctr">
            <a:noAutofit/>
          </a:bodyPr>
          <a:lstStyle>
            <a:lvl1pPr marL="0" algn="l" defTabSz="914400" rtl="0" eaLnBrk="1" latinLnBrk="0" hangingPunct="1">
              <a:spcBef>
                <a:spcPct val="0"/>
              </a:spcBef>
              <a:buNone/>
              <a:defRPr kumimoji="1" lang="ja-JP" altLang="en-US" sz="5600" b="1" kern="1200" spc="-150" dirty="0">
                <a:solidFill>
                  <a:schemeClr val="tx1"/>
                </a:solidFill>
                <a:latin typeface="游ゴシック" panose="020B0400000000000000" pitchFamily="50" charset="-128"/>
                <a:ea typeface="游ゴシック" panose="020B0400000000000000" pitchFamily="50" charset="-128"/>
                <a:cs typeface="+mj-cs"/>
              </a:defRPr>
            </a:lvl1pPr>
          </a:lstStyle>
          <a:p>
            <a:pPr algn="r"/>
            <a:r>
              <a:rPr lang="ja-JP" altLang="en-US" sz="1200" dirty="0"/>
              <a:t>（</a:t>
            </a:r>
            <a:r>
              <a:rPr lang="en-US" altLang="ja-JP" sz="1200" dirty="0"/>
              <a:t>2024</a:t>
            </a:r>
            <a:r>
              <a:rPr lang="ja-JP" altLang="en-US" sz="1200" dirty="0"/>
              <a:t>年</a:t>
            </a:r>
            <a:r>
              <a:rPr lang="en-US" altLang="ja-JP" sz="1200" dirty="0"/>
              <a:t>7</a:t>
            </a:r>
            <a:r>
              <a:rPr lang="ja-JP" altLang="en-US" sz="1200" dirty="0"/>
              <a:t>月現在）</a:t>
            </a:r>
          </a:p>
        </p:txBody>
      </p:sp>
    </p:spTree>
    <p:extLst>
      <p:ext uri="{BB962C8B-B14F-4D97-AF65-F5344CB8AC3E}">
        <p14:creationId xmlns:p14="http://schemas.microsoft.com/office/powerpoint/2010/main" val="362733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graphicEl>
                                              <a:chart seriesIdx="-3" categoryIdx="-3" bldStep="gridLegend"/>
                                            </p:graphicEl>
                                          </p:spTgt>
                                        </p:tgtEl>
                                        <p:attrNameLst>
                                          <p:attrName>style.visibility</p:attrName>
                                        </p:attrNameLst>
                                      </p:cBhvr>
                                      <p:to>
                                        <p:strVal val="visible"/>
                                      </p:to>
                                    </p:set>
                                    <p:animEffect transition="in" filter="wheel(1)">
                                      <p:cBhvr>
                                        <p:cTn id="7" dur="500"/>
                                        <p:tgtEl>
                                          <p:spTgt spid="22">
                                            <p:graphicEl>
                                              <a:chart seriesIdx="-3" categoryIdx="-3" bldStep="gridLegend"/>
                                            </p:graphicEl>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2">
                                            <p:graphicEl>
                                              <a:chart seriesIdx="-4" categoryIdx="0" bldStep="category"/>
                                            </p:graphicEl>
                                          </p:spTgt>
                                        </p:tgtEl>
                                        <p:attrNameLst>
                                          <p:attrName>style.visibility</p:attrName>
                                        </p:attrNameLst>
                                      </p:cBhvr>
                                      <p:to>
                                        <p:strVal val="visible"/>
                                      </p:to>
                                    </p:set>
                                    <p:animEffect transition="in" filter="wheel(1)">
                                      <p:cBhvr>
                                        <p:cTn id="10" dur="500"/>
                                        <p:tgtEl>
                                          <p:spTgt spid="22">
                                            <p:graphicEl>
                                              <a:chart seriesIdx="-4" categoryIdx="0" bldStep="category"/>
                                            </p:graphicEl>
                                          </p:spTgt>
                                        </p:tgtEl>
                                      </p:cBhvr>
                                    </p:animEffect>
                                  </p:childTnLst>
                                </p:cTn>
                              </p:par>
                            </p:childTnLst>
                          </p:cTn>
                        </p:par>
                        <p:par>
                          <p:cTn id="11" fill="hold">
                            <p:stCondLst>
                              <p:cond delay="500"/>
                            </p:stCondLst>
                            <p:childTnLst>
                              <p:par>
                                <p:cTn id="12" presetID="21" presetClass="entr" presetSubtype="1" fill="hold" grpId="0" nodeType="afterEffect">
                                  <p:stCondLst>
                                    <p:cond delay="0"/>
                                  </p:stCondLst>
                                  <p:childTnLst>
                                    <p:set>
                                      <p:cBhvr>
                                        <p:cTn id="13" dur="1" fill="hold">
                                          <p:stCondLst>
                                            <p:cond delay="0"/>
                                          </p:stCondLst>
                                        </p:cTn>
                                        <p:tgtEl>
                                          <p:spTgt spid="22">
                                            <p:graphicEl>
                                              <a:chart seriesIdx="-4" categoryIdx="1" bldStep="category"/>
                                            </p:graphicEl>
                                          </p:spTgt>
                                        </p:tgtEl>
                                        <p:attrNameLst>
                                          <p:attrName>style.visibility</p:attrName>
                                        </p:attrNameLst>
                                      </p:cBhvr>
                                      <p:to>
                                        <p:strVal val="visible"/>
                                      </p:to>
                                    </p:set>
                                    <p:animEffect transition="in" filter="wheel(1)">
                                      <p:cBhvr>
                                        <p:cTn id="14" dur="500"/>
                                        <p:tgtEl>
                                          <p:spTgt spid="22">
                                            <p:graphicEl>
                                              <a:chart seriesIdx="-4" categoryIdx="1" bldStep="category"/>
                                            </p:graphicEl>
                                          </p:spTgt>
                                        </p:tgtEl>
                                      </p:cBhvr>
                                    </p:animEffect>
                                  </p:childTnLst>
                                </p:cTn>
                              </p:par>
                            </p:childTnLst>
                          </p:cTn>
                        </p:par>
                        <p:par>
                          <p:cTn id="15" fill="hold">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22">
                                            <p:graphicEl>
                                              <a:chart seriesIdx="-4" categoryIdx="2" bldStep="category"/>
                                            </p:graphicEl>
                                          </p:spTgt>
                                        </p:tgtEl>
                                        <p:attrNameLst>
                                          <p:attrName>style.visibility</p:attrName>
                                        </p:attrNameLst>
                                      </p:cBhvr>
                                      <p:to>
                                        <p:strVal val="visible"/>
                                      </p:to>
                                    </p:set>
                                    <p:animEffect transition="in" filter="wheel(1)">
                                      <p:cBhvr>
                                        <p:cTn id="18" dur="500"/>
                                        <p:tgtEl>
                                          <p:spTgt spid="22">
                                            <p:graphicEl>
                                              <a:chart seriesIdx="-4" categoryIdx="2" bldStep="category"/>
                                            </p:graphicEl>
                                          </p:spTgt>
                                        </p:tgtEl>
                                      </p:cBhvr>
                                    </p:animEffect>
                                  </p:childTnLst>
                                </p:cTn>
                              </p:par>
                            </p:childTnLst>
                          </p:cTn>
                        </p:par>
                        <p:par>
                          <p:cTn id="19" fill="hold">
                            <p:stCondLst>
                              <p:cond delay="1500"/>
                            </p:stCondLst>
                            <p:childTnLst>
                              <p:par>
                                <p:cTn id="20" presetID="21" presetClass="entr" presetSubtype="1" fill="hold" grpId="0" nodeType="afterEffect">
                                  <p:stCondLst>
                                    <p:cond delay="0"/>
                                  </p:stCondLst>
                                  <p:childTnLst>
                                    <p:set>
                                      <p:cBhvr>
                                        <p:cTn id="21" dur="1" fill="hold">
                                          <p:stCondLst>
                                            <p:cond delay="0"/>
                                          </p:stCondLst>
                                        </p:cTn>
                                        <p:tgtEl>
                                          <p:spTgt spid="22">
                                            <p:graphicEl>
                                              <a:chart seriesIdx="-4" categoryIdx="3" bldStep="category"/>
                                            </p:graphicEl>
                                          </p:spTgt>
                                        </p:tgtEl>
                                        <p:attrNameLst>
                                          <p:attrName>style.visibility</p:attrName>
                                        </p:attrNameLst>
                                      </p:cBhvr>
                                      <p:to>
                                        <p:strVal val="visible"/>
                                      </p:to>
                                    </p:set>
                                    <p:animEffect transition="in" filter="wheel(1)">
                                      <p:cBhvr>
                                        <p:cTn id="22" dur="500"/>
                                        <p:tgtEl>
                                          <p:spTgt spid="22">
                                            <p:graphicEl>
                                              <a:chart seriesIdx="-4" categoryIdx="3" bldStep="category"/>
                                            </p:graphicEl>
                                          </p:spTgt>
                                        </p:tgtEl>
                                      </p:cBhvr>
                                    </p:animEffect>
                                  </p:childTnLst>
                                </p:cTn>
                              </p:par>
                            </p:childTnLst>
                          </p:cTn>
                        </p:par>
                        <p:par>
                          <p:cTn id="23" fill="hold">
                            <p:stCondLst>
                              <p:cond delay="2000"/>
                            </p:stCondLst>
                            <p:childTnLst>
                              <p:par>
                                <p:cTn id="24" presetID="21" presetClass="entr" presetSubtype="1" fill="hold" grpId="0" nodeType="afterEffect">
                                  <p:stCondLst>
                                    <p:cond delay="0"/>
                                  </p:stCondLst>
                                  <p:childTnLst>
                                    <p:set>
                                      <p:cBhvr>
                                        <p:cTn id="25" dur="1" fill="hold">
                                          <p:stCondLst>
                                            <p:cond delay="0"/>
                                          </p:stCondLst>
                                        </p:cTn>
                                        <p:tgtEl>
                                          <p:spTgt spid="22">
                                            <p:graphicEl>
                                              <a:chart seriesIdx="-4" categoryIdx="4" bldStep="category"/>
                                            </p:graphicEl>
                                          </p:spTgt>
                                        </p:tgtEl>
                                        <p:attrNameLst>
                                          <p:attrName>style.visibility</p:attrName>
                                        </p:attrNameLst>
                                      </p:cBhvr>
                                      <p:to>
                                        <p:strVal val="visible"/>
                                      </p:to>
                                    </p:set>
                                    <p:animEffect transition="in" filter="wheel(1)">
                                      <p:cBhvr>
                                        <p:cTn id="26" dur="500"/>
                                        <p:tgtEl>
                                          <p:spTgt spid="22">
                                            <p:graphicEl>
                                              <a:chart seriesIdx="-4" categoryIdx="4" bldStep="category"/>
                                            </p:graphicEl>
                                          </p:spTgt>
                                        </p:tgtEl>
                                      </p:cBhvr>
                                    </p:animEffect>
                                  </p:childTnLst>
                                </p:cTn>
                              </p:par>
                            </p:childTnLst>
                          </p:cTn>
                        </p:par>
                        <p:par>
                          <p:cTn id="27" fill="hold">
                            <p:stCondLst>
                              <p:cond delay="2500"/>
                            </p:stCondLst>
                            <p:childTnLst>
                              <p:par>
                                <p:cTn id="28" presetID="21" presetClass="entr" presetSubtype="1" fill="hold" grpId="0" nodeType="afterEffect">
                                  <p:stCondLst>
                                    <p:cond delay="0"/>
                                  </p:stCondLst>
                                  <p:childTnLst>
                                    <p:set>
                                      <p:cBhvr>
                                        <p:cTn id="29" dur="1" fill="hold">
                                          <p:stCondLst>
                                            <p:cond delay="0"/>
                                          </p:stCondLst>
                                        </p:cTn>
                                        <p:tgtEl>
                                          <p:spTgt spid="22">
                                            <p:graphicEl>
                                              <a:chart seriesIdx="-4" categoryIdx="5" bldStep="category"/>
                                            </p:graphicEl>
                                          </p:spTgt>
                                        </p:tgtEl>
                                        <p:attrNameLst>
                                          <p:attrName>style.visibility</p:attrName>
                                        </p:attrNameLst>
                                      </p:cBhvr>
                                      <p:to>
                                        <p:strVal val="visible"/>
                                      </p:to>
                                    </p:set>
                                    <p:animEffect transition="in" filter="wheel(1)">
                                      <p:cBhvr>
                                        <p:cTn id="30" dur="500"/>
                                        <p:tgtEl>
                                          <p:spTgt spid="22">
                                            <p:graphicEl>
                                              <a:chart seriesIdx="-4" categoryIdx="5" bldStep="category"/>
                                            </p:graphicEl>
                                          </p:spTgt>
                                        </p:tgtEl>
                                      </p:cBhvr>
                                    </p:animEffect>
                                  </p:childTnLst>
                                </p:cTn>
                              </p:par>
                            </p:childTnLst>
                          </p:cTn>
                        </p:par>
                        <p:par>
                          <p:cTn id="31" fill="hold">
                            <p:stCondLst>
                              <p:cond delay="3000"/>
                            </p:stCondLst>
                            <p:childTnLst>
                              <p:par>
                                <p:cTn id="32" presetID="21" presetClass="entr" presetSubtype="1" fill="hold" grpId="0" nodeType="afterEffect">
                                  <p:stCondLst>
                                    <p:cond delay="0"/>
                                  </p:stCondLst>
                                  <p:childTnLst>
                                    <p:set>
                                      <p:cBhvr>
                                        <p:cTn id="33" dur="1" fill="hold">
                                          <p:stCondLst>
                                            <p:cond delay="0"/>
                                          </p:stCondLst>
                                        </p:cTn>
                                        <p:tgtEl>
                                          <p:spTgt spid="22">
                                            <p:graphicEl>
                                              <a:chart seriesIdx="-4" categoryIdx="6" bldStep="category"/>
                                            </p:graphicEl>
                                          </p:spTgt>
                                        </p:tgtEl>
                                        <p:attrNameLst>
                                          <p:attrName>style.visibility</p:attrName>
                                        </p:attrNameLst>
                                      </p:cBhvr>
                                      <p:to>
                                        <p:strVal val="visible"/>
                                      </p:to>
                                    </p:set>
                                    <p:animEffect transition="in" filter="wheel(1)">
                                      <p:cBhvr>
                                        <p:cTn id="34" dur="500"/>
                                        <p:tgtEl>
                                          <p:spTgt spid="22">
                                            <p:graphicEl>
                                              <a:chart seriesIdx="-4" categoryIdx="6" bldStep="category"/>
                                            </p:graphicEl>
                                          </p:spTgt>
                                        </p:tgtEl>
                                      </p:cBhvr>
                                    </p:animEffect>
                                  </p:childTnLst>
                                </p:cTn>
                              </p:par>
                            </p:childTnLst>
                          </p:cTn>
                        </p:par>
                        <p:par>
                          <p:cTn id="35" fill="hold">
                            <p:stCondLst>
                              <p:cond delay="3500"/>
                            </p:stCondLst>
                            <p:childTnLst>
                              <p:par>
                                <p:cTn id="36" presetID="21" presetClass="entr" presetSubtype="1" fill="hold" grpId="0" nodeType="afterEffect">
                                  <p:stCondLst>
                                    <p:cond delay="0"/>
                                  </p:stCondLst>
                                  <p:childTnLst>
                                    <p:set>
                                      <p:cBhvr>
                                        <p:cTn id="37" dur="1" fill="hold">
                                          <p:stCondLst>
                                            <p:cond delay="0"/>
                                          </p:stCondLst>
                                        </p:cTn>
                                        <p:tgtEl>
                                          <p:spTgt spid="22">
                                            <p:graphicEl>
                                              <a:chart seriesIdx="-4" categoryIdx="7" bldStep="category"/>
                                            </p:graphicEl>
                                          </p:spTgt>
                                        </p:tgtEl>
                                        <p:attrNameLst>
                                          <p:attrName>style.visibility</p:attrName>
                                        </p:attrNameLst>
                                      </p:cBhvr>
                                      <p:to>
                                        <p:strVal val="visible"/>
                                      </p:to>
                                    </p:set>
                                    <p:animEffect transition="in" filter="wheel(1)">
                                      <p:cBhvr>
                                        <p:cTn id="38" dur="500"/>
                                        <p:tgtEl>
                                          <p:spTgt spid="22">
                                            <p:graphicEl>
                                              <a:chart seriesIdx="-4" categoryIdx="7" bldStep="category"/>
                                            </p:graphicEl>
                                          </p:spTgt>
                                        </p:tgtEl>
                                      </p:cBhvr>
                                    </p:animEffect>
                                  </p:childTnLst>
                                </p:cTn>
                              </p:par>
                            </p:childTnLst>
                          </p:cTn>
                        </p:par>
                        <p:par>
                          <p:cTn id="39" fill="hold">
                            <p:stCondLst>
                              <p:cond delay="4000"/>
                            </p:stCondLst>
                            <p:childTnLst>
                              <p:par>
                                <p:cTn id="40" presetID="21" presetClass="entr" presetSubtype="1" fill="hold" grpId="0" nodeType="afterEffect">
                                  <p:stCondLst>
                                    <p:cond delay="0"/>
                                  </p:stCondLst>
                                  <p:childTnLst>
                                    <p:set>
                                      <p:cBhvr>
                                        <p:cTn id="41" dur="1" fill="hold">
                                          <p:stCondLst>
                                            <p:cond delay="0"/>
                                          </p:stCondLst>
                                        </p:cTn>
                                        <p:tgtEl>
                                          <p:spTgt spid="22">
                                            <p:graphicEl>
                                              <a:chart seriesIdx="-4" categoryIdx="8" bldStep="category"/>
                                            </p:graphicEl>
                                          </p:spTgt>
                                        </p:tgtEl>
                                        <p:attrNameLst>
                                          <p:attrName>style.visibility</p:attrName>
                                        </p:attrNameLst>
                                      </p:cBhvr>
                                      <p:to>
                                        <p:strVal val="visible"/>
                                      </p:to>
                                    </p:set>
                                    <p:animEffect transition="in" filter="wheel(1)">
                                      <p:cBhvr>
                                        <p:cTn id="42" dur="500"/>
                                        <p:tgtEl>
                                          <p:spTgt spid="22">
                                            <p:graphicEl>
                                              <a:chart seriesIdx="-4" categoryIdx="8" bldStep="category"/>
                                            </p:graphicEl>
                                          </p:spTgt>
                                        </p:tgtEl>
                                      </p:cBhvr>
                                    </p:animEffect>
                                  </p:childTnLst>
                                </p:cTn>
                              </p:par>
                            </p:childTnLst>
                          </p:cTn>
                        </p:par>
                        <p:par>
                          <p:cTn id="43" fill="hold">
                            <p:stCondLst>
                              <p:cond delay="4500"/>
                            </p:stCondLst>
                            <p:childTnLst>
                              <p:par>
                                <p:cTn id="44" presetID="21" presetClass="entr" presetSubtype="1" fill="hold" grpId="0" nodeType="afterEffect">
                                  <p:stCondLst>
                                    <p:cond delay="0"/>
                                  </p:stCondLst>
                                  <p:childTnLst>
                                    <p:set>
                                      <p:cBhvr>
                                        <p:cTn id="45" dur="1" fill="hold">
                                          <p:stCondLst>
                                            <p:cond delay="0"/>
                                          </p:stCondLst>
                                        </p:cTn>
                                        <p:tgtEl>
                                          <p:spTgt spid="22">
                                            <p:graphicEl>
                                              <a:chart seriesIdx="-4" categoryIdx="9" bldStep="category"/>
                                            </p:graphicEl>
                                          </p:spTgt>
                                        </p:tgtEl>
                                        <p:attrNameLst>
                                          <p:attrName>style.visibility</p:attrName>
                                        </p:attrNameLst>
                                      </p:cBhvr>
                                      <p:to>
                                        <p:strVal val="visible"/>
                                      </p:to>
                                    </p:set>
                                    <p:animEffect transition="in" filter="wheel(1)">
                                      <p:cBhvr>
                                        <p:cTn id="46" dur="500"/>
                                        <p:tgtEl>
                                          <p:spTgt spid="22">
                                            <p:graphicEl>
                                              <a:chart seriesIdx="-4" categoryIdx="9" bldStep="category"/>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23">
                                            <p:graphicEl>
                                              <a:chart seriesIdx="-3" categoryIdx="-3" bldStep="gridLegend"/>
                                            </p:graphicEl>
                                          </p:spTgt>
                                        </p:tgtEl>
                                        <p:attrNameLst>
                                          <p:attrName>style.visibility</p:attrName>
                                        </p:attrNameLst>
                                      </p:cBhvr>
                                      <p:to>
                                        <p:strVal val="visible"/>
                                      </p:to>
                                    </p:set>
                                    <p:animEffect transition="in" filter="wheel(1)">
                                      <p:cBhvr>
                                        <p:cTn id="51" dur="500"/>
                                        <p:tgtEl>
                                          <p:spTgt spid="23">
                                            <p:graphicEl>
                                              <a:chart seriesIdx="-3" categoryIdx="-3" bldStep="gridLegend"/>
                                            </p:graphicEl>
                                          </p:spTgt>
                                        </p:tgtEl>
                                      </p:cBhvr>
                                    </p:animEffect>
                                  </p:childTnLst>
                                </p:cTn>
                              </p:par>
                              <p:par>
                                <p:cTn id="52" presetID="21" presetClass="entr" presetSubtype="1" fill="hold" grpId="0" nodeType="withEffect">
                                  <p:stCondLst>
                                    <p:cond delay="0"/>
                                  </p:stCondLst>
                                  <p:childTnLst>
                                    <p:set>
                                      <p:cBhvr>
                                        <p:cTn id="53" dur="1" fill="hold">
                                          <p:stCondLst>
                                            <p:cond delay="0"/>
                                          </p:stCondLst>
                                        </p:cTn>
                                        <p:tgtEl>
                                          <p:spTgt spid="23">
                                            <p:graphicEl>
                                              <a:chart seriesIdx="-4" categoryIdx="0" bldStep="category"/>
                                            </p:graphicEl>
                                          </p:spTgt>
                                        </p:tgtEl>
                                        <p:attrNameLst>
                                          <p:attrName>style.visibility</p:attrName>
                                        </p:attrNameLst>
                                      </p:cBhvr>
                                      <p:to>
                                        <p:strVal val="visible"/>
                                      </p:to>
                                    </p:set>
                                    <p:animEffect transition="in" filter="wheel(1)">
                                      <p:cBhvr>
                                        <p:cTn id="54" dur="500"/>
                                        <p:tgtEl>
                                          <p:spTgt spid="23">
                                            <p:graphicEl>
                                              <a:chart seriesIdx="-4" categoryIdx="0" bldStep="category"/>
                                            </p:graphicEl>
                                          </p:spTgt>
                                        </p:tgtEl>
                                      </p:cBhvr>
                                    </p:animEffect>
                                  </p:childTnLst>
                                </p:cTn>
                              </p:par>
                            </p:childTnLst>
                          </p:cTn>
                        </p:par>
                        <p:par>
                          <p:cTn id="55" fill="hold">
                            <p:stCondLst>
                              <p:cond delay="500"/>
                            </p:stCondLst>
                            <p:childTnLst>
                              <p:par>
                                <p:cTn id="56" presetID="21" presetClass="entr" presetSubtype="1" fill="hold" grpId="0" nodeType="afterEffect">
                                  <p:stCondLst>
                                    <p:cond delay="0"/>
                                  </p:stCondLst>
                                  <p:childTnLst>
                                    <p:set>
                                      <p:cBhvr>
                                        <p:cTn id="57" dur="1" fill="hold">
                                          <p:stCondLst>
                                            <p:cond delay="0"/>
                                          </p:stCondLst>
                                        </p:cTn>
                                        <p:tgtEl>
                                          <p:spTgt spid="23">
                                            <p:graphicEl>
                                              <a:chart seriesIdx="-4" categoryIdx="1" bldStep="category"/>
                                            </p:graphicEl>
                                          </p:spTgt>
                                        </p:tgtEl>
                                        <p:attrNameLst>
                                          <p:attrName>style.visibility</p:attrName>
                                        </p:attrNameLst>
                                      </p:cBhvr>
                                      <p:to>
                                        <p:strVal val="visible"/>
                                      </p:to>
                                    </p:set>
                                    <p:animEffect transition="in" filter="wheel(1)">
                                      <p:cBhvr>
                                        <p:cTn id="58" dur="500"/>
                                        <p:tgtEl>
                                          <p:spTgt spid="23">
                                            <p:graphicEl>
                                              <a:chart seriesIdx="-4" categoryIdx="1" bldStep="category"/>
                                            </p:graphicEl>
                                          </p:spTgt>
                                        </p:tgtEl>
                                      </p:cBhvr>
                                    </p:animEffect>
                                  </p:childTnLst>
                                </p:cTn>
                              </p:par>
                            </p:childTnLst>
                          </p:cTn>
                        </p:par>
                        <p:par>
                          <p:cTn id="59" fill="hold">
                            <p:stCondLst>
                              <p:cond delay="1000"/>
                            </p:stCondLst>
                            <p:childTnLst>
                              <p:par>
                                <p:cTn id="60" presetID="21" presetClass="entr" presetSubtype="1" fill="hold" grpId="0" nodeType="afterEffect">
                                  <p:stCondLst>
                                    <p:cond delay="0"/>
                                  </p:stCondLst>
                                  <p:childTnLst>
                                    <p:set>
                                      <p:cBhvr>
                                        <p:cTn id="61" dur="1" fill="hold">
                                          <p:stCondLst>
                                            <p:cond delay="0"/>
                                          </p:stCondLst>
                                        </p:cTn>
                                        <p:tgtEl>
                                          <p:spTgt spid="23">
                                            <p:graphicEl>
                                              <a:chart seriesIdx="-4" categoryIdx="2" bldStep="category"/>
                                            </p:graphicEl>
                                          </p:spTgt>
                                        </p:tgtEl>
                                        <p:attrNameLst>
                                          <p:attrName>style.visibility</p:attrName>
                                        </p:attrNameLst>
                                      </p:cBhvr>
                                      <p:to>
                                        <p:strVal val="visible"/>
                                      </p:to>
                                    </p:set>
                                    <p:animEffect transition="in" filter="wheel(1)">
                                      <p:cBhvr>
                                        <p:cTn id="62" dur="500"/>
                                        <p:tgtEl>
                                          <p:spTgt spid="23">
                                            <p:graphicEl>
                                              <a:chart seriesIdx="-4" categoryIdx="2" bldStep="category"/>
                                            </p:graphicEl>
                                          </p:spTgt>
                                        </p:tgtEl>
                                      </p:cBhvr>
                                    </p:animEffect>
                                  </p:childTnLst>
                                </p:cTn>
                              </p:par>
                            </p:childTnLst>
                          </p:cTn>
                        </p:par>
                        <p:par>
                          <p:cTn id="63" fill="hold">
                            <p:stCondLst>
                              <p:cond delay="1500"/>
                            </p:stCondLst>
                            <p:childTnLst>
                              <p:par>
                                <p:cTn id="64" presetID="21" presetClass="entr" presetSubtype="1" fill="hold" grpId="0" nodeType="afterEffect">
                                  <p:stCondLst>
                                    <p:cond delay="0"/>
                                  </p:stCondLst>
                                  <p:childTnLst>
                                    <p:set>
                                      <p:cBhvr>
                                        <p:cTn id="65" dur="1" fill="hold">
                                          <p:stCondLst>
                                            <p:cond delay="0"/>
                                          </p:stCondLst>
                                        </p:cTn>
                                        <p:tgtEl>
                                          <p:spTgt spid="23">
                                            <p:graphicEl>
                                              <a:chart seriesIdx="-4" categoryIdx="3" bldStep="category"/>
                                            </p:graphicEl>
                                          </p:spTgt>
                                        </p:tgtEl>
                                        <p:attrNameLst>
                                          <p:attrName>style.visibility</p:attrName>
                                        </p:attrNameLst>
                                      </p:cBhvr>
                                      <p:to>
                                        <p:strVal val="visible"/>
                                      </p:to>
                                    </p:set>
                                    <p:animEffect transition="in" filter="wheel(1)">
                                      <p:cBhvr>
                                        <p:cTn id="66" dur="500"/>
                                        <p:tgtEl>
                                          <p:spTgt spid="23">
                                            <p:graphicEl>
                                              <a:chart seriesIdx="-4" categoryIdx="3" bldStep="category"/>
                                            </p:graphicEl>
                                          </p:spTgt>
                                        </p:tgtEl>
                                      </p:cBhvr>
                                    </p:animEffect>
                                  </p:childTnLst>
                                </p:cTn>
                              </p:par>
                            </p:childTnLst>
                          </p:cTn>
                        </p:par>
                        <p:par>
                          <p:cTn id="67" fill="hold">
                            <p:stCondLst>
                              <p:cond delay="2000"/>
                            </p:stCondLst>
                            <p:childTnLst>
                              <p:par>
                                <p:cTn id="68" presetID="21" presetClass="entr" presetSubtype="1" fill="hold" grpId="0" nodeType="afterEffect">
                                  <p:stCondLst>
                                    <p:cond delay="0"/>
                                  </p:stCondLst>
                                  <p:childTnLst>
                                    <p:set>
                                      <p:cBhvr>
                                        <p:cTn id="69" dur="1" fill="hold">
                                          <p:stCondLst>
                                            <p:cond delay="0"/>
                                          </p:stCondLst>
                                        </p:cTn>
                                        <p:tgtEl>
                                          <p:spTgt spid="23">
                                            <p:graphicEl>
                                              <a:chart seriesIdx="-4" categoryIdx="4" bldStep="category"/>
                                            </p:graphicEl>
                                          </p:spTgt>
                                        </p:tgtEl>
                                        <p:attrNameLst>
                                          <p:attrName>style.visibility</p:attrName>
                                        </p:attrNameLst>
                                      </p:cBhvr>
                                      <p:to>
                                        <p:strVal val="visible"/>
                                      </p:to>
                                    </p:set>
                                    <p:animEffect transition="in" filter="wheel(1)">
                                      <p:cBhvr>
                                        <p:cTn id="70" dur="500"/>
                                        <p:tgtEl>
                                          <p:spTgt spid="23">
                                            <p:graphicEl>
                                              <a:chart seriesIdx="-4" categoryIdx="4" bldStep="category"/>
                                            </p:graphicEl>
                                          </p:spTgt>
                                        </p:tgtEl>
                                      </p:cBhvr>
                                    </p:animEffect>
                                  </p:childTnLst>
                                </p:cTn>
                              </p:par>
                            </p:childTnLst>
                          </p:cTn>
                        </p:par>
                        <p:par>
                          <p:cTn id="71" fill="hold">
                            <p:stCondLst>
                              <p:cond delay="2500"/>
                            </p:stCondLst>
                            <p:childTnLst>
                              <p:par>
                                <p:cTn id="72" presetID="21" presetClass="entr" presetSubtype="1" fill="hold" grpId="0" nodeType="afterEffect">
                                  <p:stCondLst>
                                    <p:cond delay="0"/>
                                  </p:stCondLst>
                                  <p:childTnLst>
                                    <p:set>
                                      <p:cBhvr>
                                        <p:cTn id="73" dur="1" fill="hold">
                                          <p:stCondLst>
                                            <p:cond delay="0"/>
                                          </p:stCondLst>
                                        </p:cTn>
                                        <p:tgtEl>
                                          <p:spTgt spid="23">
                                            <p:graphicEl>
                                              <a:chart seriesIdx="-4" categoryIdx="5" bldStep="category"/>
                                            </p:graphicEl>
                                          </p:spTgt>
                                        </p:tgtEl>
                                        <p:attrNameLst>
                                          <p:attrName>style.visibility</p:attrName>
                                        </p:attrNameLst>
                                      </p:cBhvr>
                                      <p:to>
                                        <p:strVal val="visible"/>
                                      </p:to>
                                    </p:set>
                                    <p:animEffect transition="in" filter="wheel(1)">
                                      <p:cBhvr>
                                        <p:cTn id="74" dur="500"/>
                                        <p:tgtEl>
                                          <p:spTgt spid="23">
                                            <p:graphicEl>
                                              <a:chart seriesIdx="-4" categoryIdx="5" bldStep="category"/>
                                            </p:graphicEl>
                                          </p:spTgt>
                                        </p:tgtEl>
                                      </p:cBhvr>
                                    </p:animEffect>
                                  </p:childTnLst>
                                </p:cTn>
                              </p:par>
                            </p:childTnLst>
                          </p:cTn>
                        </p:par>
                        <p:par>
                          <p:cTn id="75" fill="hold">
                            <p:stCondLst>
                              <p:cond delay="3000"/>
                            </p:stCondLst>
                            <p:childTnLst>
                              <p:par>
                                <p:cTn id="76" presetID="21" presetClass="entr" presetSubtype="1" fill="hold" grpId="0" nodeType="afterEffect">
                                  <p:stCondLst>
                                    <p:cond delay="0"/>
                                  </p:stCondLst>
                                  <p:childTnLst>
                                    <p:set>
                                      <p:cBhvr>
                                        <p:cTn id="77" dur="1" fill="hold">
                                          <p:stCondLst>
                                            <p:cond delay="0"/>
                                          </p:stCondLst>
                                        </p:cTn>
                                        <p:tgtEl>
                                          <p:spTgt spid="23">
                                            <p:graphicEl>
                                              <a:chart seriesIdx="-4" categoryIdx="6" bldStep="category"/>
                                            </p:graphicEl>
                                          </p:spTgt>
                                        </p:tgtEl>
                                        <p:attrNameLst>
                                          <p:attrName>style.visibility</p:attrName>
                                        </p:attrNameLst>
                                      </p:cBhvr>
                                      <p:to>
                                        <p:strVal val="visible"/>
                                      </p:to>
                                    </p:set>
                                    <p:animEffect transition="in" filter="wheel(1)">
                                      <p:cBhvr>
                                        <p:cTn id="78" dur="500"/>
                                        <p:tgtEl>
                                          <p:spTgt spid="23">
                                            <p:graphicEl>
                                              <a:chart seriesIdx="-4" categoryIdx="6" bldStep="category"/>
                                            </p:graphicEl>
                                          </p:spTgt>
                                        </p:tgtEl>
                                      </p:cBhvr>
                                    </p:animEffect>
                                  </p:childTnLst>
                                </p:cTn>
                              </p:par>
                              <p:par>
                                <p:cTn id="79" presetID="21" presetClass="entr" presetSubtype="1" fill="hold" grpId="0" nodeType="withEffect">
                                  <p:stCondLst>
                                    <p:cond delay="0"/>
                                  </p:stCondLst>
                                  <p:childTnLst>
                                    <p:set>
                                      <p:cBhvr>
                                        <p:cTn id="80" dur="1" fill="hold">
                                          <p:stCondLst>
                                            <p:cond delay="0"/>
                                          </p:stCondLst>
                                        </p:cTn>
                                        <p:tgtEl>
                                          <p:spTgt spid="23">
                                            <p:graphicEl>
                                              <a:chart seriesIdx="-4" categoryIdx="7" bldStep="category"/>
                                            </p:graphicEl>
                                          </p:spTgt>
                                        </p:tgtEl>
                                        <p:attrNameLst>
                                          <p:attrName>style.visibility</p:attrName>
                                        </p:attrNameLst>
                                      </p:cBhvr>
                                      <p:to>
                                        <p:strVal val="visible"/>
                                      </p:to>
                                    </p:set>
                                    <p:animEffect transition="in" filter="wheel(1)">
                                      <p:cBhvr>
                                        <p:cTn id="81" dur="500"/>
                                        <p:tgtEl>
                                          <p:spTgt spid="23">
                                            <p:graphicEl>
                                              <a:chart seriesIdx="-4" categoryIdx="7" bldStep="category"/>
                                            </p:graphicEl>
                                          </p:spTgt>
                                        </p:tgtEl>
                                      </p:cBhvr>
                                    </p:animEffect>
                                  </p:childTnLst>
                                </p:cTn>
                              </p:par>
                              <p:par>
                                <p:cTn id="82" presetID="21" presetClass="entr" presetSubtype="1" fill="hold" grpId="0" nodeType="withEffect">
                                  <p:stCondLst>
                                    <p:cond delay="0"/>
                                  </p:stCondLst>
                                  <p:childTnLst>
                                    <p:set>
                                      <p:cBhvr>
                                        <p:cTn id="83" dur="1" fill="hold">
                                          <p:stCondLst>
                                            <p:cond delay="0"/>
                                          </p:stCondLst>
                                        </p:cTn>
                                        <p:tgtEl>
                                          <p:spTgt spid="23">
                                            <p:graphicEl>
                                              <a:chart seriesIdx="-4" categoryIdx="8" bldStep="category"/>
                                            </p:graphicEl>
                                          </p:spTgt>
                                        </p:tgtEl>
                                        <p:attrNameLst>
                                          <p:attrName>style.visibility</p:attrName>
                                        </p:attrNameLst>
                                      </p:cBhvr>
                                      <p:to>
                                        <p:strVal val="visible"/>
                                      </p:to>
                                    </p:set>
                                    <p:animEffect transition="in" filter="wheel(1)">
                                      <p:cBhvr>
                                        <p:cTn id="84" dur="500"/>
                                        <p:tgtEl>
                                          <p:spTgt spid="23">
                                            <p:graphicEl>
                                              <a:chart seriesIdx="-4" categoryIdx="8" bldStep="category"/>
                                            </p:graphicEl>
                                          </p:spTgt>
                                        </p:tgtEl>
                                      </p:cBhvr>
                                    </p:animEffect>
                                  </p:childTnLst>
                                </p:cTn>
                              </p:par>
                              <p:par>
                                <p:cTn id="85" presetID="21" presetClass="entr" presetSubtype="1" fill="hold" grpId="0" nodeType="withEffect">
                                  <p:stCondLst>
                                    <p:cond delay="0"/>
                                  </p:stCondLst>
                                  <p:childTnLst>
                                    <p:set>
                                      <p:cBhvr>
                                        <p:cTn id="86" dur="1" fill="hold">
                                          <p:stCondLst>
                                            <p:cond delay="0"/>
                                          </p:stCondLst>
                                        </p:cTn>
                                        <p:tgtEl>
                                          <p:spTgt spid="23">
                                            <p:graphicEl>
                                              <a:chart seriesIdx="-4" categoryIdx="9" bldStep="category"/>
                                            </p:graphicEl>
                                          </p:spTgt>
                                        </p:tgtEl>
                                        <p:attrNameLst>
                                          <p:attrName>style.visibility</p:attrName>
                                        </p:attrNameLst>
                                      </p:cBhvr>
                                      <p:to>
                                        <p:strVal val="visible"/>
                                      </p:to>
                                    </p:set>
                                    <p:animEffect transition="in" filter="wheel(1)">
                                      <p:cBhvr>
                                        <p:cTn id="87" dur="500"/>
                                        <p:tgtEl>
                                          <p:spTgt spid="23">
                                            <p:graphicEl>
                                              <a:chart seriesIdx="-4" categoryIdx="9"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uiExpand="1">
        <p:bldSub>
          <a:bldChart bld="category"/>
        </p:bldSub>
      </p:bldGraphic>
      <p:bldGraphic spid="23" grpId="0" uiExpand="1">
        <p:bldSub>
          <a:bldChart bld="category"/>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A7761E-953F-DAF6-BBDD-28B3A490E845}"/>
              </a:ext>
            </a:extLst>
          </p:cNvPr>
          <p:cNvSpPr txBox="1">
            <a:spLocks/>
          </p:cNvSpPr>
          <p:nvPr/>
        </p:nvSpPr>
        <p:spPr>
          <a:xfrm>
            <a:off x="551384" y="381202"/>
            <a:ext cx="1056117" cy="1031575"/>
          </a:xfrm>
          <a:prstGeom prst="rect">
            <a:avLst/>
          </a:prstGeom>
          <a:solidFill>
            <a:srgbClr val="FE696E"/>
          </a:solidFill>
        </p:spPr>
        <p:txBody>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6400" dirty="0">
                <a:solidFill>
                  <a:schemeClr val="bg1"/>
                </a:solidFill>
                <a:latin typeface="Bahnschrift SemiBold SemiConden" panose="020B0502040204020203" pitchFamily="34" charset="0"/>
              </a:rPr>
              <a:t>Q</a:t>
            </a:r>
            <a:endParaRPr lang="ja-JP" altLang="en-US" sz="6400" dirty="0">
              <a:solidFill>
                <a:schemeClr val="bg1"/>
              </a:solidFill>
              <a:latin typeface="Bahnschrift SemiBold SemiConden" panose="020B0502040204020203" pitchFamily="34" charset="0"/>
            </a:endParaRPr>
          </a:p>
        </p:txBody>
      </p:sp>
      <p:sp>
        <p:nvSpPr>
          <p:cNvPr id="3" name="コンテンツ プレースホルダー 12">
            <a:extLst>
              <a:ext uri="{FF2B5EF4-FFF2-40B4-BE49-F238E27FC236}">
                <a16:creationId xmlns:a16="http://schemas.microsoft.com/office/drawing/2014/main" id="{7AEA773E-E12F-F832-966A-14D67BC5B40F}"/>
              </a:ext>
            </a:extLst>
          </p:cNvPr>
          <p:cNvSpPr txBox="1">
            <a:spLocks/>
          </p:cNvSpPr>
          <p:nvPr/>
        </p:nvSpPr>
        <p:spPr>
          <a:xfrm>
            <a:off x="551392" y="1868827"/>
            <a:ext cx="11281246" cy="4607971"/>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81019" indent="-381019">
              <a:lnSpc>
                <a:spcPts val="5000"/>
              </a:lnSpc>
              <a:spcBef>
                <a:spcPts val="1500"/>
              </a:spcBef>
              <a:buFont typeface="Wingdings" panose="05000000000000000000" pitchFamily="2" charset="2"/>
              <a:buChar char="ü"/>
            </a:pPr>
            <a:r>
              <a:rPr lang="ja-JP" altLang="en-US" sz="4000" b="1" dirty="0">
                <a:latin typeface="游ゴシック" panose="020B0400000000000000" pitchFamily="50" charset="-128"/>
                <a:ea typeface="游ゴシック" panose="020B0400000000000000" pitchFamily="50" charset="-128"/>
              </a:rPr>
              <a:t>この</a:t>
            </a:r>
            <a:r>
              <a:rPr lang="en-US" altLang="ja-JP" sz="4000" b="1" dirty="0">
                <a:latin typeface="游ゴシック" panose="020B0400000000000000" pitchFamily="50" charset="-128"/>
                <a:ea typeface="游ゴシック" panose="020B0400000000000000" pitchFamily="50" charset="-128"/>
              </a:rPr>
              <a:t>10</a:t>
            </a:r>
            <a:r>
              <a:rPr lang="ja-JP" altLang="en-US" sz="4000" b="1" dirty="0">
                <a:latin typeface="游ゴシック" panose="020B0400000000000000" pitchFamily="50" charset="-128"/>
                <a:ea typeface="游ゴシック" panose="020B0400000000000000" pitchFamily="50" charset="-128"/>
              </a:rPr>
              <a:t>年間は大きな増減なし</a:t>
            </a:r>
            <a:endParaRPr lang="en-US" altLang="ja-JP" sz="4000" b="1" dirty="0">
              <a:latin typeface="游ゴシック" panose="020B0400000000000000" pitchFamily="50" charset="-128"/>
              <a:ea typeface="游ゴシック" panose="020B0400000000000000" pitchFamily="50" charset="-128"/>
            </a:endParaRPr>
          </a:p>
          <a:p>
            <a:pPr marL="381019" indent="-381019">
              <a:lnSpc>
                <a:spcPts val="5000"/>
              </a:lnSpc>
              <a:spcBef>
                <a:spcPts val="1500"/>
              </a:spcBef>
              <a:buFont typeface="Wingdings" panose="05000000000000000000" pitchFamily="2" charset="2"/>
              <a:buChar char="ü"/>
            </a:pPr>
            <a:r>
              <a:rPr lang="ja-JP" altLang="en-US" sz="4000" b="1" dirty="0">
                <a:latin typeface="游ゴシック" panose="020B0400000000000000" pitchFamily="50" charset="-128"/>
                <a:ea typeface="游ゴシック" panose="020B0400000000000000" pitchFamily="50" charset="-128"/>
              </a:rPr>
              <a:t>日本の高等教育機関で学ぶ外国人留学生の</a:t>
            </a:r>
            <a:r>
              <a:rPr lang="en-US" altLang="ja-JP" sz="5400" b="1" spc="-113" dirty="0">
                <a:ln>
                  <a:solidFill>
                    <a:prstClr val="black"/>
                  </a:solidFill>
                </a:ln>
                <a:solidFill>
                  <a:srgbClr val="FE696E"/>
                </a:solidFill>
                <a:latin typeface="游ゴシック" panose="020B0400000000000000" pitchFamily="50" charset="-128"/>
                <a:ea typeface="游ゴシック" panose="020B0400000000000000" pitchFamily="50" charset="-128"/>
              </a:rPr>
              <a:t>46.6</a:t>
            </a:r>
            <a:r>
              <a:rPr lang="ja-JP" altLang="en-US" sz="4000" b="1" dirty="0">
                <a:latin typeface="游ゴシック" panose="020B0400000000000000" pitchFamily="50" charset="-128"/>
                <a:ea typeface="游ゴシック" panose="020B0400000000000000" pitchFamily="50" charset="-128"/>
              </a:rPr>
              <a:t>％が中国人</a:t>
            </a:r>
          </a:p>
          <a:p>
            <a:pPr marL="381019" indent="-381019">
              <a:lnSpc>
                <a:spcPts val="5000"/>
              </a:lnSpc>
              <a:spcBef>
                <a:spcPts val="1500"/>
              </a:spcBef>
              <a:buFont typeface="Wingdings" panose="05000000000000000000" pitchFamily="2" charset="2"/>
              <a:buChar char="ü"/>
            </a:pPr>
            <a:r>
              <a:rPr lang="ja-JP" altLang="en-US" sz="4000" b="1" dirty="0">
                <a:latin typeface="游ゴシック" panose="020B0400000000000000" pitchFamily="50" charset="-128"/>
                <a:ea typeface="游ゴシック" panose="020B0400000000000000" pitchFamily="50" charset="-128"/>
              </a:rPr>
              <a:t>指定校に在籍する留学生の</a:t>
            </a:r>
            <a:r>
              <a:rPr lang="en-US" altLang="ja-JP" sz="5400" b="1" spc="-113" dirty="0">
                <a:ln>
                  <a:solidFill>
                    <a:prstClr val="black"/>
                  </a:solidFill>
                </a:ln>
                <a:solidFill>
                  <a:srgbClr val="FE696E"/>
                </a:solidFill>
                <a:latin typeface="游ゴシック" panose="020B0400000000000000" pitchFamily="50" charset="-128"/>
                <a:ea typeface="游ゴシック" panose="020B0400000000000000" pitchFamily="50" charset="-128"/>
              </a:rPr>
              <a:t>55.2</a:t>
            </a:r>
            <a:r>
              <a:rPr lang="ja-JP" altLang="en-US" sz="4000" b="1" dirty="0">
                <a:latin typeface="游ゴシック" panose="020B0400000000000000" pitchFamily="50" charset="-128"/>
                <a:ea typeface="游ゴシック" panose="020B0400000000000000" pitchFamily="50" charset="-128"/>
              </a:rPr>
              <a:t>％が中国人	</a:t>
            </a:r>
            <a:endParaRPr lang="en-US" altLang="ja-JP" sz="4000" b="1" dirty="0">
              <a:solidFill>
                <a:sysClr val="windowText" lastClr="000000"/>
              </a:solidFill>
              <a:latin typeface="游ゴシック" panose="020B0400000000000000" pitchFamily="50" charset="-128"/>
              <a:ea typeface="游ゴシック" panose="020B0400000000000000" pitchFamily="50" charset="-128"/>
            </a:endParaRPr>
          </a:p>
          <a:p>
            <a:pPr marL="381019" indent="-381019">
              <a:lnSpc>
                <a:spcPts val="5000"/>
              </a:lnSpc>
              <a:spcBef>
                <a:spcPts val="1500"/>
              </a:spcBef>
              <a:buFont typeface="Wingdings" panose="05000000000000000000" pitchFamily="2" charset="2"/>
              <a:buChar char="ü"/>
            </a:pPr>
            <a:r>
              <a:rPr lang="ja-JP" altLang="en-US" sz="4000" b="1" dirty="0">
                <a:solidFill>
                  <a:sysClr val="windowText" lastClr="000000"/>
                </a:solidFill>
                <a:latin typeface="游ゴシック" panose="020B0400000000000000" pitchFamily="50" charset="-128"/>
                <a:ea typeface="游ゴシック" panose="020B0400000000000000" pitchFamily="50" charset="-128"/>
              </a:rPr>
              <a:t>各地区選考委員会は偏りをなくすよう努力</a:t>
            </a:r>
            <a:br>
              <a:rPr lang="en-US" altLang="ja-JP" sz="3600" b="1" dirty="0">
                <a:solidFill>
                  <a:sysClr val="windowText" lastClr="000000"/>
                </a:solidFill>
                <a:latin typeface="游ゴシック" panose="020B0400000000000000" pitchFamily="50" charset="-128"/>
                <a:ea typeface="游ゴシック" panose="020B0400000000000000" pitchFamily="50" charset="-128"/>
              </a:rPr>
            </a:br>
            <a:r>
              <a:rPr lang="ja-JP" altLang="en-US" b="1" dirty="0">
                <a:solidFill>
                  <a:sysClr val="windowText" lastClr="000000"/>
                </a:solidFill>
                <a:latin typeface="游ゴシック" panose="020B0400000000000000" pitchFamily="50" charset="-128"/>
                <a:ea typeface="游ゴシック" panose="020B0400000000000000" pitchFamily="50" charset="-128"/>
              </a:rPr>
              <a:t>（中国国内の出身地域が多様となるよう配慮</a:t>
            </a:r>
            <a:r>
              <a:rPr lang="ja-JP" altLang="en-US" sz="2400" b="1" dirty="0">
                <a:solidFill>
                  <a:sysClr val="windowText" lastClr="000000"/>
                </a:solidFill>
                <a:latin typeface="游ゴシック" panose="020B0400000000000000" pitchFamily="50" charset="-128"/>
                <a:ea typeface="游ゴシック" panose="020B0400000000000000" pitchFamily="50" charset="-128"/>
              </a:rPr>
              <a:t>など</a:t>
            </a:r>
            <a:r>
              <a:rPr lang="ja-JP" altLang="en-US" b="1" dirty="0">
                <a:solidFill>
                  <a:sysClr val="windowText" lastClr="000000"/>
                </a:solidFill>
                <a:latin typeface="游ゴシック" panose="020B0400000000000000" pitchFamily="50" charset="-128"/>
                <a:ea typeface="游ゴシック" panose="020B0400000000000000" pitchFamily="50" charset="-128"/>
              </a:rPr>
              <a:t>）</a:t>
            </a:r>
            <a:endParaRPr lang="en-US" altLang="ja-JP" b="1" dirty="0">
              <a:solidFill>
                <a:sysClr val="windowText" lastClr="000000"/>
              </a:solidFill>
              <a:latin typeface="游ゴシック" panose="020B0400000000000000" pitchFamily="50" charset="-128"/>
              <a:ea typeface="游ゴシック" panose="020B0400000000000000" pitchFamily="50" charset="-128"/>
            </a:endParaRPr>
          </a:p>
        </p:txBody>
      </p:sp>
      <p:sp>
        <p:nvSpPr>
          <p:cNvPr id="4" name="タイトル 11">
            <a:extLst>
              <a:ext uri="{FF2B5EF4-FFF2-40B4-BE49-F238E27FC236}">
                <a16:creationId xmlns:a16="http://schemas.microsoft.com/office/drawing/2014/main" id="{E5AD2E53-CDEE-711F-4D7E-8D2B7E3D7E60}"/>
              </a:ext>
            </a:extLst>
          </p:cNvPr>
          <p:cNvSpPr txBox="1">
            <a:spLocks/>
          </p:cNvSpPr>
          <p:nvPr/>
        </p:nvSpPr>
        <p:spPr>
          <a:xfrm>
            <a:off x="1607501" y="500675"/>
            <a:ext cx="11281246" cy="672075"/>
          </a:xfrm>
          <a:prstGeom prst="rect">
            <a:avLst/>
          </a:prstGeom>
        </p:spPr>
        <p:txBody>
          <a:bodyPr anchor="t"/>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ja-JP" altLang="en-US" sz="4500" b="1" dirty="0">
                <a:solidFill>
                  <a:sysClr val="windowText" lastClr="000000"/>
                </a:solidFill>
                <a:latin typeface="游ゴシック" panose="020B0400000000000000" pitchFamily="50" charset="-128"/>
                <a:ea typeface="游ゴシック" panose="020B0400000000000000" pitchFamily="50" charset="-128"/>
              </a:rPr>
              <a:t>中国人奨学生の割合は増えていますか？</a:t>
            </a:r>
            <a:endParaRPr lang="ja-JP" altLang="en-US" sz="45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89844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EE196B5-FA6F-C571-1609-5AE9F3EFF3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60907" y="584650"/>
            <a:ext cx="2815679" cy="2803736"/>
          </a:xfrm>
          <a:prstGeom prst="rect">
            <a:avLst/>
          </a:prstGeom>
          <a:solidFill>
            <a:schemeClr val="bg1"/>
          </a:solidFill>
          <a:effectLst>
            <a:softEdge rad="127000"/>
          </a:effectLst>
        </p:spPr>
      </p:pic>
      <p:sp>
        <p:nvSpPr>
          <p:cNvPr id="4" name="テキスト ボックス 3">
            <a:extLst>
              <a:ext uri="{FF2B5EF4-FFF2-40B4-BE49-F238E27FC236}">
                <a16:creationId xmlns:a16="http://schemas.microsoft.com/office/drawing/2014/main" id="{108E9B02-8BC2-F6CB-DC66-1403F32ECC1B}"/>
              </a:ext>
            </a:extLst>
          </p:cNvPr>
          <p:cNvSpPr txBox="1"/>
          <p:nvPr/>
        </p:nvSpPr>
        <p:spPr>
          <a:xfrm>
            <a:off x="557560" y="1263477"/>
            <a:ext cx="5520613" cy="584775"/>
          </a:xfrm>
          <a:prstGeom prst="rect">
            <a:avLst/>
          </a:prstGeom>
          <a:solidFill>
            <a:schemeClr val="tx1">
              <a:lumMod val="75000"/>
              <a:lumOff val="25000"/>
            </a:schemeClr>
          </a:solidFill>
        </p:spPr>
        <p:txBody>
          <a:bodyPr wrap="square" rtlCol="0">
            <a:spAutoFit/>
          </a:bodyPr>
          <a:lstStyle/>
          <a:p>
            <a:pPr lvl="0" algn="dist">
              <a:spcBef>
                <a:spcPct val="20000"/>
              </a:spcBef>
            </a:pPr>
            <a:r>
              <a:rPr lang="ja-JP" altLang="en-US" sz="3200" b="1" dirty="0">
                <a:solidFill>
                  <a:schemeClr val="bg1"/>
                </a:solidFill>
                <a:latin typeface="游ゴシック" panose="020B0400000000000000" pitchFamily="50" charset="-128"/>
                <a:ea typeface="游ゴシック" panose="020B0400000000000000" pitchFamily="50" charset="-128"/>
                <a:cs typeface="Meiryo UI" panose="020B0604030504040204" pitchFamily="50" charset="-128"/>
              </a:rPr>
              <a:t>採用基準（全国統一）</a:t>
            </a:r>
          </a:p>
        </p:txBody>
      </p:sp>
      <p:sp>
        <p:nvSpPr>
          <p:cNvPr id="5" name="テキスト ボックス 4">
            <a:extLst>
              <a:ext uri="{FF2B5EF4-FFF2-40B4-BE49-F238E27FC236}">
                <a16:creationId xmlns:a16="http://schemas.microsoft.com/office/drawing/2014/main" id="{20BDC497-F487-117D-BA9C-D6EF3FFE5675}"/>
              </a:ext>
            </a:extLst>
          </p:cNvPr>
          <p:cNvSpPr txBox="1"/>
          <p:nvPr/>
        </p:nvSpPr>
        <p:spPr>
          <a:xfrm>
            <a:off x="550863" y="1921665"/>
            <a:ext cx="7831567" cy="1579343"/>
          </a:xfrm>
          <a:prstGeom prst="rect">
            <a:avLst/>
          </a:prstGeom>
          <a:noFill/>
        </p:spPr>
        <p:txBody>
          <a:bodyPr wrap="square" rtlCol="0">
            <a:spAutoFit/>
          </a:bodyPr>
          <a:lstStyle/>
          <a:p>
            <a:pPr marL="182042" indent="-182042">
              <a:lnSpc>
                <a:spcPct val="90000"/>
              </a:lnSpc>
              <a:spcAft>
                <a:spcPts val="1200"/>
              </a:spcAft>
              <a:buFont typeface="Arial" panose="020B0604020202020204" pitchFamily="34" charset="0"/>
              <a:buChar char="•"/>
            </a:pPr>
            <a:r>
              <a:rPr lang="ja-JP" altLang="en-US" sz="3200" b="1" dirty="0">
                <a:latin typeface="游ゴシック" panose="020B0400000000000000" pitchFamily="50" charset="-128"/>
                <a:ea typeface="游ゴシック" panose="020B0400000000000000" pitchFamily="50" charset="-128"/>
                <a:cs typeface="Meiryo UI" panose="020B0604030504040204" pitchFamily="50" charset="-128"/>
              </a:rPr>
              <a:t>勉学への意欲、人物面・学業面が優秀、</a:t>
            </a:r>
            <a:br>
              <a:rPr lang="en-US" altLang="ja-JP" sz="3200" b="1" dirty="0">
                <a:latin typeface="游ゴシック" panose="020B0400000000000000" pitchFamily="50" charset="-128"/>
                <a:ea typeface="游ゴシック" panose="020B0400000000000000" pitchFamily="50" charset="-128"/>
                <a:cs typeface="Meiryo UI" panose="020B0604030504040204" pitchFamily="50" charset="-128"/>
              </a:rPr>
            </a:br>
            <a:r>
              <a:rPr lang="ja-JP" altLang="en-US" sz="3200" b="1" dirty="0">
                <a:latin typeface="游ゴシック" panose="020B0400000000000000" pitchFamily="50" charset="-128"/>
                <a:ea typeface="游ゴシック" panose="020B0400000000000000" pitchFamily="50" charset="-128"/>
                <a:cs typeface="Meiryo UI" panose="020B0604030504040204" pitchFamily="50" charset="-128"/>
              </a:rPr>
              <a:t>将来日本との懸け橋になりうる人材</a:t>
            </a:r>
            <a:endParaRPr lang="en-US" altLang="ja-JP" sz="3200" b="1" dirty="0">
              <a:latin typeface="游ゴシック" panose="020B0400000000000000" pitchFamily="50" charset="-128"/>
              <a:ea typeface="游ゴシック" panose="020B0400000000000000" pitchFamily="50" charset="-128"/>
              <a:cs typeface="Meiryo UI" panose="020B0604030504040204" pitchFamily="50" charset="-128"/>
            </a:endParaRPr>
          </a:p>
          <a:p>
            <a:pPr marL="182042" indent="-182042">
              <a:lnSpc>
                <a:spcPct val="90000"/>
              </a:lnSpc>
              <a:spcAft>
                <a:spcPts val="667"/>
              </a:spcAft>
              <a:buFont typeface="Arial" panose="020B0604020202020204" pitchFamily="34" charset="0"/>
              <a:buChar char="•"/>
            </a:pPr>
            <a:r>
              <a:rPr lang="ja-JP" altLang="en-US" sz="3200" b="1" dirty="0">
                <a:latin typeface="游ゴシック" panose="020B0400000000000000" pitchFamily="50" charset="-128"/>
                <a:ea typeface="游ゴシック" panose="020B0400000000000000" pitchFamily="50" charset="-128"/>
                <a:cs typeface="Meiryo UI" panose="020B0604030504040204" pitchFamily="50" charset="-128"/>
              </a:rPr>
              <a:t>家庭状況、経済状況は評価対象外</a:t>
            </a:r>
            <a:endParaRPr lang="en-US" altLang="ja-JP" sz="3200" b="1" dirty="0">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13" name="タイトル 11">
            <a:extLst>
              <a:ext uri="{FF2B5EF4-FFF2-40B4-BE49-F238E27FC236}">
                <a16:creationId xmlns:a16="http://schemas.microsoft.com/office/drawing/2014/main" id="{FE38BF6E-52F8-1AF4-D4B8-2EB9855890BA}"/>
              </a:ext>
            </a:extLst>
          </p:cNvPr>
          <p:cNvSpPr>
            <a:spLocks noGrp="1"/>
          </p:cNvSpPr>
          <p:nvPr>
            <p:ph type="title"/>
          </p:nvPr>
        </p:nvSpPr>
        <p:spPr>
          <a:xfrm>
            <a:off x="815414" y="428667"/>
            <a:ext cx="7536837" cy="758775"/>
          </a:xfrm>
        </p:spPr>
        <p:txBody>
          <a:bodyPr anchor="t"/>
          <a:lstStyle/>
          <a:p>
            <a:r>
              <a:rPr lang="ja-JP" altLang="en-US" dirty="0">
                <a:latin typeface="游ゴシック" panose="020B0400000000000000" pitchFamily="50" charset="-128"/>
                <a:ea typeface="游ゴシック" panose="020B0400000000000000" pitchFamily="50" charset="-128"/>
              </a:rPr>
              <a:t>奨学生の選考</a:t>
            </a:r>
          </a:p>
        </p:txBody>
      </p:sp>
      <p:sp>
        <p:nvSpPr>
          <p:cNvPr id="16" name="正方形/長方形 15">
            <a:extLst>
              <a:ext uri="{FF2B5EF4-FFF2-40B4-BE49-F238E27FC236}">
                <a16:creationId xmlns:a16="http://schemas.microsoft.com/office/drawing/2014/main" id="{2E840E53-E8A9-18F7-12A6-7FE457F7AEA9}"/>
              </a:ext>
            </a:extLst>
          </p:cNvPr>
          <p:cNvSpPr/>
          <p:nvPr/>
        </p:nvSpPr>
        <p:spPr>
          <a:xfrm>
            <a:off x="875420" y="3573016"/>
            <a:ext cx="1279408" cy="2774823"/>
          </a:xfrm>
          <a:prstGeom prst="rect">
            <a:avLst/>
          </a:prstGeom>
          <a:solidFill>
            <a:schemeClr val="bg1"/>
          </a:solidFill>
          <a:ln w="57150">
            <a:solidFill>
              <a:srgbClr val="FE696E"/>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3600" cap="small" spc="200" dirty="0">
                <a:solidFill>
                  <a:schemeClr val="tx1"/>
                </a:solidFill>
                <a:latin typeface="HGP創英角ｺﾞｼｯｸUB" pitchFamily="50" charset="-128"/>
                <a:ea typeface="HGP創英角ｺﾞｼｯｸUB" pitchFamily="50" charset="-128"/>
              </a:rPr>
              <a:t>留学の目的</a:t>
            </a:r>
            <a:br>
              <a:rPr lang="en-US" altLang="ja-JP" sz="3600" cap="small" spc="200" dirty="0">
                <a:solidFill>
                  <a:schemeClr val="tx1"/>
                </a:solidFill>
                <a:latin typeface="HGP創英角ｺﾞｼｯｸUB" pitchFamily="50" charset="-128"/>
                <a:ea typeface="HGP創英角ｺﾞｼｯｸUB" pitchFamily="50" charset="-128"/>
              </a:rPr>
            </a:br>
            <a:r>
              <a:rPr lang="ja-JP" altLang="en-US" sz="3600" cap="small" spc="200" dirty="0">
                <a:solidFill>
                  <a:schemeClr val="tx1"/>
                </a:solidFill>
                <a:latin typeface="HGP創英角ｺﾞｼｯｸUB" pitchFamily="50" charset="-128"/>
                <a:ea typeface="HGP創英角ｺﾞｼｯｸUB" pitchFamily="50" charset="-128"/>
              </a:rPr>
              <a:t>将来の目標</a:t>
            </a:r>
            <a:endParaRPr lang="en-US" altLang="ja-JP" sz="3600" cap="small" spc="200" dirty="0">
              <a:solidFill>
                <a:schemeClr val="tx1"/>
              </a:solidFill>
              <a:latin typeface="HGP創英角ｺﾞｼｯｸUB" pitchFamily="50" charset="-128"/>
              <a:ea typeface="HGP創英角ｺﾞｼｯｸUB" pitchFamily="50" charset="-128"/>
            </a:endParaRPr>
          </a:p>
        </p:txBody>
      </p:sp>
      <p:sp>
        <p:nvSpPr>
          <p:cNvPr id="17" name="正方形/長方形 16">
            <a:extLst>
              <a:ext uri="{FF2B5EF4-FFF2-40B4-BE49-F238E27FC236}">
                <a16:creationId xmlns:a16="http://schemas.microsoft.com/office/drawing/2014/main" id="{D5C865FD-B4A5-C321-3828-B32323BBFBDB}"/>
              </a:ext>
            </a:extLst>
          </p:cNvPr>
          <p:cNvSpPr/>
          <p:nvPr/>
        </p:nvSpPr>
        <p:spPr>
          <a:xfrm>
            <a:off x="2351149" y="3573016"/>
            <a:ext cx="1279408" cy="2774823"/>
          </a:xfrm>
          <a:prstGeom prst="rect">
            <a:avLst/>
          </a:prstGeom>
          <a:solidFill>
            <a:schemeClr val="bg1"/>
          </a:solidFill>
          <a:ln w="57150">
            <a:solidFill>
              <a:srgbClr val="FE696E"/>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3600" cap="small" spc="1000" dirty="0">
                <a:solidFill>
                  <a:schemeClr val="tx1"/>
                </a:solidFill>
                <a:latin typeface="HGP創英角ｺﾞｼｯｸUB" pitchFamily="50" charset="-128"/>
                <a:ea typeface="HGP創英角ｺﾞｼｯｸUB" pitchFamily="50" charset="-128"/>
              </a:rPr>
              <a:t>交流への</a:t>
            </a:r>
            <a:br>
              <a:rPr lang="en-US" altLang="ja-JP" sz="3600" cap="small" spc="1000" dirty="0">
                <a:solidFill>
                  <a:schemeClr val="tx1"/>
                </a:solidFill>
                <a:latin typeface="HGP創英角ｺﾞｼｯｸUB" pitchFamily="50" charset="-128"/>
                <a:ea typeface="HGP創英角ｺﾞｼｯｸUB" pitchFamily="50" charset="-128"/>
              </a:rPr>
            </a:br>
            <a:r>
              <a:rPr lang="ja-JP" altLang="en-US" sz="3600" cap="small" spc="1000" dirty="0">
                <a:solidFill>
                  <a:schemeClr val="tx1"/>
                </a:solidFill>
                <a:latin typeface="HGP創英角ｺﾞｼｯｸUB" pitchFamily="50" charset="-128"/>
                <a:ea typeface="HGP創英角ｺﾞｼｯｸUB" pitchFamily="50" charset="-128"/>
              </a:rPr>
              <a:t>熱意</a:t>
            </a:r>
            <a:endParaRPr lang="en-US" altLang="ja-JP" sz="3600" cap="small" spc="1000" dirty="0">
              <a:solidFill>
                <a:schemeClr val="tx1"/>
              </a:solidFill>
              <a:latin typeface="HGP創英角ｺﾞｼｯｸUB" pitchFamily="50" charset="-128"/>
              <a:ea typeface="HGP創英角ｺﾞｼｯｸUB" pitchFamily="50" charset="-128"/>
            </a:endParaRPr>
          </a:p>
        </p:txBody>
      </p:sp>
      <p:sp>
        <p:nvSpPr>
          <p:cNvPr id="18" name="正方形/長方形 17">
            <a:extLst>
              <a:ext uri="{FF2B5EF4-FFF2-40B4-BE49-F238E27FC236}">
                <a16:creationId xmlns:a16="http://schemas.microsoft.com/office/drawing/2014/main" id="{0AEB4E03-D967-7970-FA21-1CBC1855CAEA}"/>
              </a:ext>
            </a:extLst>
          </p:cNvPr>
          <p:cNvSpPr/>
          <p:nvPr/>
        </p:nvSpPr>
        <p:spPr>
          <a:xfrm>
            <a:off x="3826878" y="3573016"/>
            <a:ext cx="1279408" cy="2774823"/>
          </a:xfrm>
          <a:prstGeom prst="rect">
            <a:avLst/>
          </a:prstGeom>
          <a:solidFill>
            <a:schemeClr val="bg1"/>
          </a:solidFill>
          <a:ln w="57150">
            <a:solidFill>
              <a:srgbClr val="FE696E"/>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3600" cap="small" spc="1000" dirty="0">
                <a:solidFill>
                  <a:schemeClr val="tx1"/>
                </a:solidFill>
                <a:latin typeface="HGP創英角ｺﾞｼｯｸUB" pitchFamily="50" charset="-128"/>
                <a:ea typeface="HGP創英角ｺﾞｼｯｸUB" pitchFamily="50" charset="-128"/>
              </a:rPr>
              <a:t>人間性</a:t>
            </a:r>
            <a:br>
              <a:rPr lang="en-US" altLang="ja-JP" sz="3600" cap="small" spc="1000" dirty="0">
                <a:solidFill>
                  <a:schemeClr val="tx1"/>
                </a:solidFill>
                <a:latin typeface="HGP創英角ｺﾞｼｯｸUB" pitchFamily="50" charset="-128"/>
                <a:ea typeface="HGP創英角ｺﾞｼｯｸUB" pitchFamily="50" charset="-128"/>
              </a:rPr>
            </a:br>
            <a:r>
              <a:rPr lang="ja-JP" altLang="en-US" sz="3600" cap="small" spc="1000" dirty="0">
                <a:solidFill>
                  <a:schemeClr val="tx1"/>
                </a:solidFill>
                <a:latin typeface="HGP創英角ｺﾞｼｯｸUB" pitchFamily="50" charset="-128"/>
                <a:ea typeface="HGP創英角ｺﾞｼｯｸUB" pitchFamily="50" charset="-128"/>
              </a:rPr>
              <a:t>人  柄</a:t>
            </a:r>
            <a:endParaRPr lang="en-US" altLang="ja-JP" sz="3600" cap="small" spc="1000" dirty="0">
              <a:solidFill>
                <a:schemeClr val="tx1"/>
              </a:solidFill>
              <a:latin typeface="HGP創英角ｺﾞｼｯｸUB" pitchFamily="50" charset="-128"/>
              <a:ea typeface="HGP創英角ｺﾞｼｯｸUB" pitchFamily="50" charset="-128"/>
            </a:endParaRPr>
          </a:p>
        </p:txBody>
      </p:sp>
      <p:sp>
        <p:nvSpPr>
          <p:cNvPr id="19" name="正方形/長方形 18">
            <a:extLst>
              <a:ext uri="{FF2B5EF4-FFF2-40B4-BE49-F238E27FC236}">
                <a16:creationId xmlns:a16="http://schemas.microsoft.com/office/drawing/2014/main" id="{52704EB6-A237-1A40-9968-CF4330DF2791}"/>
              </a:ext>
            </a:extLst>
          </p:cNvPr>
          <p:cNvSpPr/>
          <p:nvPr/>
        </p:nvSpPr>
        <p:spPr>
          <a:xfrm>
            <a:off x="5302606" y="3573016"/>
            <a:ext cx="1279408" cy="2774823"/>
          </a:xfrm>
          <a:prstGeom prst="rect">
            <a:avLst/>
          </a:prstGeom>
          <a:solidFill>
            <a:schemeClr val="bg1"/>
          </a:solidFill>
          <a:ln w="57150">
            <a:solidFill>
              <a:srgbClr val="FE696E"/>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3600" cap="small" spc="200" dirty="0">
                <a:solidFill>
                  <a:schemeClr val="tx1"/>
                </a:solidFill>
                <a:latin typeface="HGP創英角ｺﾞｼｯｸUB" pitchFamily="50" charset="-128"/>
                <a:ea typeface="HGP創英角ｺﾞｼｯｸUB" pitchFamily="50" charset="-128"/>
              </a:rPr>
              <a:t>コミュニケーション能力</a:t>
            </a:r>
            <a:endParaRPr lang="en-US" altLang="ja-JP" sz="3600" cap="small" spc="200" dirty="0">
              <a:solidFill>
                <a:schemeClr val="tx1"/>
              </a:solidFill>
              <a:latin typeface="HGP創英角ｺﾞｼｯｸUB" pitchFamily="50" charset="-128"/>
              <a:ea typeface="HGP創英角ｺﾞｼｯｸUB" pitchFamily="50" charset="-128"/>
            </a:endParaRPr>
          </a:p>
        </p:txBody>
      </p:sp>
      <p:sp>
        <p:nvSpPr>
          <p:cNvPr id="20" name="正方形/長方形 19">
            <a:extLst>
              <a:ext uri="{FF2B5EF4-FFF2-40B4-BE49-F238E27FC236}">
                <a16:creationId xmlns:a16="http://schemas.microsoft.com/office/drawing/2014/main" id="{3BD6A628-A74F-BD1F-2924-165294554065}"/>
              </a:ext>
            </a:extLst>
          </p:cNvPr>
          <p:cNvSpPr/>
          <p:nvPr/>
        </p:nvSpPr>
        <p:spPr>
          <a:xfrm>
            <a:off x="7716180" y="3573016"/>
            <a:ext cx="721269" cy="2774823"/>
          </a:xfrm>
          <a:prstGeom prst="rect">
            <a:avLst/>
          </a:prstGeom>
          <a:solidFill>
            <a:schemeClr val="bg1"/>
          </a:solidFill>
          <a:ln w="57150">
            <a:solidFill>
              <a:srgbClr val="FE696E"/>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3600" cap="small" spc="200" dirty="0">
                <a:solidFill>
                  <a:schemeClr val="tx1"/>
                </a:solidFill>
                <a:latin typeface="HGP創英角ｺﾞｼｯｸUB" pitchFamily="50" charset="-128"/>
                <a:ea typeface="HGP創英角ｺﾞｼｯｸUB" pitchFamily="50" charset="-128"/>
              </a:rPr>
              <a:t>地区裁量</a:t>
            </a:r>
            <a:endParaRPr lang="en-US" altLang="ja-JP" sz="3600" cap="small" spc="200" dirty="0">
              <a:solidFill>
                <a:schemeClr val="tx1"/>
              </a:solidFill>
              <a:latin typeface="HGP創英角ｺﾞｼｯｸUB" pitchFamily="50" charset="-128"/>
              <a:ea typeface="HGP創英角ｺﾞｼｯｸUB" pitchFamily="50" charset="-128"/>
            </a:endParaRPr>
          </a:p>
        </p:txBody>
      </p:sp>
      <p:sp>
        <p:nvSpPr>
          <p:cNvPr id="21" name="加算記号 20">
            <a:extLst>
              <a:ext uri="{FF2B5EF4-FFF2-40B4-BE49-F238E27FC236}">
                <a16:creationId xmlns:a16="http://schemas.microsoft.com/office/drawing/2014/main" id="{B3218CA5-783B-4A76-892B-DAA35E98E0D9}"/>
              </a:ext>
            </a:extLst>
          </p:cNvPr>
          <p:cNvSpPr/>
          <p:nvPr/>
        </p:nvSpPr>
        <p:spPr>
          <a:xfrm>
            <a:off x="6744072" y="4547639"/>
            <a:ext cx="792088" cy="848666"/>
          </a:xfrm>
          <a:prstGeom prst="mathPlus">
            <a:avLst>
              <a:gd name="adj1" fmla="val 13802"/>
            </a:avLst>
          </a:prstGeom>
          <a:solidFill>
            <a:srgbClr val="FE696E"/>
          </a:solidFill>
          <a:ln>
            <a:solidFill>
              <a:srgbClr val="FE69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24679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grpId="0" nodeType="afterEffect">
                                  <p:stCondLst>
                                    <p:cond delay="2000"/>
                                  </p:stCondLst>
                                  <p:childTnLst>
                                    <p:animClr clrSpc="rgb" dir="cw">
                                      <p:cBhvr>
                                        <p:cTn id="6" dur="1000" fill="hold"/>
                                        <p:tgtEl>
                                          <p:spTgt spid="16"/>
                                        </p:tgtEl>
                                        <p:attrNameLst>
                                          <p:attrName>fillcolor</p:attrName>
                                        </p:attrNameLst>
                                      </p:cBhvr>
                                      <p:to>
                                        <a:srgbClr val="FFF9AB"/>
                                      </p:to>
                                    </p:animClr>
                                    <p:set>
                                      <p:cBhvr>
                                        <p:cTn id="7" dur="1000" fill="hold"/>
                                        <p:tgtEl>
                                          <p:spTgt spid="16"/>
                                        </p:tgtEl>
                                        <p:attrNameLst>
                                          <p:attrName>fill.type</p:attrName>
                                        </p:attrNameLst>
                                      </p:cBhvr>
                                      <p:to>
                                        <p:strVal val="solid"/>
                                      </p:to>
                                    </p:set>
                                    <p:set>
                                      <p:cBhvr>
                                        <p:cTn id="8" dur="1000" fill="hold"/>
                                        <p:tgtEl>
                                          <p:spTgt spid="16"/>
                                        </p:tgtEl>
                                        <p:attrNameLst>
                                          <p:attrName>fill.on</p:attrName>
                                        </p:attrNameLst>
                                      </p:cBhvr>
                                      <p:to>
                                        <p:strVal val="true"/>
                                      </p:to>
                                    </p:set>
                                  </p:childTnLst>
                                </p:cTn>
                              </p:par>
                            </p:childTnLst>
                          </p:cTn>
                        </p:par>
                        <p:par>
                          <p:cTn id="9" fill="hold">
                            <p:stCondLst>
                              <p:cond delay="3000"/>
                            </p:stCondLst>
                            <p:childTnLst>
                              <p:par>
                                <p:cTn id="10" presetID="1" presetClass="emph" presetSubtype="2" fill="hold" nodeType="afterEffect">
                                  <p:stCondLst>
                                    <p:cond delay="0"/>
                                  </p:stCondLst>
                                  <p:childTnLst>
                                    <p:animClr clrSpc="rgb" dir="cw">
                                      <p:cBhvr>
                                        <p:cTn id="11" dur="1000" fill="hold"/>
                                        <p:tgtEl>
                                          <p:spTgt spid="17"/>
                                        </p:tgtEl>
                                        <p:attrNameLst>
                                          <p:attrName>fillcolor</p:attrName>
                                        </p:attrNameLst>
                                      </p:cBhvr>
                                      <p:to>
                                        <a:srgbClr val="FFF9AB"/>
                                      </p:to>
                                    </p:animClr>
                                    <p:set>
                                      <p:cBhvr>
                                        <p:cTn id="12" dur="1000" fill="hold"/>
                                        <p:tgtEl>
                                          <p:spTgt spid="17"/>
                                        </p:tgtEl>
                                        <p:attrNameLst>
                                          <p:attrName>fill.type</p:attrName>
                                        </p:attrNameLst>
                                      </p:cBhvr>
                                      <p:to>
                                        <p:strVal val="solid"/>
                                      </p:to>
                                    </p:set>
                                    <p:set>
                                      <p:cBhvr>
                                        <p:cTn id="13" dur="1000" fill="hold"/>
                                        <p:tgtEl>
                                          <p:spTgt spid="17"/>
                                        </p:tgtEl>
                                        <p:attrNameLst>
                                          <p:attrName>fill.on</p:attrName>
                                        </p:attrNameLst>
                                      </p:cBhvr>
                                      <p:to>
                                        <p:strVal val="true"/>
                                      </p:to>
                                    </p:set>
                                  </p:childTnLst>
                                </p:cTn>
                              </p:par>
                            </p:childTnLst>
                          </p:cTn>
                        </p:par>
                        <p:par>
                          <p:cTn id="14" fill="hold">
                            <p:stCondLst>
                              <p:cond delay="4000"/>
                            </p:stCondLst>
                            <p:childTnLst>
                              <p:par>
                                <p:cTn id="15" presetID="1" presetClass="emph" presetSubtype="2" fill="hold" nodeType="afterEffect">
                                  <p:stCondLst>
                                    <p:cond delay="0"/>
                                  </p:stCondLst>
                                  <p:childTnLst>
                                    <p:animClr clrSpc="rgb" dir="cw">
                                      <p:cBhvr>
                                        <p:cTn id="16" dur="1000" fill="hold"/>
                                        <p:tgtEl>
                                          <p:spTgt spid="18"/>
                                        </p:tgtEl>
                                        <p:attrNameLst>
                                          <p:attrName>fillcolor</p:attrName>
                                        </p:attrNameLst>
                                      </p:cBhvr>
                                      <p:to>
                                        <a:srgbClr val="FFF9AB"/>
                                      </p:to>
                                    </p:animClr>
                                    <p:set>
                                      <p:cBhvr>
                                        <p:cTn id="17" dur="1000" fill="hold"/>
                                        <p:tgtEl>
                                          <p:spTgt spid="18"/>
                                        </p:tgtEl>
                                        <p:attrNameLst>
                                          <p:attrName>fill.type</p:attrName>
                                        </p:attrNameLst>
                                      </p:cBhvr>
                                      <p:to>
                                        <p:strVal val="solid"/>
                                      </p:to>
                                    </p:set>
                                    <p:set>
                                      <p:cBhvr>
                                        <p:cTn id="18" dur="1000" fill="hold"/>
                                        <p:tgtEl>
                                          <p:spTgt spid="18"/>
                                        </p:tgtEl>
                                        <p:attrNameLst>
                                          <p:attrName>fill.on</p:attrName>
                                        </p:attrNameLst>
                                      </p:cBhvr>
                                      <p:to>
                                        <p:strVal val="true"/>
                                      </p:to>
                                    </p:set>
                                  </p:childTnLst>
                                </p:cTn>
                              </p:par>
                            </p:childTnLst>
                          </p:cTn>
                        </p:par>
                        <p:par>
                          <p:cTn id="19" fill="hold">
                            <p:stCondLst>
                              <p:cond delay="5000"/>
                            </p:stCondLst>
                            <p:childTnLst>
                              <p:par>
                                <p:cTn id="20" presetID="1" presetClass="emph" presetSubtype="2" fill="hold" nodeType="afterEffect">
                                  <p:stCondLst>
                                    <p:cond delay="0"/>
                                  </p:stCondLst>
                                  <p:childTnLst>
                                    <p:animClr clrSpc="rgb" dir="cw">
                                      <p:cBhvr>
                                        <p:cTn id="21" dur="1000" fill="hold"/>
                                        <p:tgtEl>
                                          <p:spTgt spid="19"/>
                                        </p:tgtEl>
                                        <p:attrNameLst>
                                          <p:attrName>fillcolor</p:attrName>
                                        </p:attrNameLst>
                                      </p:cBhvr>
                                      <p:to>
                                        <a:srgbClr val="FFF9AB"/>
                                      </p:to>
                                    </p:animClr>
                                    <p:set>
                                      <p:cBhvr>
                                        <p:cTn id="22" dur="1000" fill="hold"/>
                                        <p:tgtEl>
                                          <p:spTgt spid="19"/>
                                        </p:tgtEl>
                                        <p:attrNameLst>
                                          <p:attrName>fill.type</p:attrName>
                                        </p:attrNameLst>
                                      </p:cBhvr>
                                      <p:to>
                                        <p:strVal val="solid"/>
                                      </p:to>
                                    </p:set>
                                    <p:set>
                                      <p:cBhvr>
                                        <p:cTn id="23" dur="1000" fill="hold"/>
                                        <p:tgtEl>
                                          <p:spTgt spid="19"/>
                                        </p:tgtEl>
                                        <p:attrNameLst>
                                          <p:attrName>fill.on</p:attrName>
                                        </p:attrNameLst>
                                      </p:cBhvr>
                                      <p:to>
                                        <p:strVal val="true"/>
                                      </p:to>
                                    </p:set>
                                  </p:childTnLst>
                                </p:cTn>
                              </p:par>
                            </p:childTnLst>
                          </p:cTn>
                        </p:par>
                        <p:par>
                          <p:cTn id="24" fill="hold">
                            <p:stCondLst>
                              <p:cond delay="6000"/>
                            </p:stCondLst>
                            <p:childTnLst>
                              <p:par>
                                <p:cTn id="25" presetID="1" presetClass="emph" presetSubtype="2" fill="hold" nodeType="afterEffect">
                                  <p:stCondLst>
                                    <p:cond delay="0"/>
                                  </p:stCondLst>
                                  <p:childTnLst>
                                    <p:animClr clrSpc="rgb" dir="cw">
                                      <p:cBhvr>
                                        <p:cTn id="26" dur="1000" fill="hold"/>
                                        <p:tgtEl>
                                          <p:spTgt spid="20"/>
                                        </p:tgtEl>
                                        <p:attrNameLst>
                                          <p:attrName>fillcolor</p:attrName>
                                        </p:attrNameLst>
                                      </p:cBhvr>
                                      <p:to>
                                        <a:srgbClr val="FFF9AB"/>
                                      </p:to>
                                    </p:animClr>
                                    <p:set>
                                      <p:cBhvr>
                                        <p:cTn id="27" dur="1000" fill="hold"/>
                                        <p:tgtEl>
                                          <p:spTgt spid="20"/>
                                        </p:tgtEl>
                                        <p:attrNameLst>
                                          <p:attrName>fill.type</p:attrName>
                                        </p:attrNameLst>
                                      </p:cBhvr>
                                      <p:to>
                                        <p:strVal val="solid"/>
                                      </p:to>
                                    </p:set>
                                    <p:set>
                                      <p:cBhvr>
                                        <p:cTn id="28" dur="1000" fill="hold"/>
                                        <p:tgtEl>
                                          <p:spTgt spid="2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2440</TotalTime>
  <Words>5799</Words>
  <Application>Microsoft Office PowerPoint</Application>
  <PresentationFormat>ワイド画面</PresentationFormat>
  <Paragraphs>557</Paragraphs>
  <Slides>27</Slides>
  <Notes>27</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27</vt:i4>
      </vt:variant>
    </vt:vector>
  </HeadingPairs>
  <TitlesOfParts>
    <vt:vector size="38" baseType="lpstr">
      <vt:lpstr>Yu Gothic UI</vt:lpstr>
      <vt:lpstr>Wingdings</vt:lpstr>
      <vt:lpstr>ＭＳ Ｐゴシック</vt:lpstr>
      <vt:lpstr>Arial</vt:lpstr>
      <vt:lpstr>HGP創英角ｺﾞｼｯｸUB</vt:lpstr>
      <vt:lpstr>BIZ UDPゴシック</vt:lpstr>
      <vt:lpstr>メイリオ</vt:lpstr>
      <vt:lpstr>ＭＳ 明朝</vt:lpstr>
      <vt:lpstr>游ゴシック</vt:lpstr>
      <vt:lpstr>Bahnschrift SemiBold SemiConden</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国内最大級の奨学生数</vt:lpstr>
      <vt:lpstr>PowerPoint プレゼンテーション</vt:lpstr>
      <vt:lpstr>奨学生の選考</vt:lpstr>
      <vt:lpstr>PowerPoint プレゼンテーション</vt:lpstr>
      <vt:lpstr>ご寄付は奨学事業に</vt:lpstr>
      <vt:lpstr>PowerPoint プレゼンテーション</vt:lpstr>
      <vt:lpstr>表彰制度【個人寄付】</vt:lpstr>
      <vt:lpstr>寄付実績</vt:lpstr>
      <vt:lpstr>寄付実績</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学友からロータリー会員へ</vt:lpstr>
      <vt:lpstr>学友からロータリー会員へ</vt:lpstr>
      <vt:lpstr>恩返しの気持ち</vt:lpstr>
      <vt:lpstr>PowerPoint プレゼンテーション</vt:lpstr>
      <vt:lpstr>奨学生に関わる危機管理</vt:lpstr>
      <vt:lpstr>業務委託・覚書の締結</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USER009</dc:creator>
  <cp:lastModifiedBy>yui usui</cp:lastModifiedBy>
  <cp:revision>133</cp:revision>
  <cp:lastPrinted>2024-09-13T07:09:34Z</cp:lastPrinted>
  <dcterms:created xsi:type="dcterms:W3CDTF">2006-08-16T00:00:00Z</dcterms:created>
  <dcterms:modified xsi:type="dcterms:W3CDTF">2024-09-13T07:43:33Z</dcterms:modified>
  <dc:identifier>DAGPIVXMZrQ</dc:identifier>
</cp:coreProperties>
</file>