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44" r:id="rId2"/>
    <p:sldId id="311" r:id="rId3"/>
    <p:sldId id="297" r:id="rId4"/>
    <p:sldId id="325" r:id="rId5"/>
    <p:sldId id="355" r:id="rId6"/>
    <p:sldId id="312" r:id="rId7"/>
    <p:sldId id="327" r:id="rId8"/>
    <p:sldId id="340" r:id="rId9"/>
    <p:sldId id="356" r:id="rId10"/>
    <p:sldId id="314" r:id="rId11"/>
    <p:sldId id="315" r:id="rId12"/>
    <p:sldId id="316" r:id="rId13"/>
    <p:sldId id="317" r:id="rId14"/>
    <p:sldId id="357" r:id="rId15"/>
    <p:sldId id="335" r:id="rId16"/>
    <p:sldId id="336" r:id="rId17"/>
    <p:sldId id="334" r:id="rId18"/>
    <p:sldId id="338" r:id="rId19"/>
    <p:sldId id="353" r:id="rId20"/>
    <p:sldId id="351" r:id="rId21"/>
    <p:sldId id="349" r:id="rId22"/>
    <p:sldId id="350" r:id="rId2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009" initials="U" lastIdx="1" clrIdx="0">
    <p:extLst>
      <p:ext uri="{19B8F6BF-5375-455C-9EA6-DF929625EA0E}">
        <p15:presenceInfo xmlns:p15="http://schemas.microsoft.com/office/powerpoint/2012/main" userId="S-1-5-21-2233869166-798791585-801673945-3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7BA"/>
    <a:srgbClr val="63B4D9"/>
    <a:srgbClr val="B8D56B"/>
    <a:srgbClr val="46BA4C"/>
    <a:srgbClr val="008E47"/>
    <a:srgbClr val="F6C0D7"/>
    <a:srgbClr val="F19EC2"/>
    <a:srgbClr val="F5BDE2"/>
    <a:srgbClr val="CA209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77057" autoAdjust="0"/>
  </p:normalViewPr>
  <p:slideViewPr>
    <p:cSldViewPr>
      <p:cViewPr varScale="1">
        <p:scale>
          <a:sx n="85" d="100"/>
          <a:sy n="85" d="100"/>
        </p:scale>
        <p:origin x="1926" y="84"/>
      </p:cViewPr>
      <p:guideLst>
        <p:guide orient="horz" pos="2160"/>
        <p:guide pos="2880"/>
      </p:guideLst>
    </p:cSldViewPr>
  </p:slideViewPr>
  <p:outlineViewPr>
    <p:cViewPr>
      <p:scale>
        <a:sx n="33" d="100"/>
        <a:sy n="33" d="100"/>
      </p:scale>
      <p:origin x="0" y="-943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72"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YONESV\&#20107;&#21209;&#23616;&#20849;&#26377;\03%20&#24195;&#22577;&#22996;&#21729;&#20250;\&#9679;&#35910;&#36766;&#20856;\2019-20_&#35910;&#36766;&#20856;\ppt\&#12464;&#12521;&#12501;&#12418;&#12392;.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63729627888814"/>
          <c:y val="6.5625000000000003E-2"/>
          <c:w val="0.45904902995867225"/>
          <c:h val="0.88124999999999998"/>
        </c:manualLayout>
      </c:layout>
      <c:pieChart>
        <c:varyColors val="1"/>
        <c:ser>
          <c:idx val="0"/>
          <c:order val="0"/>
          <c:tx>
            <c:strRef>
              <c:f>Sheet1!$B$1</c:f>
              <c:strCache>
                <c:ptCount val="1"/>
                <c:pt idx="0">
                  <c:v>売上高</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BFC2-4610-9A29-D6608F3D91A1}"/>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BFC2-4610-9A29-D6608F3D91A1}"/>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BFC2-4610-9A29-D6608F3D91A1}"/>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BFC2-4610-9A29-D6608F3D91A1}"/>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BFC2-4610-9A29-D6608F3D91A1}"/>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BFC2-4610-9A29-D6608F3D91A1}"/>
              </c:ext>
            </c:extLst>
          </c:dPt>
          <c:dLbls>
            <c:dLbl>
              <c:idx val="0"/>
              <c:layout>
                <c:manualLayout>
                  <c:x val="-0.15595769105928786"/>
                  <c:y val="0.1539376738955511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FC2-4610-9A29-D6608F3D91A1}"/>
                </c:ext>
              </c:extLst>
            </c:dLbl>
            <c:dLbl>
              <c:idx val="1"/>
              <c:layout>
                <c:manualLayout>
                  <c:x val="-0.10350442166835272"/>
                  <c:y val="-0.1099121675989568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FC2-4610-9A29-D6608F3D91A1}"/>
                </c:ext>
              </c:extLst>
            </c:dLbl>
            <c:dLbl>
              <c:idx val="2"/>
              <c:layout>
                <c:manualLayout>
                  <c:x val="0.12635415842105391"/>
                  <c:y val="-0.1989573537823191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FC2-4610-9A29-D6608F3D91A1}"/>
                </c:ext>
              </c:extLst>
            </c:dLbl>
            <c:dLbl>
              <c:idx val="3"/>
              <c:layout>
                <c:manualLayout>
                  <c:x val="0.10909218534963101"/>
                  <c:y val="2.2350728543590222E-3"/>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fld id="{30C84DC7-B781-4D67-9EA3-B7BC8DF066F3}" type="CATEGORYNAME">
                      <a:rPr lang="ja-JP" altLang="en-US" sz="2000" smtClean="0">
                        <a:solidFill>
                          <a:schemeClr val="tx1"/>
                        </a:solidFill>
                      </a:rPr>
                      <a:pPr>
                        <a:defRPr sz="2000">
                          <a:solidFill>
                            <a:schemeClr val="tx1"/>
                          </a:solidFill>
                          <a:latin typeface="HGP創英角ｺﾞｼｯｸUB" panose="020B0900000000000000" pitchFamily="50" charset="-128"/>
                          <a:ea typeface="HGP創英角ｺﾞｼｯｸUB" panose="020B0900000000000000" pitchFamily="50" charset="-128"/>
                        </a:defRPr>
                      </a:pPr>
                      <a:t>[分類名]</a:t>
                    </a:fld>
                    <a:r>
                      <a:rPr lang="ja-JP" altLang="en-US" sz="2000" dirty="0">
                        <a:solidFill>
                          <a:schemeClr val="tx1"/>
                        </a:solidFill>
                      </a:rPr>
                      <a:t> </a:t>
                    </a:r>
                    <a:fld id="{C5BF6ACD-9A33-42C0-83D7-CF1A6A19A770}" type="PERCENTAGE">
                      <a:rPr lang="en-US" altLang="ja-JP" sz="2000" baseline="0" smtClean="0">
                        <a:solidFill>
                          <a:schemeClr val="tx1"/>
                        </a:solidFill>
                      </a:rPr>
                      <a:pPr>
                        <a:defRPr sz="2000">
                          <a:solidFill>
                            <a:schemeClr val="tx1"/>
                          </a:solidFill>
                          <a:latin typeface="HGP創英角ｺﾞｼｯｸUB" panose="020B0900000000000000" pitchFamily="50" charset="-128"/>
                          <a:ea typeface="HGP創英角ｺﾞｼｯｸUB" panose="020B0900000000000000" pitchFamily="50" charset="-128"/>
                        </a:defRPr>
                      </a:pPr>
                      <a:t>[パーセンテージ]</a:t>
                    </a:fld>
                    <a:endParaRPr lang="ja-JP" altLang="en-US" sz="2000" dirty="0">
                      <a:solidFill>
                        <a:schemeClr val="tx1"/>
                      </a:solidFill>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9401419968667619"/>
                      <c:h val="0.12621399695591898"/>
                    </c:manualLayout>
                  </c15:layout>
                  <c15:dlblFieldTable/>
                  <c15:showDataLabelsRange val="0"/>
                </c:ext>
                <c:ext xmlns:c16="http://schemas.microsoft.com/office/drawing/2014/chart" uri="{C3380CC4-5D6E-409C-BE32-E72D297353CC}">
                  <c16:uniqueId val="{00000007-BFC2-4610-9A29-D6608F3D91A1}"/>
                </c:ext>
              </c:extLst>
            </c:dLbl>
            <c:dLbl>
              <c:idx val="4"/>
              <c:layout>
                <c:manualLayout>
                  <c:x val="4.9292635324943102E-2"/>
                  <c:y val="1.7883975918798654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FC2-4610-9A29-D6608F3D91A1}"/>
                </c:ext>
              </c:extLst>
            </c:dLbl>
            <c:dLbl>
              <c:idx val="5"/>
              <c:layout>
                <c:manualLayout>
                  <c:x val="9.9645001520664564E-2"/>
                  <c:y val="0.16039350079010381"/>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FC2-4610-9A29-D6608F3D91A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HGP創英角ｺﾞｼｯｸUB" panose="020B0900000000000000" pitchFamily="50" charset="-128"/>
                    <a:ea typeface="HGP創英角ｺﾞｼｯｸUB" panose="020B0900000000000000" pitchFamily="50" charset="-128"/>
                    <a:cs typeface="+mn-cs"/>
                  </a:defRPr>
                </a:pPr>
                <a:endParaRPr lang="ja-JP"/>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Sheet1!$A$2:$A$7</c:f>
              <c:strCache>
                <c:ptCount val="6"/>
                <c:pt idx="0">
                  <c:v>中国</c:v>
                </c:pt>
                <c:pt idx="1">
                  <c:v>韓国</c:v>
                </c:pt>
                <c:pt idx="2">
                  <c:v>台湾</c:v>
                </c:pt>
                <c:pt idx="3">
                  <c:v>ベトナム</c:v>
                </c:pt>
                <c:pt idx="4">
                  <c:v>マレーシア</c:v>
                </c:pt>
                <c:pt idx="5">
                  <c:v>その他</c:v>
                </c:pt>
              </c:strCache>
            </c:strRef>
          </c:cat>
          <c:val>
            <c:numRef>
              <c:f>Sheet1!$B$2:$B$7</c:f>
              <c:numCache>
                <c:formatCode>#,##0</c:formatCode>
                <c:ptCount val="6"/>
                <c:pt idx="0">
                  <c:v>7152</c:v>
                </c:pt>
                <c:pt idx="1">
                  <c:v>4536</c:v>
                </c:pt>
                <c:pt idx="2">
                  <c:v>3505</c:v>
                </c:pt>
                <c:pt idx="3">
                  <c:v>1076</c:v>
                </c:pt>
                <c:pt idx="4" formatCode="General">
                  <c:v>975</c:v>
                </c:pt>
                <c:pt idx="5" formatCode="General">
                  <c:v>3779</c:v>
                </c:pt>
              </c:numCache>
            </c:numRef>
          </c:val>
          <c:extLst>
            <c:ext xmlns:c16="http://schemas.microsoft.com/office/drawing/2014/chart" uri="{C3380CC4-5D6E-409C-BE32-E72D297353CC}">
              <c16:uniqueId val="{0000000C-BFC2-4610-9A29-D6608F3D91A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58297430568828"/>
          <c:y val="5.1048038897893028E-2"/>
          <c:w val="0.41422393465016261"/>
          <c:h val="0.93907189627228516"/>
        </c:manualLayout>
      </c:layout>
      <c:pieChart>
        <c:varyColors val="1"/>
        <c:ser>
          <c:idx val="0"/>
          <c:order val="0"/>
          <c:tx>
            <c:strRef>
              <c:f>Sheet1!$B$1</c:f>
              <c:strCache>
                <c:ptCount val="1"/>
                <c:pt idx="0">
                  <c:v>列1</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3103-4986-BF03-3DBAC0F2E234}"/>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3103-4986-BF03-3DBAC0F2E234}"/>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3103-4986-BF03-3DBAC0F2E234}"/>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3103-4986-BF03-3DBAC0F2E234}"/>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3103-4986-BF03-3DBAC0F2E234}"/>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3103-4986-BF03-3DBAC0F2E234}"/>
              </c:ext>
            </c:extLst>
          </c:dPt>
          <c:dLbls>
            <c:dLbl>
              <c:idx val="1"/>
              <c:layout>
                <c:manualLayout>
                  <c:x val="-5.7548514057354973E-3"/>
                  <c:y val="-6.257374392220421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103-4986-BF03-3DBAC0F2E234}"/>
                </c:ext>
              </c:extLst>
            </c:dLbl>
            <c:dLbl>
              <c:idx val="2"/>
              <c:layout>
                <c:manualLayout>
                  <c:x val="7.2783411075472385E-2"/>
                  <c:y val="-0.1293640194489465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103-4986-BF03-3DBAC0F2E234}"/>
                </c:ext>
              </c:extLst>
            </c:dLbl>
            <c:dLbl>
              <c:idx val="3"/>
              <c:layout>
                <c:manualLayout>
                  <c:x val="3.4057153655138776E-2"/>
                  <c:y val="1.3720583468395462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103-4986-BF03-3DBAC0F2E234}"/>
                </c:ext>
              </c:extLst>
            </c:dLbl>
            <c:dLbl>
              <c:idx val="4"/>
              <c:layout>
                <c:manualLayout>
                  <c:x val="0.14558077718804402"/>
                  <c:y val="-2.5664959481361365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fld id="{67BF5C14-7ABE-44EA-B43E-B683DBACA768}" type="CATEGORYNAME">
                      <a:rPr lang="ja-JP" altLang="en-US" sz="1800" smtClean="0">
                        <a:solidFill>
                          <a:schemeClr val="tx1"/>
                        </a:solidFill>
                      </a:rPr>
                      <a:pPr>
                        <a:defRPr sz="1800">
                          <a:solidFill>
                            <a:schemeClr val="tx1"/>
                          </a:solidFill>
                          <a:latin typeface="HGP創英角ｺﾞｼｯｸUB" panose="020B0900000000000000" pitchFamily="50" charset="-128"/>
                          <a:ea typeface="HGP創英角ｺﾞｼｯｸUB" panose="020B0900000000000000" pitchFamily="50" charset="-128"/>
                        </a:defRPr>
                      </a:pPr>
                      <a:t>[分類名]</a:t>
                    </a:fld>
                    <a:r>
                      <a:rPr lang="ja-JP" altLang="en-US" sz="1800" dirty="0">
                        <a:solidFill>
                          <a:schemeClr val="tx1"/>
                        </a:solidFill>
                      </a:rPr>
                      <a:t> </a:t>
                    </a:r>
                    <a:fld id="{BFC8A283-4C38-4853-8842-B45E2CEC1386}" type="PERCENTAGE">
                      <a:rPr lang="en-US" altLang="ja-JP" sz="1800" baseline="0" smtClean="0">
                        <a:solidFill>
                          <a:schemeClr val="tx1"/>
                        </a:solidFill>
                      </a:rPr>
                      <a:pPr>
                        <a:defRPr sz="1800">
                          <a:solidFill>
                            <a:schemeClr val="tx1"/>
                          </a:solidFill>
                          <a:latin typeface="HGP創英角ｺﾞｼｯｸUB" panose="020B0900000000000000" pitchFamily="50" charset="-128"/>
                          <a:ea typeface="HGP創英角ｺﾞｼｯｸUB" panose="020B0900000000000000" pitchFamily="50" charset="-128"/>
                        </a:defRPr>
                      </a:pPr>
                      <a:t>[パーセンテージ]</a:t>
                    </a:fld>
                    <a:endParaRPr lang="ja-JP" altLang="en-US" sz="1800" dirty="0">
                      <a:solidFill>
                        <a:schemeClr val="tx1"/>
                      </a:solidFill>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864528846491502"/>
                      <c:h val="0.13506048622366287"/>
                    </c:manualLayout>
                  </c15:layout>
                  <c15:dlblFieldTable/>
                  <c15:showDataLabelsRange val="0"/>
                </c:ext>
                <c:ext xmlns:c16="http://schemas.microsoft.com/office/drawing/2014/chart" uri="{C3380CC4-5D6E-409C-BE32-E72D297353CC}">
                  <c16:uniqueId val="{00000009-3103-4986-BF03-3DBAC0F2E234}"/>
                </c:ext>
              </c:extLst>
            </c:dLbl>
            <c:dLbl>
              <c:idx val="5"/>
              <c:layout>
                <c:manualLayout>
                  <c:x val="0.12850209948957736"/>
                  <c:y val="0.17072129659643437"/>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103-4986-BF03-3DBAC0F2E23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HGP創英角ｺﾞｼｯｸUB" panose="020B0900000000000000" pitchFamily="50" charset="-128"/>
                    <a:ea typeface="HGP創英角ｺﾞｼｯｸUB" panose="020B0900000000000000" pitchFamily="50" charset="-128"/>
                    <a:cs typeface="+mn-cs"/>
                  </a:defRPr>
                </a:pPr>
                <a:endParaRPr lang="ja-JP"/>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Sheet1!$A$2:$A$7</c:f>
              <c:strCache>
                <c:ptCount val="6"/>
                <c:pt idx="0">
                  <c:v>中国</c:v>
                </c:pt>
                <c:pt idx="1">
                  <c:v>ベトナム</c:v>
                </c:pt>
                <c:pt idx="2">
                  <c:v>韓国</c:v>
                </c:pt>
                <c:pt idx="3">
                  <c:v>マレーシア</c:v>
                </c:pt>
                <c:pt idx="4">
                  <c:v>インドネシア</c:v>
                </c:pt>
                <c:pt idx="5">
                  <c:v>その他</c:v>
                </c:pt>
              </c:strCache>
            </c:strRef>
          </c:cat>
          <c:val>
            <c:numRef>
              <c:f>Sheet1!$B$2:$B$7</c:f>
              <c:numCache>
                <c:formatCode>General</c:formatCode>
                <c:ptCount val="6"/>
                <c:pt idx="0">
                  <c:v>339</c:v>
                </c:pt>
                <c:pt idx="1">
                  <c:v>135</c:v>
                </c:pt>
                <c:pt idx="2">
                  <c:v>80</c:v>
                </c:pt>
                <c:pt idx="3">
                  <c:v>42</c:v>
                </c:pt>
                <c:pt idx="4">
                  <c:v>36</c:v>
                </c:pt>
                <c:pt idx="5">
                  <c:v>236</c:v>
                </c:pt>
              </c:numCache>
            </c:numRef>
          </c:val>
          <c:extLst>
            <c:ext xmlns:c16="http://schemas.microsoft.com/office/drawing/2014/chart" uri="{C3380CC4-5D6E-409C-BE32-E72D297353CC}">
              <c16:uniqueId val="{0000000C-3103-4986-BF03-3DBAC0F2E234}"/>
            </c:ext>
          </c:extLst>
        </c:ser>
        <c:dLbls>
          <c:showLegendKey val="0"/>
          <c:showVal val="0"/>
          <c:showCatName val="1"/>
          <c:showSerName val="0"/>
          <c:showPercent val="1"/>
          <c:showBubbleSize val="0"/>
          <c:showLeaderLines val="1"/>
        </c:dLbls>
        <c:firstSliceAng val="1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45415565742292E-2"/>
          <c:y val="3.5655449560330774E-2"/>
          <c:w val="0.80529991434124071"/>
          <c:h val="0.6516365511626403"/>
        </c:manualLayout>
      </c:layout>
      <c:barChart>
        <c:barDir val="col"/>
        <c:grouping val="clustered"/>
        <c:varyColors val="0"/>
        <c:ser>
          <c:idx val="0"/>
          <c:order val="0"/>
          <c:tx>
            <c:strRef>
              <c:f>Sheet1!$B$1</c:f>
              <c:strCache>
                <c:ptCount val="1"/>
                <c:pt idx="0">
                  <c:v>列2</c:v>
                </c:pt>
              </c:strCache>
            </c:strRef>
          </c:tx>
          <c:invertIfNegative val="0"/>
          <c:cat>
            <c:strRef>
              <c:f>Sheet1!$A$2:$A$35</c:f>
              <c:strCache>
                <c:ptCount val="34"/>
                <c:pt idx="0">
                  <c:v>▼2500</c:v>
                </c:pt>
                <c:pt idx="1">
                  <c:v>△2510</c:v>
                </c:pt>
                <c:pt idx="2">
                  <c:v>△2520</c:v>
                </c:pt>
                <c:pt idx="3">
                  <c:v>▼2530</c:v>
                </c:pt>
                <c:pt idx="4">
                  <c:v>▼2540</c:v>
                </c:pt>
                <c:pt idx="5">
                  <c:v>▼2550</c:v>
                </c:pt>
                <c:pt idx="6">
                  <c:v>△2560</c:v>
                </c:pt>
                <c:pt idx="7">
                  <c:v>△2570</c:v>
                </c:pt>
                <c:pt idx="8">
                  <c:v>▼2770</c:v>
                </c:pt>
                <c:pt idx="9">
                  <c:v>△2790</c:v>
                </c:pt>
                <c:pt idx="10">
                  <c:v>▼2800</c:v>
                </c:pt>
                <c:pt idx="11">
                  <c:v>▼2820</c:v>
                </c:pt>
                <c:pt idx="12">
                  <c:v>△2830</c:v>
                </c:pt>
                <c:pt idx="13">
                  <c:v>▼2840</c:v>
                </c:pt>
                <c:pt idx="14">
                  <c:v>▼2580</c:v>
                </c:pt>
                <c:pt idx="15">
                  <c:v>▼2590</c:v>
                </c:pt>
                <c:pt idx="16">
                  <c:v>▼2600</c:v>
                </c:pt>
                <c:pt idx="17">
                  <c:v>▼2610</c:v>
                </c:pt>
                <c:pt idx="18">
                  <c:v>△2620</c:v>
                </c:pt>
                <c:pt idx="19">
                  <c:v>▼2630</c:v>
                </c:pt>
                <c:pt idx="20">
                  <c:v>▼2750</c:v>
                </c:pt>
                <c:pt idx="21">
                  <c:v>△2760</c:v>
                </c:pt>
                <c:pt idx="22">
                  <c:v>▼2780</c:v>
                </c:pt>
                <c:pt idx="23">
                  <c:v>▼2640</c:v>
                </c:pt>
                <c:pt idx="24">
                  <c:v>▼2650</c:v>
                </c:pt>
                <c:pt idx="25">
                  <c:v>▼2660</c:v>
                </c:pt>
                <c:pt idx="26">
                  <c:v>▼2670</c:v>
                </c:pt>
                <c:pt idx="27">
                  <c:v>▼2680</c:v>
                </c:pt>
                <c:pt idx="28">
                  <c:v>△2690</c:v>
                </c:pt>
                <c:pt idx="29">
                  <c:v>△2700</c:v>
                </c:pt>
                <c:pt idx="30">
                  <c:v>△2710</c:v>
                </c:pt>
                <c:pt idx="31">
                  <c:v>▼2720</c:v>
                </c:pt>
                <c:pt idx="32">
                  <c:v>△2730</c:v>
                </c:pt>
                <c:pt idx="33">
                  <c:v>▼2740</c:v>
                </c:pt>
              </c:strCache>
            </c:strRef>
          </c:cat>
          <c:val>
            <c:numRef>
              <c:f>Sheet1!$B$2:$B$35</c:f>
              <c:numCache>
                <c:formatCode>General</c:formatCode>
                <c:ptCount val="34"/>
              </c:numCache>
            </c:numRef>
          </c:val>
          <c:extLst>
            <c:ext xmlns:c16="http://schemas.microsoft.com/office/drawing/2014/chart" uri="{C3380CC4-5D6E-409C-BE32-E72D297353CC}">
              <c16:uniqueId val="{00000001-F136-45AB-A9BB-4C3C72CE647C}"/>
            </c:ext>
          </c:extLst>
        </c:ser>
        <c:ser>
          <c:idx val="1"/>
          <c:order val="1"/>
          <c:tx>
            <c:strRef>
              <c:f>Sheet1!$C$1</c:f>
              <c:strCache>
                <c:ptCount val="1"/>
                <c:pt idx="0">
                  <c:v>平均寄付額</c:v>
                </c:pt>
              </c:strCache>
            </c:strRef>
          </c:tx>
          <c:spPr>
            <a:solidFill>
              <a:srgbClr val="00B0F0"/>
            </a:solidFill>
            <a:ln w="22225">
              <a:noFill/>
            </a:ln>
          </c:spPr>
          <c:invertIfNegative val="0"/>
          <c:cat>
            <c:strRef>
              <c:f>Sheet1!$A$2:$A$35</c:f>
              <c:strCache>
                <c:ptCount val="34"/>
                <c:pt idx="0">
                  <c:v>▼2500</c:v>
                </c:pt>
                <c:pt idx="1">
                  <c:v>△2510</c:v>
                </c:pt>
                <c:pt idx="2">
                  <c:v>△2520</c:v>
                </c:pt>
                <c:pt idx="3">
                  <c:v>▼2530</c:v>
                </c:pt>
                <c:pt idx="4">
                  <c:v>▼2540</c:v>
                </c:pt>
                <c:pt idx="5">
                  <c:v>▼2550</c:v>
                </c:pt>
                <c:pt idx="6">
                  <c:v>△2560</c:v>
                </c:pt>
                <c:pt idx="7">
                  <c:v>△2570</c:v>
                </c:pt>
                <c:pt idx="8">
                  <c:v>▼2770</c:v>
                </c:pt>
                <c:pt idx="9">
                  <c:v>△2790</c:v>
                </c:pt>
                <c:pt idx="10">
                  <c:v>▼2800</c:v>
                </c:pt>
                <c:pt idx="11">
                  <c:v>▼2820</c:v>
                </c:pt>
                <c:pt idx="12">
                  <c:v>△2830</c:v>
                </c:pt>
                <c:pt idx="13">
                  <c:v>▼2840</c:v>
                </c:pt>
                <c:pt idx="14">
                  <c:v>▼2580</c:v>
                </c:pt>
                <c:pt idx="15">
                  <c:v>▼2590</c:v>
                </c:pt>
                <c:pt idx="16">
                  <c:v>▼2600</c:v>
                </c:pt>
                <c:pt idx="17">
                  <c:v>▼2610</c:v>
                </c:pt>
                <c:pt idx="18">
                  <c:v>△2620</c:v>
                </c:pt>
                <c:pt idx="19">
                  <c:v>▼2630</c:v>
                </c:pt>
                <c:pt idx="20">
                  <c:v>▼2750</c:v>
                </c:pt>
                <c:pt idx="21">
                  <c:v>△2760</c:v>
                </c:pt>
                <c:pt idx="22">
                  <c:v>▼2780</c:v>
                </c:pt>
                <c:pt idx="23">
                  <c:v>▼2640</c:v>
                </c:pt>
                <c:pt idx="24">
                  <c:v>▼2650</c:v>
                </c:pt>
                <c:pt idx="25">
                  <c:v>▼2660</c:v>
                </c:pt>
                <c:pt idx="26">
                  <c:v>▼2670</c:v>
                </c:pt>
                <c:pt idx="27">
                  <c:v>▼2680</c:v>
                </c:pt>
                <c:pt idx="28">
                  <c:v>△2690</c:v>
                </c:pt>
                <c:pt idx="29">
                  <c:v>△2700</c:v>
                </c:pt>
                <c:pt idx="30">
                  <c:v>△2710</c:v>
                </c:pt>
                <c:pt idx="31">
                  <c:v>▼2720</c:v>
                </c:pt>
                <c:pt idx="32">
                  <c:v>△2730</c:v>
                </c:pt>
                <c:pt idx="33">
                  <c:v>▼2740</c:v>
                </c:pt>
              </c:strCache>
            </c:strRef>
          </c:cat>
          <c:val>
            <c:numRef>
              <c:f>Sheet1!$C$2:$C$35</c:f>
              <c:numCache>
                <c:formatCode>#,##0_);[Red]\(#,##0\)</c:formatCode>
                <c:ptCount val="34"/>
                <c:pt idx="0">
                  <c:v>6233</c:v>
                </c:pt>
                <c:pt idx="1">
                  <c:v>14260</c:v>
                </c:pt>
                <c:pt idx="2">
                  <c:v>9316</c:v>
                </c:pt>
                <c:pt idx="3">
                  <c:v>13391</c:v>
                </c:pt>
                <c:pt idx="4">
                  <c:v>8251</c:v>
                </c:pt>
                <c:pt idx="5">
                  <c:v>18601</c:v>
                </c:pt>
                <c:pt idx="6">
                  <c:v>18119</c:v>
                </c:pt>
                <c:pt idx="7">
                  <c:v>12313</c:v>
                </c:pt>
                <c:pt idx="8">
                  <c:v>25553</c:v>
                </c:pt>
                <c:pt idx="9">
                  <c:v>16154</c:v>
                </c:pt>
                <c:pt idx="10">
                  <c:v>10368</c:v>
                </c:pt>
                <c:pt idx="11">
                  <c:v>23964</c:v>
                </c:pt>
                <c:pt idx="12">
                  <c:v>9487</c:v>
                </c:pt>
                <c:pt idx="13">
                  <c:v>19752</c:v>
                </c:pt>
                <c:pt idx="14">
                  <c:v>17705</c:v>
                </c:pt>
                <c:pt idx="15">
                  <c:v>28210</c:v>
                </c:pt>
                <c:pt idx="16">
                  <c:v>13145</c:v>
                </c:pt>
                <c:pt idx="17">
                  <c:v>13545</c:v>
                </c:pt>
                <c:pt idx="18">
                  <c:v>14631</c:v>
                </c:pt>
                <c:pt idx="19">
                  <c:v>10065</c:v>
                </c:pt>
                <c:pt idx="20">
                  <c:v>17767</c:v>
                </c:pt>
                <c:pt idx="21">
                  <c:v>14960</c:v>
                </c:pt>
                <c:pt idx="22">
                  <c:v>20523</c:v>
                </c:pt>
                <c:pt idx="23">
                  <c:v>13591</c:v>
                </c:pt>
                <c:pt idx="24">
                  <c:v>22748</c:v>
                </c:pt>
                <c:pt idx="25">
                  <c:v>24898</c:v>
                </c:pt>
                <c:pt idx="26">
                  <c:v>13950</c:v>
                </c:pt>
                <c:pt idx="27">
                  <c:v>14617</c:v>
                </c:pt>
                <c:pt idx="28">
                  <c:v>14847</c:v>
                </c:pt>
                <c:pt idx="29">
                  <c:v>15219</c:v>
                </c:pt>
                <c:pt idx="30">
                  <c:v>13453</c:v>
                </c:pt>
                <c:pt idx="31">
                  <c:v>10711</c:v>
                </c:pt>
                <c:pt idx="32">
                  <c:v>10547</c:v>
                </c:pt>
                <c:pt idx="33">
                  <c:v>11494</c:v>
                </c:pt>
              </c:numCache>
            </c:numRef>
          </c:val>
          <c:extLst>
            <c:ext xmlns:c16="http://schemas.microsoft.com/office/drawing/2014/chart" uri="{C3380CC4-5D6E-409C-BE32-E72D297353CC}">
              <c16:uniqueId val="{00000002-F136-45AB-A9BB-4C3C72CE647C}"/>
            </c:ext>
          </c:extLst>
        </c:ser>
        <c:dLbls>
          <c:showLegendKey val="0"/>
          <c:showVal val="0"/>
          <c:showCatName val="0"/>
          <c:showSerName val="0"/>
          <c:showPercent val="0"/>
          <c:showBubbleSize val="0"/>
        </c:dLbls>
        <c:gapWidth val="89"/>
        <c:overlap val="100"/>
        <c:axId val="47756032"/>
        <c:axId val="47757568"/>
      </c:barChart>
      <c:lineChart>
        <c:grouping val="standard"/>
        <c:varyColors val="0"/>
        <c:ser>
          <c:idx val="2"/>
          <c:order val="2"/>
          <c:tx>
            <c:strRef>
              <c:f>Sheet1!$D$1</c:f>
              <c:strCache>
                <c:ptCount val="1"/>
                <c:pt idx="0">
                  <c:v>系列 3</c:v>
                </c:pt>
              </c:strCache>
            </c:strRef>
          </c:tx>
          <c:spPr>
            <a:ln w="60325" cap="sq">
              <a:solidFill>
                <a:srgbClr val="FFC000"/>
              </a:solidFill>
              <a:miter lim="800000"/>
            </a:ln>
          </c:spPr>
          <c:marker>
            <c:symbol val="none"/>
          </c:marker>
          <c:cat>
            <c:strRef>
              <c:f>Sheet1!$A$2:$A$35</c:f>
              <c:strCache>
                <c:ptCount val="34"/>
                <c:pt idx="0">
                  <c:v>▼2500</c:v>
                </c:pt>
                <c:pt idx="1">
                  <c:v>△2510</c:v>
                </c:pt>
                <c:pt idx="2">
                  <c:v>△2520</c:v>
                </c:pt>
                <c:pt idx="3">
                  <c:v>▼2530</c:v>
                </c:pt>
                <c:pt idx="4">
                  <c:v>▼2540</c:v>
                </c:pt>
                <c:pt idx="5">
                  <c:v>▼2550</c:v>
                </c:pt>
                <c:pt idx="6">
                  <c:v>△2560</c:v>
                </c:pt>
                <c:pt idx="7">
                  <c:v>△2570</c:v>
                </c:pt>
                <c:pt idx="8">
                  <c:v>▼2770</c:v>
                </c:pt>
                <c:pt idx="9">
                  <c:v>△2790</c:v>
                </c:pt>
                <c:pt idx="10">
                  <c:v>▼2800</c:v>
                </c:pt>
                <c:pt idx="11">
                  <c:v>▼2820</c:v>
                </c:pt>
                <c:pt idx="12">
                  <c:v>△2830</c:v>
                </c:pt>
                <c:pt idx="13">
                  <c:v>▼2840</c:v>
                </c:pt>
                <c:pt idx="14">
                  <c:v>▼2580</c:v>
                </c:pt>
                <c:pt idx="15">
                  <c:v>▼2590</c:v>
                </c:pt>
                <c:pt idx="16">
                  <c:v>▼2600</c:v>
                </c:pt>
                <c:pt idx="17">
                  <c:v>▼2610</c:v>
                </c:pt>
                <c:pt idx="18">
                  <c:v>△2620</c:v>
                </c:pt>
                <c:pt idx="19">
                  <c:v>▼2630</c:v>
                </c:pt>
                <c:pt idx="20">
                  <c:v>▼2750</c:v>
                </c:pt>
                <c:pt idx="21">
                  <c:v>△2760</c:v>
                </c:pt>
                <c:pt idx="22">
                  <c:v>▼2780</c:v>
                </c:pt>
                <c:pt idx="23">
                  <c:v>▼2640</c:v>
                </c:pt>
                <c:pt idx="24">
                  <c:v>▼2650</c:v>
                </c:pt>
                <c:pt idx="25">
                  <c:v>▼2660</c:v>
                </c:pt>
                <c:pt idx="26">
                  <c:v>▼2670</c:v>
                </c:pt>
                <c:pt idx="27">
                  <c:v>▼2680</c:v>
                </c:pt>
                <c:pt idx="28">
                  <c:v>△2690</c:v>
                </c:pt>
                <c:pt idx="29">
                  <c:v>△2700</c:v>
                </c:pt>
                <c:pt idx="30">
                  <c:v>△2710</c:v>
                </c:pt>
                <c:pt idx="31">
                  <c:v>▼2720</c:v>
                </c:pt>
                <c:pt idx="32">
                  <c:v>△2730</c:v>
                </c:pt>
                <c:pt idx="33">
                  <c:v>▼2740</c:v>
                </c:pt>
              </c:strCache>
            </c:strRef>
          </c:cat>
          <c:val>
            <c:numRef>
              <c:f>Sheet1!$D$2:$D$35</c:f>
              <c:numCache>
                <c:formatCode>#,##0_);[Red]\(#,##0\)</c:formatCode>
                <c:ptCount val="34"/>
                <c:pt idx="0">
                  <c:v>15828</c:v>
                </c:pt>
                <c:pt idx="1">
                  <c:v>15828</c:v>
                </c:pt>
                <c:pt idx="2">
                  <c:v>15828</c:v>
                </c:pt>
                <c:pt idx="3">
                  <c:v>15828</c:v>
                </c:pt>
                <c:pt idx="4">
                  <c:v>15828</c:v>
                </c:pt>
                <c:pt idx="5">
                  <c:v>15828</c:v>
                </c:pt>
                <c:pt idx="6">
                  <c:v>15828</c:v>
                </c:pt>
                <c:pt idx="7">
                  <c:v>15828</c:v>
                </c:pt>
                <c:pt idx="8">
                  <c:v>15828</c:v>
                </c:pt>
                <c:pt idx="9">
                  <c:v>15828</c:v>
                </c:pt>
                <c:pt idx="10">
                  <c:v>15828</c:v>
                </c:pt>
                <c:pt idx="11">
                  <c:v>15828</c:v>
                </c:pt>
                <c:pt idx="12">
                  <c:v>15828</c:v>
                </c:pt>
                <c:pt idx="13">
                  <c:v>15828</c:v>
                </c:pt>
                <c:pt idx="14">
                  <c:v>15828</c:v>
                </c:pt>
                <c:pt idx="15">
                  <c:v>15828</c:v>
                </c:pt>
                <c:pt idx="16">
                  <c:v>15828</c:v>
                </c:pt>
                <c:pt idx="17">
                  <c:v>15828</c:v>
                </c:pt>
                <c:pt idx="18">
                  <c:v>15828</c:v>
                </c:pt>
                <c:pt idx="19">
                  <c:v>15828</c:v>
                </c:pt>
                <c:pt idx="20">
                  <c:v>15828</c:v>
                </c:pt>
                <c:pt idx="21">
                  <c:v>15828</c:v>
                </c:pt>
                <c:pt idx="22">
                  <c:v>15828</c:v>
                </c:pt>
                <c:pt idx="23">
                  <c:v>15828</c:v>
                </c:pt>
                <c:pt idx="24">
                  <c:v>15828</c:v>
                </c:pt>
                <c:pt idx="25">
                  <c:v>15828</c:v>
                </c:pt>
                <c:pt idx="26">
                  <c:v>15828</c:v>
                </c:pt>
                <c:pt idx="27">
                  <c:v>15828</c:v>
                </c:pt>
                <c:pt idx="28">
                  <c:v>15828</c:v>
                </c:pt>
                <c:pt idx="29">
                  <c:v>15828</c:v>
                </c:pt>
                <c:pt idx="30">
                  <c:v>15828</c:v>
                </c:pt>
                <c:pt idx="31">
                  <c:v>15828</c:v>
                </c:pt>
                <c:pt idx="32">
                  <c:v>15828</c:v>
                </c:pt>
                <c:pt idx="33">
                  <c:v>15828</c:v>
                </c:pt>
              </c:numCache>
            </c:numRef>
          </c:val>
          <c:smooth val="0"/>
          <c:extLst>
            <c:ext xmlns:c16="http://schemas.microsoft.com/office/drawing/2014/chart" uri="{C3380CC4-5D6E-409C-BE32-E72D297353CC}">
              <c16:uniqueId val="{00000000-CC66-4103-B0EA-96F1C1819B57}"/>
            </c:ext>
          </c:extLst>
        </c:ser>
        <c:dLbls>
          <c:showLegendKey val="0"/>
          <c:showVal val="0"/>
          <c:showCatName val="0"/>
          <c:showSerName val="0"/>
          <c:showPercent val="0"/>
          <c:showBubbleSize val="0"/>
        </c:dLbls>
        <c:marker val="1"/>
        <c:smooth val="0"/>
        <c:axId val="47756032"/>
        <c:axId val="47757568"/>
      </c:lineChart>
      <c:catAx>
        <c:axId val="47756032"/>
        <c:scaling>
          <c:orientation val="minMax"/>
        </c:scaling>
        <c:delete val="0"/>
        <c:axPos val="b"/>
        <c:numFmt formatCode="General" sourceLinked="1"/>
        <c:majorTickMark val="out"/>
        <c:minorTickMark val="none"/>
        <c:tickLblPos val="nextTo"/>
        <c:txPr>
          <a:bodyPr rot="0" vert="wordArtVertRtl"/>
          <a:lstStyle/>
          <a:p>
            <a:pPr>
              <a:defRPr sz="1600">
                <a:latin typeface="Arial" panose="020B0604020202020204" pitchFamily="34" charset="0"/>
                <a:ea typeface="Meiryo UI" panose="020B0604030504040204" pitchFamily="50" charset="-128"/>
                <a:cs typeface="Arial" panose="020B0604020202020204" pitchFamily="34" charset="0"/>
              </a:defRPr>
            </a:pPr>
            <a:endParaRPr lang="ja-JP"/>
          </a:p>
        </c:txPr>
        <c:crossAx val="47757568"/>
        <c:crosses val="autoZero"/>
        <c:auto val="1"/>
        <c:lblAlgn val="ctr"/>
        <c:lblOffset val="0"/>
        <c:noMultiLvlLbl val="0"/>
      </c:catAx>
      <c:valAx>
        <c:axId val="47757568"/>
        <c:scaling>
          <c:orientation val="minMax"/>
          <c:min val="5000"/>
        </c:scaling>
        <c:delete val="0"/>
        <c:axPos val="l"/>
        <c:majorGridlines/>
        <c:numFmt formatCode="General" sourceLinked="1"/>
        <c:majorTickMark val="out"/>
        <c:minorTickMark val="none"/>
        <c:tickLblPos val="nextTo"/>
        <c:txPr>
          <a:bodyPr/>
          <a:lstStyle/>
          <a:p>
            <a:pPr>
              <a:defRPr sz="1400"/>
            </a:pPr>
            <a:endParaRPr lang="ja-JP"/>
          </a:p>
        </c:txPr>
        <c:crossAx val="4775603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388792631412111E-2"/>
          <c:y val="8.5974885919343158E-2"/>
          <c:w val="0.86789247907082079"/>
          <c:h val="0.69643948961825319"/>
        </c:manualLayout>
      </c:layout>
      <c:barChart>
        <c:barDir val="col"/>
        <c:grouping val="clustered"/>
        <c:varyColors val="0"/>
        <c:ser>
          <c:idx val="1"/>
          <c:order val="0"/>
          <c:tx>
            <c:strRef>
              <c:f>会員数と寄付者割合!$B$2</c:f>
              <c:strCache>
                <c:ptCount val="1"/>
                <c:pt idx="0">
                  <c:v>会員数</c:v>
                </c:pt>
              </c:strCache>
            </c:strRef>
          </c:tx>
          <c:spPr>
            <a:solidFill>
              <a:srgbClr val="00B0F0"/>
            </a:solidFill>
            <a:ln w="12700">
              <a:solidFill>
                <a:schemeClr val="bg1"/>
              </a:solidFill>
            </a:ln>
            <a:effectLst/>
          </c:spPr>
          <c:invertIfNegative val="0"/>
          <c:dLbls>
            <c:delete val="1"/>
          </c:dLbls>
          <c:cat>
            <c:numRef>
              <c:f>会員数と寄付者割合!$A$3:$A$36</c:f>
              <c:numCache>
                <c:formatCode>General</c:formatCode>
                <c:ptCount val="34"/>
                <c:pt idx="0">
                  <c:v>2500</c:v>
                </c:pt>
                <c:pt idx="1">
                  <c:v>2510</c:v>
                </c:pt>
                <c:pt idx="2">
                  <c:v>2520</c:v>
                </c:pt>
                <c:pt idx="3">
                  <c:v>2530</c:v>
                </c:pt>
                <c:pt idx="4">
                  <c:v>2540</c:v>
                </c:pt>
                <c:pt idx="5">
                  <c:v>2550</c:v>
                </c:pt>
                <c:pt idx="6">
                  <c:v>2560</c:v>
                </c:pt>
                <c:pt idx="7">
                  <c:v>2570</c:v>
                </c:pt>
                <c:pt idx="8">
                  <c:v>2770</c:v>
                </c:pt>
                <c:pt idx="9">
                  <c:v>2790</c:v>
                </c:pt>
                <c:pt idx="10">
                  <c:v>2800</c:v>
                </c:pt>
                <c:pt idx="11">
                  <c:v>2820</c:v>
                </c:pt>
                <c:pt idx="12">
                  <c:v>2830</c:v>
                </c:pt>
                <c:pt idx="13">
                  <c:v>2840</c:v>
                </c:pt>
                <c:pt idx="14">
                  <c:v>2580</c:v>
                </c:pt>
                <c:pt idx="15">
                  <c:v>2590</c:v>
                </c:pt>
                <c:pt idx="16">
                  <c:v>2600</c:v>
                </c:pt>
                <c:pt idx="17">
                  <c:v>2610</c:v>
                </c:pt>
                <c:pt idx="18">
                  <c:v>2620</c:v>
                </c:pt>
                <c:pt idx="19">
                  <c:v>2630</c:v>
                </c:pt>
                <c:pt idx="20">
                  <c:v>2750</c:v>
                </c:pt>
                <c:pt idx="21">
                  <c:v>2760</c:v>
                </c:pt>
                <c:pt idx="22">
                  <c:v>2780</c:v>
                </c:pt>
                <c:pt idx="23">
                  <c:v>2640</c:v>
                </c:pt>
                <c:pt idx="24">
                  <c:v>2650</c:v>
                </c:pt>
                <c:pt idx="25">
                  <c:v>2660</c:v>
                </c:pt>
                <c:pt idx="26">
                  <c:v>2670</c:v>
                </c:pt>
                <c:pt idx="27">
                  <c:v>2680</c:v>
                </c:pt>
                <c:pt idx="28">
                  <c:v>2690</c:v>
                </c:pt>
                <c:pt idx="29">
                  <c:v>2700</c:v>
                </c:pt>
                <c:pt idx="30">
                  <c:v>2710</c:v>
                </c:pt>
                <c:pt idx="31">
                  <c:v>2720</c:v>
                </c:pt>
                <c:pt idx="32">
                  <c:v>2730</c:v>
                </c:pt>
                <c:pt idx="33">
                  <c:v>2740</c:v>
                </c:pt>
              </c:numCache>
            </c:numRef>
          </c:cat>
          <c:val>
            <c:numRef>
              <c:f>会員数と寄付者割合!$B$3:$B$36</c:f>
              <c:numCache>
                <c:formatCode>#,##0_);[Red]\(#,##0\)</c:formatCode>
                <c:ptCount val="34"/>
                <c:pt idx="0">
                  <c:v>2293</c:v>
                </c:pt>
                <c:pt idx="1">
                  <c:v>2619</c:v>
                </c:pt>
                <c:pt idx="2">
                  <c:v>2266</c:v>
                </c:pt>
                <c:pt idx="3">
                  <c:v>2372</c:v>
                </c:pt>
                <c:pt idx="4">
                  <c:v>1141</c:v>
                </c:pt>
                <c:pt idx="5">
                  <c:v>1766</c:v>
                </c:pt>
                <c:pt idx="6">
                  <c:v>2114</c:v>
                </c:pt>
                <c:pt idx="7">
                  <c:v>1634</c:v>
                </c:pt>
                <c:pt idx="8">
                  <c:v>2609</c:v>
                </c:pt>
                <c:pt idx="9">
                  <c:v>2872</c:v>
                </c:pt>
                <c:pt idx="10">
                  <c:v>1600</c:v>
                </c:pt>
                <c:pt idx="11">
                  <c:v>1956</c:v>
                </c:pt>
                <c:pt idx="12">
                  <c:v>1197</c:v>
                </c:pt>
                <c:pt idx="13">
                  <c:v>2131</c:v>
                </c:pt>
                <c:pt idx="14">
                  <c:v>3050</c:v>
                </c:pt>
                <c:pt idx="15">
                  <c:v>2049</c:v>
                </c:pt>
                <c:pt idx="16">
                  <c:v>1978</c:v>
                </c:pt>
                <c:pt idx="17">
                  <c:v>2680</c:v>
                </c:pt>
                <c:pt idx="18">
                  <c:v>3026</c:v>
                </c:pt>
                <c:pt idx="19">
                  <c:v>3203</c:v>
                </c:pt>
                <c:pt idx="20">
                  <c:v>4520</c:v>
                </c:pt>
                <c:pt idx="21">
                  <c:v>4904</c:v>
                </c:pt>
                <c:pt idx="22">
                  <c:v>2418</c:v>
                </c:pt>
                <c:pt idx="23">
                  <c:v>1851</c:v>
                </c:pt>
                <c:pt idx="24">
                  <c:v>4618</c:v>
                </c:pt>
                <c:pt idx="25">
                  <c:v>3643</c:v>
                </c:pt>
                <c:pt idx="26">
                  <c:v>3088</c:v>
                </c:pt>
                <c:pt idx="27">
                  <c:v>2772</c:v>
                </c:pt>
                <c:pt idx="28">
                  <c:v>3075</c:v>
                </c:pt>
                <c:pt idx="29">
                  <c:v>3249</c:v>
                </c:pt>
                <c:pt idx="30">
                  <c:v>3338</c:v>
                </c:pt>
                <c:pt idx="31">
                  <c:v>2493</c:v>
                </c:pt>
                <c:pt idx="32">
                  <c:v>2414</c:v>
                </c:pt>
                <c:pt idx="33">
                  <c:v>2240</c:v>
                </c:pt>
              </c:numCache>
            </c:numRef>
          </c:val>
          <c:extLst>
            <c:ext xmlns:c16="http://schemas.microsoft.com/office/drawing/2014/chart" uri="{C3380CC4-5D6E-409C-BE32-E72D297353CC}">
              <c16:uniqueId val="{00000000-AEDB-4FBF-BCDD-C6B3CE8DE2B1}"/>
            </c:ext>
          </c:extLst>
        </c:ser>
        <c:ser>
          <c:idx val="2"/>
          <c:order val="1"/>
          <c:tx>
            <c:strRef>
              <c:f>会員数と寄付者割合!$E$2</c:f>
              <c:strCache>
                <c:ptCount val="1"/>
                <c:pt idx="0">
                  <c:v>寄付者の割合</c:v>
                </c:pt>
              </c:strCache>
            </c:strRef>
          </c:tx>
          <c:spPr>
            <a:solidFill>
              <a:schemeClr val="tx1">
                <a:lumMod val="75000"/>
                <a:lumOff val="25000"/>
              </a:schemeClr>
            </a:solidFill>
            <a:ln w="12700">
              <a:solidFill>
                <a:schemeClr val="bg1"/>
              </a:solidFill>
              <a:miter lim="800000"/>
            </a:ln>
          </c:spPr>
          <c:invertIfNegative val="0"/>
          <c:dLbls>
            <c:delete val="1"/>
          </c:dLbls>
          <c:val>
            <c:numRef>
              <c:f>会員数と寄付者割合!$D$3:$D$36</c:f>
              <c:numCache>
                <c:formatCode>#,##0_);[Red]\(#,##0\)</c:formatCode>
                <c:ptCount val="34"/>
                <c:pt idx="0">
                  <c:v>429</c:v>
                </c:pt>
                <c:pt idx="1">
                  <c:v>1111</c:v>
                </c:pt>
                <c:pt idx="2">
                  <c:v>404</c:v>
                </c:pt>
                <c:pt idx="3">
                  <c:v>1109</c:v>
                </c:pt>
                <c:pt idx="4">
                  <c:v>318</c:v>
                </c:pt>
                <c:pt idx="5">
                  <c:v>1307</c:v>
                </c:pt>
                <c:pt idx="6">
                  <c:v>1365</c:v>
                </c:pt>
                <c:pt idx="7">
                  <c:v>578</c:v>
                </c:pt>
                <c:pt idx="8">
                  <c:v>1973</c:v>
                </c:pt>
                <c:pt idx="9">
                  <c:v>1143</c:v>
                </c:pt>
                <c:pt idx="10">
                  <c:v>529</c:v>
                </c:pt>
                <c:pt idx="11">
                  <c:v>1468</c:v>
                </c:pt>
                <c:pt idx="12">
                  <c:v>539</c:v>
                </c:pt>
                <c:pt idx="13">
                  <c:v>1767</c:v>
                </c:pt>
                <c:pt idx="14">
                  <c:v>696</c:v>
                </c:pt>
                <c:pt idx="15">
                  <c:v>1642</c:v>
                </c:pt>
                <c:pt idx="16">
                  <c:v>409</c:v>
                </c:pt>
                <c:pt idx="17">
                  <c:v>799</c:v>
                </c:pt>
                <c:pt idx="18">
                  <c:v>2195</c:v>
                </c:pt>
                <c:pt idx="19">
                  <c:v>1348</c:v>
                </c:pt>
                <c:pt idx="20">
                  <c:v>1816</c:v>
                </c:pt>
                <c:pt idx="21">
                  <c:v>1628</c:v>
                </c:pt>
                <c:pt idx="22">
                  <c:v>1860</c:v>
                </c:pt>
                <c:pt idx="23">
                  <c:v>950</c:v>
                </c:pt>
                <c:pt idx="24">
                  <c:v>3919</c:v>
                </c:pt>
                <c:pt idx="25">
                  <c:v>2660</c:v>
                </c:pt>
                <c:pt idx="26">
                  <c:v>1134</c:v>
                </c:pt>
                <c:pt idx="27">
                  <c:v>1257</c:v>
                </c:pt>
                <c:pt idx="28">
                  <c:v>1179</c:v>
                </c:pt>
                <c:pt idx="29">
                  <c:v>811</c:v>
                </c:pt>
                <c:pt idx="30">
                  <c:v>1194</c:v>
                </c:pt>
                <c:pt idx="31">
                  <c:v>1230</c:v>
                </c:pt>
                <c:pt idx="32">
                  <c:v>645</c:v>
                </c:pt>
                <c:pt idx="33">
                  <c:v>446</c:v>
                </c:pt>
              </c:numCache>
            </c:numRef>
          </c:val>
          <c:extLst>
            <c:ext xmlns:c16="http://schemas.microsoft.com/office/drawing/2014/chart" uri="{C3380CC4-5D6E-409C-BE32-E72D297353CC}">
              <c16:uniqueId val="{00000001-AEDB-4FBF-BCDD-C6B3CE8DE2B1}"/>
            </c:ext>
          </c:extLst>
        </c:ser>
        <c:ser>
          <c:idx val="0"/>
          <c:order val="2"/>
          <c:tx>
            <c:strRef>
              <c:f>会員数と寄付者割合!$C$2</c:f>
              <c:strCache>
                <c:ptCount val="1"/>
                <c:pt idx="0">
                  <c:v>寄付者割合</c:v>
                </c:pt>
              </c:strCache>
            </c:strRef>
          </c:tx>
          <c:invertIfNegative val="0"/>
          <c:dLbls>
            <c:dLbl>
              <c:idx val="0"/>
              <c:layout>
                <c:manualLayout>
                  <c:x val="1.5503875968992248E-3"/>
                  <c:y val="-2.76625172890733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DB-4FBF-BCDD-C6B3CE8DE2B1}"/>
                </c:ext>
              </c:extLst>
            </c:dLbl>
            <c:dLbl>
              <c:idx val="1"/>
              <c:layout>
                <c:manualLayout>
                  <c:x val="1.5503875968992248E-3"/>
                  <c:y val="1.0142805835435015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DB-4FBF-BCDD-C6B3CE8DE2B1}"/>
                </c:ext>
              </c:extLst>
            </c:dLbl>
            <c:dLbl>
              <c:idx val="2"/>
              <c:layout>
                <c:manualLayout>
                  <c:x val="1.4211722129882782E-17"/>
                  <c:y val="-2.76625172890733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DB-4FBF-BCDD-C6B3CE8DE2B1}"/>
                </c:ext>
              </c:extLst>
            </c:dLbl>
            <c:numFmt formatCode="0.0%" sourceLinked="0"/>
            <c:spPr>
              <a:noFill/>
              <a:ln>
                <a:noFill/>
              </a:ln>
              <a:effectLst/>
            </c:spPr>
            <c:txPr>
              <a:bodyPr rot="-5400000" vert="horz"/>
              <a:lstStyle/>
              <a:p>
                <a:pPr>
                  <a:defRPr b="1">
                    <a:ln w="12700">
                      <a:noFill/>
                    </a:ln>
                    <a:solidFill>
                      <a:schemeClr val="bg1"/>
                    </a:solidFill>
                    <a:effectLst/>
                    <a:latin typeface="Arial" panose="020B0604020202020204" pitchFamily="34" charset="0"/>
                    <a:ea typeface="+mj-ea"/>
                    <a:cs typeface="Arial" panose="020B0604020202020204" pitchFamily="34" charset="0"/>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会員数と寄付者割合!$C$3:$C$36</c:f>
              <c:numCache>
                <c:formatCode>0.0%</c:formatCode>
                <c:ptCount val="34"/>
                <c:pt idx="0">
                  <c:v>0.187</c:v>
                </c:pt>
                <c:pt idx="1">
                  <c:v>0.42399999999999999</c:v>
                </c:pt>
                <c:pt idx="2">
                  <c:v>0.17800000000000002</c:v>
                </c:pt>
                <c:pt idx="3">
                  <c:v>0.46799999999999997</c:v>
                </c:pt>
                <c:pt idx="4">
                  <c:v>0.27899999999999997</c:v>
                </c:pt>
                <c:pt idx="5">
                  <c:v>0.74</c:v>
                </c:pt>
                <c:pt idx="6">
                  <c:v>0.64599999999999991</c:v>
                </c:pt>
                <c:pt idx="7">
                  <c:v>0.35399999999999998</c:v>
                </c:pt>
                <c:pt idx="8">
                  <c:v>0.75599999999999989</c:v>
                </c:pt>
                <c:pt idx="9">
                  <c:v>0.39799999999999996</c:v>
                </c:pt>
                <c:pt idx="10">
                  <c:v>0.33100000000000002</c:v>
                </c:pt>
                <c:pt idx="11">
                  <c:v>0.75099999999999989</c:v>
                </c:pt>
                <c:pt idx="12">
                  <c:v>0.45</c:v>
                </c:pt>
                <c:pt idx="13">
                  <c:v>0.82900000000000007</c:v>
                </c:pt>
                <c:pt idx="14">
                  <c:v>0.22800000000000001</c:v>
                </c:pt>
                <c:pt idx="15">
                  <c:v>0.80099999999999993</c:v>
                </c:pt>
                <c:pt idx="16">
                  <c:v>0.20699999999999999</c:v>
                </c:pt>
                <c:pt idx="17">
                  <c:v>0.29799999999999999</c:v>
                </c:pt>
                <c:pt idx="18">
                  <c:v>0.72499999999999998</c:v>
                </c:pt>
                <c:pt idx="19">
                  <c:v>0.42100000000000004</c:v>
                </c:pt>
                <c:pt idx="20">
                  <c:v>0.40200000000000002</c:v>
                </c:pt>
                <c:pt idx="21">
                  <c:v>0.33200000000000002</c:v>
                </c:pt>
                <c:pt idx="22">
                  <c:v>0.76900000000000002</c:v>
                </c:pt>
                <c:pt idx="23">
                  <c:v>0.51300000000000001</c:v>
                </c:pt>
                <c:pt idx="24">
                  <c:v>0.84900000000000009</c:v>
                </c:pt>
                <c:pt idx="25">
                  <c:v>0.73</c:v>
                </c:pt>
                <c:pt idx="26">
                  <c:v>0.36700000000000005</c:v>
                </c:pt>
                <c:pt idx="27">
                  <c:v>0.45299999999999996</c:v>
                </c:pt>
                <c:pt idx="28">
                  <c:v>0.38299999999999995</c:v>
                </c:pt>
                <c:pt idx="29">
                  <c:v>0.25</c:v>
                </c:pt>
                <c:pt idx="30">
                  <c:v>0.35799999999999998</c:v>
                </c:pt>
                <c:pt idx="31">
                  <c:v>0.49299999999999999</c:v>
                </c:pt>
                <c:pt idx="32">
                  <c:v>0.26700000000000002</c:v>
                </c:pt>
                <c:pt idx="33">
                  <c:v>0.19899999999999998</c:v>
                </c:pt>
              </c:numCache>
            </c:numRef>
          </c:val>
          <c:extLst>
            <c:ext xmlns:c16="http://schemas.microsoft.com/office/drawing/2014/chart" uri="{C3380CC4-5D6E-409C-BE32-E72D297353CC}">
              <c16:uniqueId val="{00000005-AEDB-4FBF-BCDD-C6B3CE8DE2B1}"/>
            </c:ext>
          </c:extLst>
        </c:ser>
        <c:dLbls>
          <c:showLegendKey val="0"/>
          <c:showVal val="1"/>
          <c:showCatName val="0"/>
          <c:showSerName val="0"/>
          <c:showPercent val="0"/>
          <c:showBubbleSize val="0"/>
        </c:dLbls>
        <c:gapWidth val="50"/>
        <c:overlap val="100"/>
        <c:axId val="146795520"/>
        <c:axId val="105882368"/>
      </c:barChart>
      <c:catAx>
        <c:axId val="146795520"/>
        <c:scaling>
          <c:orientation val="minMax"/>
        </c:scaling>
        <c:delete val="0"/>
        <c:axPos val="b"/>
        <c:numFmt formatCode="General" sourceLinked="1"/>
        <c:majorTickMark val="out"/>
        <c:minorTickMark val="none"/>
        <c:tickLblPos val="nextTo"/>
        <c:txPr>
          <a:bodyPr rot="0" vert="wordArtVertRtl"/>
          <a:lstStyle/>
          <a:p>
            <a:pPr>
              <a:defRPr sz="1400" b="0">
                <a:latin typeface="Arial" panose="020B0604020202020204" pitchFamily="34" charset="0"/>
                <a:ea typeface="+mj-ea"/>
                <a:cs typeface="Arial" panose="020B0604020202020204" pitchFamily="34" charset="0"/>
              </a:defRPr>
            </a:pPr>
            <a:endParaRPr lang="ja-JP"/>
          </a:p>
        </c:txPr>
        <c:crossAx val="105882368"/>
        <c:crosses val="autoZero"/>
        <c:auto val="1"/>
        <c:lblAlgn val="ctr"/>
        <c:lblOffset val="0"/>
        <c:noMultiLvlLbl val="0"/>
      </c:catAx>
      <c:valAx>
        <c:axId val="105882368"/>
        <c:scaling>
          <c:orientation val="minMax"/>
          <c:max val="5000"/>
        </c:scaling>
        <c:delete val="0"/>
        <c:axPos val="l"/>
        <c:majorGridlines/>
        <c:numFmt formatCode="#,##0_);\(#,##0\)" sourceLinked="0"/>
        <c:majorTickMark val="out"/>
        <c:minorTickMark val="none"/>
        <c:tickLblPos val="nextTo"/>
        <c:txPr>
          <a:bodyPr/>
          <a:lstStyle/>
          <a:p>
            <a:pPr>
              <a:defRPr sz="1050">
                <a:latin typeface="HGP創英角ｺﾞｼｯｸUB" panose="020B0900000000000000" pitchFamily="50" charset="-128"/>
                <a:ea typeface="HGP創英角ｺﾞｼｯｸUB" panose="020B0900000000000000" pitchFamily="50" charset="-128"/>
              </a:defRPr>
            </a:pPr>
            <a:endParaRPr lang="ja-JP"/>
          </a:p>
        </c:txPr>
        <c:crossAx val="146795520"/>
        <c:crosses val="autoZero"/>
        <c:crossBetween val="between"/>
        <c:majorUnit val="1000"/>
      </c:valAx>
      <c:spPr>
        <a:noFill/>
      </c:spPr>
    </c:plotArea>
    <c:legend>
      <c:legendPos val="r"/>
      <c:legendEntry>
        <c:idx val="2"/>
        <c:delete val="1"/>
      </c:legendEntry>
      <c:layout>
        <c:manualLayout>
          <c:xMode val="edge"/>
          <c:yMode val="edge"/>
          <c:x val="0.76882748131249246"/>
          <c:y val="0.1023029547049193"/>
          <c:w val="0.1561121158095585"/>
          <c:h val="0.11343592424390934"/>
        </c:manualLayout>
      </c:layout>
      <c:overlay val="0"/>
      <c:spPr>
        <a:solidFill>
          <a:sysClr val="window" lastClr="FFFFFF"/>
        </a:solidFill>
      </c:spPr>
      <c:txPr>
        <a:bodyPr/>
        <a:lstStyle/>
        <a:p>
          <a:pPr>
            <a:defRPr sz="16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列1</c:v>
                </c:pt>
              </c:strCache>
            </c:strRef>
          </c:tx>
          <c:spPr>
            <a:solidFill>
              <a:srgbClr val="0070C0"/>
            </a:solidFill>
          </c:spPr>
          <c:invertIfNegative val="0"/>
          <c:cat>
            <c:strRef>
              <c:f>Sheet1!$A$2:$A$3</c:f>
              <c:strCache>
                <c:ptCount val="2"/>
                <c:pt idx="0">
                  <c:v>収入</c:v>
                </c:pt>
                <c:pt idx="1">
                  <c:v>支出</c:v>
                </c:pt>
              </c:strCache>
            </c:strRef>
          </c:cat>
          <c:val>
            <c:numRef>
              <c:f>Sheet1!$B$2:$B$3</c:f>
              <c:numCache>
                <c:formatCode>#,##0_);[Red]\(#,##0\)</c:formatCode>
                <c:ptCount val="2"/>
                <c:pt idx="0">
                  <c:v>430623</c:v>
                </c:pt>
                <c:pt idx="1">
                  <c:v>1216990</c:v>
                </c:pt>
              </c:numCache>
            </c:numRef>
          </c:val>
          <c:extLst>
            <c:ext xmlns:c16="http://schemas.microsoft.com/office/drawing/2014/chart" uri="{C3380CC4-5D6E-409C-BE32-E72D297353CC}">
              <c16:uniqueId val="{00000000-4D07-4D01-9E04-309CCB84906A}"/>
            </c:ext>
          </c:extLst>
        </c:ser>
        <c:ser>
          <c:idx val="1"/>
          <c:order val="1"/>
          <c:tx>
            <c:strRef>
              <c:f>Sheet1!$C$1</c:f>
              <c:strCache>
                <c:ptCount val="1"/>
                <c:pt idx="0">
                  <c:v>列2</c:v>
                </c:pt>
              </c:strCache>
            </c:strRef>
          </c:tx>
          <c:spPr>
            <a:solidFill>
              <a:srgbClr val="D52B68"/>
            </a:solidFill>
          </c:spPr>
          <c:invertIfNegative val="0"/>
          <c:cat>
            <c:strRef>
              <c:f>Sheet1!$A$2:$A$3</c:f>
              <c:strCache>
                <c:ptCount val="2"/>
                <c:pt idx="0">
                  <c:v>収入</c:v>
                </c:pt>
                <c:pt idx="1">
                  <c:v>支出</c:v>
                </c:pt>
              </c:strCache>
            </c:strRef>
          </c:cat>
          <c:val>
            <c:numRef>
              <c:f>Sheet1!$C$2:$C$3</c:f>
              <c:numCache>
                <c:formatCode>#,##0_);[Red]\(#,##0\)</c:formatCode>
                <c:ptCount val="2"/>
                <c:pt idx="0">
                  <c:v>980943</c:v>
                </c:pt>
                <c:pt idx="1">
                  <c:v>223509</c:v>
                </c:pt>
              </c:numCache>
            </c:numRef>
          </c:val>
          <c:extLst>
            <c:ext xmlns:c16="http://schemas.microsoft.com/office/drawing/2014/chart" uri="{C3380CC4-5D6E-409C-BE32-E72D297353CC}">
              <c16:uniqueId val="{00000001-4D07-4D01-9E04-309CCB84906A}"/>
            </c:ext>
          </c:extLst>
        </c:ser>
        <c:ser>
          <c:idx val="2"/>
          <c:order val="2"/>
          <c:tx>
            <c:strRef>
              <c:f>Sheet1!$D$1</c:f>
              <c:strCache>
                <c:ptCount val="1"/>
                <c:pt idx="0">
                  <c:v>列3</c:v>
                </c:pt>
              </c:strCache>
            </c:strRef>
          </c:tx>
          <c:invertIfNegative val="0"/>
          <c:dPt>
            <c:idx val="0"/>
            <c:invertIfNegative val="0"/>
            <c:bubble3D val="0"/>
            <c:spPr>
              <a:solidFill>
                <a:srgbClr val="7030A0"/>
              </a:solidFill>
            </c:spPr>
            <c:extLst>
              <c:ext xmlns:c16="http://schemas.microsoft.com/office/drawing/2014/chart" uri="{C3380CC4-5D6E-409C-BE32-E72D297353CC}">
                <c16:uniqueId val="{00000003-4D07-4D01-9E04-309CCB84906A}"/>
              </c:ext>
            </c:extLst>
          </c:dPt>
          <c:dPt>
            <c:idx val="1"/>
            <c:invertIfNegative val="0"/>
            <c:bubble3D val="0"/>
            <c:spPr>
              <a:pattFill prst="wdUpDiag">
                <a:fgClr>
                  <a:srgbClr val="FFFF00"/>
                </a:fgClr>
                <a:bgClr>
                  <a:srgbClr val="FF0000"/>
                </a:bgClr>
              </a:pattFill>
            </c:spPr>
            <c:extLst>
              <c:ext xmlns:c16="http://schemas.microsoft.com/office/drawing/2014/chart" uri="{C3380CC4-5D6E-409C-BE32-E72D297353CC}">
                <c16:uniqueId val="{00000005-4D07-4D01-9E04-309CCB84906A}"/>
              </c:ext>
            </c:extLst>
          </c:dPt>
          <c:cat>
            <c:strRef>
              <c:f>Sheet1!$A$2:$A$3</c:f>
              <c:strCache>
                <c:ptCount val="2"/>
                <c:pt idx="0">
                  <c:v>収入</c:v>
                </c:pt>
                <c:pt idx="1">
                  <c:v>支出</c:v>
                </c:pt>
              </c:strCache>
            </c:strRef>
          </c:cat>
          <c:val>
            <c:numRef>
              <c:f>Sheet1!$D$2:$D$3</c:f>
              <c:numCache>
                <c:formatCode>#,##0_);[Red]\(#,##0\)</c:formatCode>
                <c:ptCount val="2"/>
                <c:pt idx="0">
                  <c:v>78300</c:v>
                </c:pt>
                <c:pt idx="1">
                  <c:v>50297</c:v>
                </c:pt>
              </c:numCache>
            </c:numRef>
          </c:val>
          <c:extLst>
            <c:ext xmlns:c16="http://schemas.microsoft.com/office/drawing/2014/chart" uri="{C3380CC4-5D6E-409C-BE32-E72D297353CC}">
              <c16:uniqueId val="{00000006-4D07-4D01-9E04-309CCB84906A}"/>
            </c:ext>
          </c:extLst>
        </c:ser>
        <c:ser>
          <c:idx val="3"/>
          <c:order val="3"/>
          <c:tx>
            <c:strRef>
              <c:f>Sheet1!$E$1</c:f>
              <c:strCache>
                <c:ptCount val="1"/>
                <c:pt idx="0">
                  <c:v>列4</c:v>
                </c:pt>
              </c:strCache>
            </c:strRef>
          </c:tx>
          <c:invertIfNegative val="0"/>
          <c:dPt>
            <c:idx val="0"/>
            <c:invertIfNegative val="0"/>
            <c:bubble3D val="0"/>
            <c:spPr>
              <a:pattFill prst="wdUpDiag">
                <a:fgClr>
                  <a:srgbClr val="FFFF00"/>
                </a:fgClr>
                <a:bgClr>
                  <a:srgbClr val="FF0000"/>
                </a:bgClr>
              </a:pattFill>
              <a:ln>
                <a:solidFill>
                  <a:schemeClr val="accent1"/>
                </a:solidFill>
              </a:ln>
            </c:spPr>
            <c:extLst>
              <c:ext xmlns:c16="http://schemas.microsoft.com/office/drawing/2014/chart" uri="{C3380CC4-5D6E-409C-BE32-E72D297353CC}">
                <c16:uniqueId val="{00000008-4D07-4D01-9E04-309CCB84906A}"/>
              </c:ext>
            </c:extLst>
          </c:dPt>
          <c:dPt>
            <c:idx val="1"/>
            <c:invertIfNegative val="0"/>
            <c:bubble3D val="0"/>
            <c:spPr>
              <a:solidFill>
                <a:schemeClr val="tx1">
                  <a:lumMod val="85000"/>
                  <a:lumOff val="15000"/>
                </a:schemeClr>
              </a:solidFill>
            </c:spPr>
            <c:extLst>
              <c:ext xmlns:c16="http://schemas.microsoft.com/office/drawing/2014/chart" uri="{C3380CC4-5D6E-409C-BE32-E72D297353CC}">
                <c16:uniqueId val="{0000000A-4D07-4D01-9E04-309CCB84906A}"/>
              </c:ext>
            </c:extLst>
          </c:dPt>
          <c:cat>
            <c:strRef>
              <c:f>Sheet1!$A$2:$A$3</c:f>
              <c:strCache>
                <c:ptCount val="2"/>
                <c:pt idx="0">
                  <c:v>収入</c:v>
                </c:pt>
                <c:pt idx="1">
                  <c:v>支出</c:v>
                </c:pt>
              </c:strCache>
            </c:strRef>
          </c:cat>
          <c:val>
            <c:numRef>
              <c:f>Sheet1!$E$2:$E$3</c:f>
              <c:numCache>
                <c:formatCode>#,##0_);[Red]\(#,##0\)</c:formatCode>
                <c:ptCount val="2"/>
                <c:pt idx="0">
                  <c:v>49781</c:v>
                </c:pt>
                <c:pt idx="1">
                  <c:v>48851</c:v>
                </c:pt>
              </c:numCache>
            </c:numRef>
          </c:val>
          <c:extLst>
            <c:ext xmlns:c16="http://schemas.microsoft.com/office/drawing/2014/chart" uri="{C3380CC4-5D6E-409C-BE32-E72D297353CC}">
              <c16:uniqueId val="{0000000B-4D07-4D01-9E04-309CCB84906A}"/>
            </c:ext>
          </c:extLst>
        </c:ser>
        <c:dLbls>
          <c:showLegendKey val="0"/>
          <c:showVal val="0"/>
          <c:showCatName val="0"/>
          <c:showSerName val="0"/>
          <c:showPercent val="0"/>
          <c:showBubbleSize val="0"/>
        </c:dLbls>
        <c:gapWidth val="69"/>
        <c:overlap val="100"/>
        <c:axId val="105184640"/>
        <c:axId val="105194624"/>
      </c:barChart>
      <c:catAx>
        <c:axId val="105184640"/>
        <c:scaling>
          <c:orientation val="maxMin"/>
        </c:scaling>
        <c:delete val="1"/>
        <c:axPos val="l"/>
        <c:numFmt formatCode="General" sourceLinked="0"/>
        <c:majorTickMark val="out"/>
        <c:minorTickMark val="none"/>
        <c:tickLblPos val="nextTo"/>
        <c:crossAx val="105194624"/>
        <c:crosses val="autoZero"/>
        <c:auto val="1"/>
        <c:lblAlgn val="ctr"/>
        <c:lblOffset val="100"/>
        <c:noMultiLvlLbl val="0"/>
      </c:catAx>
      <c:valAx>
        <c:axId val="105194624"/>
        <c:scaling>
          <c:orientation val="minMax"/>
        </c:scaling>
        <c:delete val="1"/>
        <c:axPos val="t"/>
        <c:numFmt formatCode="0%" sourceLinked="1"/>
        <c:majorTickMark val="out"/>
        <c:minorTickMark val="none"/>
        <c:tickLblPos val="nextTo"/>
        <c:crossAx val="105184640"/>
        <c:crosses val="autoZero"/>
        <c:crossBetween val="between"/>
      </c:valAx>
    </c:plotArea>
    <c:plotVisOnly val="1"/>
    <c:dispBlanksAs val="gap"/>
    <c:showDLblsOverMax val="0"/>
  </c:chart>
  <c:spPr>
    <a:ln>
      <a:noFill/>
    </a:ln>
  </c:spPr>
  <c:txPr>
    <a:bodyPr/>
    <a:lstStyle/>
    <a:p>
      <a:pPr>
        <a:defRPr sz="18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cdr:x>
      <cdr:y>0.02489</cdr:y>
    </cdr:from>
    <cdr:to>
      <cdr:x>0.10698</cdr:x>
      <cdr:y>0.07261</cdr:y>
    </cdr:to>
    <cdr:sp macro="" textlink="">
      <cdr:nvSpPr>
        <cdr:cNvPr id="3" name="テキスト ボックス 2"/>
        <cdr:cNvSpPr txBox="1"/>
      </cdr:nvSpPr>
      <cdr:spPr>
        <a:xfrm xmlns:a="http://schemas.openxmlformats.org/drawingml/2006/main">
          <a:off x="0" y="114290"/>
          <a:ext cx="876327" cy="21908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ja-JP" altLang="en-US" sz="1000">
              <a:latin typeface="HGP創英角ｺﾞｼｯｸUB" panose="020B0900000000000000" pitchFamily="50" charset="-128"/>
              <a:ea typeface="HGP創英角ｺﾞｼｯｸUB" panose="020B0900000000000000" pitchFamily="50" charset="-128"/>
            </a:rPr>
            <a:t>（会員数）</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5374" y="0"/>
            <a:ext cx="2918831" cy="493316"/>
          </a:xfrm>
          <a:prstGeom prst="rect">
            <a:avLst/>
          </a:prstGeom>
        </p:spPr>
        <p:txBody>
          <a:bodyPr vert="horz" lIns="90644" tIns="45322" rIns="90644" bIns="45322" rtlCol="0"/>
          <a:lstStyle>
            <a:lvl1pPr algn="r">
              <a:defRPr sz="1200"/>
            </a:lvl1pPr>
          </a:lstStyle>
          <a:p>
            <a:fld id="{62961317-7402-4DC4-84B9-2FF0A74D070E}" type="datetimeFigureOut">
              <a:rPr kumimoji="1" lang="ja-JP" altLang="en-US" smtClean="0"/>
              <a:t>2019/9/24</a:t>
            </a:fld>
            <a:endParaRPr kumimoji="1" lang="ja-JP" altLang="en-US" dirty="0"/>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0644" tIns="45322" rIns="90644" bIns="45322"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5374" y="9371285"/>
            <a:ext cx="2918831" cy="493316"/>
          </a:xfrm>
          <a:prstGeom prst="rect">
            <a:avLst/>
          </a:prstGeom>
        </p:spPr>
        <p:txBody>
          <a:bodyPr vert="horz" lIns="90644" tIns="45322" rIns="90644" bIns="45322" rtlCol="0" anchor="b"/>
          <a:lstStyle>
            <a:lvl1pPr algn="r">
              <a:defRPr sz="1200"/>
            </a:lvl1pPr>
          </a:lstStyle>
          <a:p>
            <a:fld id="{4DB8F00A-6D93-42B5-87A8-801C4F5347BE}" type="slidenum">
              <a:rPr kumimoji="1" lang="ja-JP" altLang="en-US" smtClean="0"/>
              <a:t>‹#›</a:t>
            </a:fld>
            <a:endParaRPr kumimoji="1" lang="ja-JP" altLang="en-US" dirty="0"/>
          </a:p>
        </p:txBody>
      </p:sp>
    </p:spTree>
    <p:extLst>
      <p:ext uri="{BB962C8B-B14F-4D97-AF65-F5344CB8AC3E}">
        <p14:creationId xmlns:p14="http://schemas.microsoft.com/office/powerpoint/2010/main" val="2351404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4" y="0"/>
            <a:ext cx="2918831" cy="493316"/>
          </a:xfrm>
          <a:prstGeom prst="rect">
            <a:avLst/>
          </a:prstGeom>
        </p:spPr>
        <p:txBody>
          <a:bodyPr vert="horz" lIns="90644" tIns="45322" rIns="90644" bIns="45322" rtlCol="0"/>
          <a:lstStyle>
            <a:lvl1pPr algn="r">
              <a:defRPr sz="1200"/>
            </a:lvl1pPr>
          </a:lstStyle>
          <a:p>
            <a:fld id="{DE3F7ED3-F886-459F-946E-AF71605D51DD}" type="datetimeFigureOut">
              <a:rPr kumimoji="1" lang="ja-JP" altLang="en-US" smtClean="0"/>
              <a:t>2019/9/24</a:t>
            </a:fld>
            <a:endParaRPr kumimoji="1" lang="ja-JP" altLang="en-US" dirty="0"/>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44" tIns="45322" rIns="90644" bIns="45322" rtlCol="0" anchor="ctr"/>
          <a:lstStyle/>
          <a:p>
            <a:endParaRPr lang="ja-JP" altLang="en-US" dirty="0"/>
          </a:p>
        </p:txBody>
      </p:sp>
      <p:sp>
        <p:nvSpPr>
          <p:cNvPr id="5" name="ノート プレースホルダー 4"/>
          <p:cNvSpPr>
            <a:spLocks noGrp="1"/>
          </p:cNvSpPr>
          <p:nvPr>
            <p:ph type="body" sz="quarter" idx="3"/>
          </p:nvPr>
        </p:nvSpPr>
        <p:spPr>
          <a:xfrm>
            <a:off x="673577" y="4686499"/>
            <a:ext cx="5388610" cy="482131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0644" tIns="45322" rIns="90644" bIns="45322"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0644" tIns="45322" rIns="90644" bIns="45322" rtlCol="0" anchor="b"/>
          <a:lstStyle>
            <a:lvl1pPr algn="r">
              <a:defRPr sz="1200"/>
            </a:lvl1pPr>
          </a:lstStyle>
          <a:p>
            <a:fld id="{445D418A-BF7D-4048-A3D1-F06ABC480ED5}" type="slidenum">
              <a:rPr kumimoji="1" lang="ja-JP" altLang="en-US" smtClean="0"/>
              <a:t>‹#›</a:t>
            </a:fld>
            <a:endParaRPr kumimoji="1" lang="ja-JP" altLang="en-US" dirty="0"/>
          </a:p>
        </p:txBody>
      </p:sp>
    </p:spTree>
    <p:extLst>
      <p:ext uri="{BB962C8B-B14F-4D97-AF65-F5344CB8AC3E}">
        <p14:creationId xmlns:p14="http://schemas.microsoft.com/office/powerpoint/2010/main" val="25570231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a:t>★豆辞典</a:t>
            </a:r>
            <a:r>
              <a:rPr lang="en-US" altLang="ja-JP" dirty="0"/>
              <a:t>p3-4</a:t>
            </a:r>
            <a:r>
              <a:rPr lang="ja-JP" altLang="en-US" dirty="0"/>
              <a:t>に対応</a:t>
            </a:r>
            <a:endParaRPr lang="en-US" altLang="ja-JP" dirty="0"/>
          </a:p>
          <a:p>
            <a:endParaRPr lang="en-US" altLang="ja-JP" dirty="0"/>
          </a:p>
          <a:p>
            <a:r>
              <a:rPr lang="ja-JP" altLang="en-US" dirty="0"/>
              <a:t>まずは概要を説明します。</a:t>
            </a:r>
            <a:endParaRPr lang="en-US" altLang="ja-JP" dirty="0"/>
          </a:p>
          <a:p>
            <a:r>
              <a:rPr lang="ja-JP" altLang="en-US" dirty="0"/>
              <a:t>ロータリー米山記念奨学事業は、</a:t>
            </a:r>
            <a:r>
              <a:rPr kumimoji="1" lang="ja-JP" altLang="en-US" dirty="0"/>
              <a:t>日本のロータリーが作り育てた独自の事業で、</a:t>
            </a:r>
            <a:r>
              <a:rPr kumimoji="1" lang="en-US" altLang="ja-JP" dirty="0"/>
              <a:t>34</a:t>
            </a:r>
            <a:r>
              <a:rPr kumimoji="1" lang="ja-JP" altLang="en-US" dirty="0"/>
              <a:t>地区、全地区が参加する多地区合同プロジェクトです。</a:t>
            </a:r>
            <a:endParaRPr kumimoji="1" lang="en-US" altLang="ja-JP" dirty="0"/>
          </a:p>
          <a:p>
            <a:endParaRPr lang="en-US" altLang="ja-JP" dirty="0"/>
          </a:p>
          <a:p>
            <a:r>
              <a:rPr lang="en-US" altLang="ja-JP" dirty="0"/>
              <a:t>1952</a:t>
            </a:r>
            <a:r>
              <a:rPr lang="ja-JP" altLang="en-US" dirty="0"/>
              <a:t>年に事業が始まって以来、一貫して、日本で学ぶ外国人留学生を支援しています。</a:t>
            </a:r>
            <a:endParaRPr lang="en-US" altLang="ja-JP" dirty="0"/>
          </a:p>
          <a:p>
            <a:r>
              <a:rPr kumimoji="1" lang="ja-JP" altLang="en-US" b="0" dirty="0"/>
              <a:t>「公益財団法人ロータリー米山記念奨学会」というのは、この事業をおこなうために、日本のロータリーが協同して運営する奨学</a:t>
            </a:r>
            <a:r>
              <a:rPr lang="ja-JP" altLang="en-US" dirty="0"/>
              <a:t>財団</a:t>
            </a:r>
            <a:r>
              <a:rPr kumimoji="1" lang="ja-JP" altLang="en-US" b="0" dirty="0"/>
              <a:t>で、財源はすべてみなさんからのご寄付で成り立っています。</a:t>
            </a:r>
            <a:endParaRPr kumimoji="1" lang="en-US" altLang="ja-JP" b="0" dirty="0"/>
          </a:p>
          <a:p>
            <a:endParaRPr kumimoji="1" lang="en-US" altLang="ja-JP" b="1" dirty="0"/>
          </a:p>
          <a:p>
            <a:r>
              <a:rPr kumimoji="1" lang="ja-JP" altLang="en-US" b="0" dirty="0"/>
              <a:t>この奨学金の最大の特長は「世話クラブ・カウンセラー制度」です。銀行振込が多い他の奨学金とは違って、米山奨学生にはロータリー活動に共に参加してもらい、交流することを大切にしています。</a:t>
            </a:r>
            <a:endParaRPr kumimoji="1" lang="en-US" altLang="ja-JP" b="0" dirty="0"/>
          </a:p>
          <a:p>
            <a:r>
              <a:rPr lang="ja-JP" altLang="en-US" b="0" dirty="0"/>
              <a:t>いったんカウンセラーになると、ロータリークラブの活動そのものに熱心になる方も多く、入会間もない会員にカウンセラーを任せるというクラブもあります。</a:t>
            </a:r>
            <a:endParaRPr lang="en-US" altLang="ja-JP" b="0" dirty="0"/>
          </a:p>
          <a:p>
            <a:pPr defTabSz="906445"/>
            <a:r>
              <a:rPr lang="ja-JP" altLang="en-US" b="0" dirty="0"/>
              <a:t>実際にカウンセラーを体験した方からは、「刺激を受けることが多く、自分の仕事やプライベートに張り合いが生まれた」、「家族ぐるみの付き合いで自分の子どもに国際交流を体験させることができ、ロータリーに入会して本当によかったと思えた」</a:t>
            </a:r>
            <a:endParaRPr lang="en-US" altLang="ja-JP" b="0" dirty="0"/>
          </a:p>
          <a:p>
            <a:pPr defTabSz="906445"/>
            <a:r>
              <a:rPr lang="ja-JP" altLang="en-US" b="0" dirty="0"/>
              <a:t>という声が寄せられています。</a:t>
            </a:r>
            <a:endParaRPr lang="en-US" altLang="ja-JP" b="0"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2</a:t>
            </a:fld>
            <a:endParaRPr kumimoji="1" lang="ja-JP" altLang="en-US" dirty="0"/>
          </a:p>
        </p:txBody>
      </p:sp>
    </p:spTree>
    <p:extLst>
      <p:ext uri="{BB962C8B-B14F-4D97-AF65-F5344CB8AC3E}">
        <p14:creationId xmlns:p14="http://schemas.microsoft.com/office/powerpoint/2010/main" val="1168811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四角の枠内は、貴地区の数字を入れてください</a:t>
            </a:r>
            <a:endParaRPr kumimoji="1" lang="en-US" altLang="ja-JP" dirty="0"/>
          </a:p>
          <a:p>
            <a:r>
              <a:rPr kumimoji="1" lang="en-US" altLang="zh-TW" dirty="0"/>
              <a:t>HOME &gt; </a:t>
            </a:r>
            <a:r>
              <a:rPr kumimoji="1" lang="zh-TW" altLang="en-US" dirty="0"/>
              <a:t>寄付金納入明細表 </a:t>
            </a:r>
            <a:r>
              <a:rPr kumimoji="1" lang="en-US" altLang="zh-TW" dirty="0"/>
              <a:t>&gt; 2019</a:t>
            </a:r>
            <a:r>
              <a:rPr kumimoji="1" lang="zh-TW" altLang="en-US" dirty="0"/>
              <a:t>年</a:t>
            </a:r>
            <a:r>
              <a:rPr kumimoji="1" lang="en-US" altLang="zh-TW" dirty="0"/>
              <a:t>6</a:t>
            </a:r>
            <a:r>
              <a:rPr kumimoji="1" lang="zh-TW" altLang="en-US" dirty="0"/>
              <a:t>月末 寄付金納入明細表</a:t>
            </a:r>
            <a:r>
              <a:rPr kumimoji="1" lang="ja-JP" altLang="en-US" dirty="0"/>
              <a:t> </a:t>
            </a:r>
            <a:r>
              <a:rPr kumimoji="1" lang="en-US" altLang="zh-TW" dirty="0"/>
              <a:t>&gt; </a:t>
            </a:r>
            <a:r>
              <a:rPr kumimoji="1" lang="ja-JP" altLang="en-US" dirty="0"/>
              <a:t>地区別</a:t>
            </a:r>
            <a:endParaRPr kumimoji="1" lang="en-US" altLang="ja-JP" dirty="0"/>
          </a:p>
          <a:p>
            <a:r>
              <a:rPr lang="ja-JP" altLang="en-US" dirty="0"/>
              <a:t>普通寄付金＝今期普通寄付合計</a:t>
            </a:r>
            <a:r>
              <a:rPr lang="en-US" altLang="ja-JP" dirty="0"/>
              <a:t>÷</a:t>
            </a:r>
            <a:r>
              <a:rPr lang="ja-JP" altLang="en-US" dirty="0"/>
              <a:t>会員数（</a:t>
            </a:r>
            <a:r>
              <a:rPr lang="en-US" altLang="ja-JP" dirty="0"/>
              <a:t>1</a:t>
            </a:r>
            <a:r>
              <a:rPr lang="ja-JP" altLang="en-US" dirty="0"/>
              <a:t>月１日）</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特別寄付金＝今期特別寄付合計</a:t>
            </a:r>
            <a:r>
              <a:rPr lang="en-US" altLang="ja-JP" dirty="0"/>
              <a:t>÷</a:t>
            </a:r>
            <a:r>
              <a:rPr lang="ja-JP" altLang="en-US" dirty="0"/>
              <a:t>会員数（</a:t>
            </a:r>
            <a:r>
              <a:rPr lang="en-US" altLang="ja-JP" dirty="0"/>
              <a:t>1</a:t>
            </a:r>
            <a:r>
              <a:rPr lang="ja-JP" altLang="en-US" dirty="0"/>
              <a:t>月１日）</a:t>
            </a:r>
            <a:endParaRPr lang="en-US" altLang="ja-JP" dirty="0"/>
          </a:p>
          <a:p>
            <a:endParaRPr kumimoji="1" lang="en-US" altLang="ja-JP" dirty="0"/>
          </a:p>
          <a:p>
            <a:r>
              <a:rPr kumimoji="1" lang="ja-JP" altLang="en-US" dirty="0"/>
              <a:t>もう少し詳しく見てみますと、当地区の普通寄付金は平均●●●●円、全国平均は</a:t>
            </a:r>
            <a:r>
              <a:rPr kumimoji="1" lang="en-US" altLang="ja-JP" dirty="0"/>
              <a:t>4,828</a:t>
            </a:r>
            <a:r>
              <a:rPr kumimoji="1" lang="ja-JP" altLang="en-US" dirty="0"/>
              <a:t>円。</a:t>
            </a:r>
            <a:endParaRPr kumimoji="1" lang="en-US" altLang="ja-JP" dirty="0"/>
          </a:p>
          <a:p>
            <a:r>
              <a:rPr kumimoji="1" lang="ja-JP" altLang="en-US" dirty="0"/>
              <a:t>また、特別寄付金は●●●●円、全国平均は</a:t>
            </a:r>
            <a:r>
              <a:rPr kumimoji="1" lang="en-US" altLang="ja-JP" dirty="0"/>
              <a:t>11,000</a:t>
            </a:r>
            <a:r>
              <a:rPr kumimoji="1" lang="ja-JP" altLang="en-US" dirty="0"/>
              <a:t>円でした。</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11</a:t>
            </a:fld>
            <a:endParaRPr kumimoji="1" lang="ja-JP" altLang="en-US" dirty="0"/>
          </a:p>
        </p:txBody>
      </p:sp>
    </p:spTree>
    <p:extLst>
      <p:ext uri="{BB962C8B-B14F-4D97-AF65-F5344CB8AC3E}">
        <p14:creationId xmlns:p14="http://schemas.microsoft.com/office/powerpoint/2010/main" val="255478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kumimoji="1" lang="ja-JP" altLang="en-US" dirty="0"/>
              <a:t>★豆辞典</a:t>
            </a:r>
            <a:r>
              <a:rPr kumimoji="1" lang="en-US" altLang="ja-JP" dirty="0"/>
              <a:t>p23</a:t>
            </a:r>
            <a:r>
              <a:rPr kumimoji="1" lang="ja-JP" altLang="en-US" dirty="0"/>
              <a:t>に対応</a:t>
            </a:r>
            <a:endParaRPr kumimoji="1" lang="en-US" altLang="ja-JP" dirty="0"/>
          </a:p>
          <a:p>
            <a:r>
              <a:rPr kumimoji="1" lang="en-US" altLang="ja-JP" dirty="0"/>
              <a:t>※</a:t>
            </a:r>
            <a:r>
              <a:rPr kumimoji="1" lang="ja-JP" altLang="en-US" dirty="0"/>
              <a:t>黄色網掛けは上位３地区、水色網掛けは下位３地区</a:t>
            </a:r>
            <a:endParaRPr kumimoji="1" lang="en-US" altLang="ja-JP" dirty="0"/>
          </a:p>
          <a:p>
            <a:r>
              <a:rPr kumimoji="1" lang="en-US" altLang="ja-JP" dirty="0"/>
              <a:t>※</a:t>
            </a:r>
            <a:r>
              <a:rPr kumimoji="1" lang="ja-JP" altLang="en-US" dirty="0"/>
              <a:t>四角の枠内は、貴地区の数字を入れてください。また、黄色い矢印を貴地区の棒グラフの上へ移動してください</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次は、特別寄付者の割合です。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棒の高さは会員数の多さを示しています。会員の中で、個人として特別寄付をした人の割合が黒い部分です。全国平均は</a:t>
            </a:r>
            <a:r>
              <a:rPr kumimoji="1" lang="en-US" altLang="ja-JP" dirty="0"/>
              <a:t>46.9</a:t>
            </a:r>
            <a:r>
              <a:rPr kumimoji="1" lang="ja-JP" altLang="en-US" dirty="0"/>
              <a:t>％、当地区は●●％でした。</a:t>
            </a:r>
            <a:endParaRPr kumimoji="1" lang="en-US" altLang="ja-JP" dirty="0"/>
          </a:p>
          <a:p>
            <a:r>
              <a:rPr kumimoji="1" lang="ja-JP" altLang="en-US" dirty="0">
                <a:latin typeface="+mn-ea"/>
              </a:rPr>
              <a:t>ちなみに、トップは第</a:t>
            </a:r>
            <a:r>
              <a:rPr kumimoji="1" lang="en-US" altLang="ja-JP" dirty="0">
                <a:latin typeface="+mn-ea"/>
              </a:rPr>
              <a:t>2650</a:t>
            </a:r>
            <a:r>
              <a:rPr kumimoji="1" lang="ja-JP" altLang="en-US" dirty="0">
                <a:latin typeface="+mn-ea"/>
              </a:rPr>
              <a:t>地区（福井・滋賀・京都・奈良）で、</a:t>
            </a:r>
            <a:r>
              <a:rPr kumimoji="1" lang="en-US" altLang="ja-JP" dirty="0">
                <a:latin typeface="+mn-ea"/>
              </a:rPr>
              <a:t>85</a:t>
            </a:r>
            <a:r>
              <a:rPr kumimoji="1" lang="ja-JP" altLang="en-US" dirty="0">
                <a:latin typeface="+mn-ea"/>
              </a:rPr>
              <a:t>％のロータリアンが特別寄付をしています。</a:t>
            </a:r>
            <a:endParaRPr kumimoji="1" lang="en-US" altLang="ja-JP" dirty="0">
              <a:latin typeface="+mn-ea"/>
            </a:endParaRPr>
          </a:p>
          <a:p>
            <a:endParaRPr kumimoji="1" lang="en-US" altLang="ja-JP" dirty="0">
              <a:latin typeface="+mn-ea"/>
            </a:endParaRPr>
          </a:p>
        </p:txBody>
      </p:sp>
      <p:sp>
        <p:nvSpPr>
          <p:cNvPr id="4" name="スライド番号プレースホルダー 3"/>
          <p:cNvSpPr>
            <a:spLocks noGrp="1"/>
          </p:cNvSpPr>
          <p:nvPr>
            <p:ph type="sldNum" sz="quarter" idx="10"/>
          </p:nvPr>
        </p:nvSpPr>
        <p:spPr/>
        <p:txBody>
          <a:bodyPr/>
          <a:lstStyle/>
          <a:p>
            <a:fld id="{DCB3A100-46C2-44F6-AB73-EF731A74EA55}" type="slidenum">
              <a:rPr kumimoji="1" lang="ja-JP" altLang="en-US" smtClean="0"/>
              <a:t>12</a:t>
            </a:fld>
            <a:endParaRPr kumimoji="1" lang="ja-JP" altLang="en-US" dirty="0"/>
          </a:p>
        </p:txBody>
      </p:sp>
    </p:spTree>
    <p:extLst>
      <p:ext uri="{BB962C8B-B14F-4D97-AF65-F5344CB8AC3E}">
        <p14:creationId xmlns:p14="http://schemas.microsoft.com/office/powerpoint/2010/main" val="420189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20000"/>
              </a:lnSpc>
              <a:spcBef>
                <a:spcPts val="0"/>
              </a:spcBef>
              <a:spcAft>
                <a:spcPts val="0"/>
              </a:spcAft>
              <a:buClrTx/>
              <a:buSzTx/>
              <a:buFontTx/>
              <a:buNone/>
              <a:tabLst/>
              <a:defRPr/>
            </a:pPr>
            <a:r>
              <a:rPr lang="ja-JP" altLang="en-US" dirty="0"/>
              <a:t>★豆辞典</a:t>
            </a:r>
            <a:r>
              <a:rPr lang="en-US" altLang="ja-JP" dirty="0"/>
              <a:t>p5</a:t>
            </a:r>
            <a:r>
              <a:rPr lang="ja-JP" altLang="en-US" dirty="0"/>
              <a:t>に対応</a:t>
            </a:r>
            <a:endParaRPr lang="en-US" altLang="ja-JP" dirty="0"/>
          </a:p>
          <a:p>
            <a:pPr>
              <a:lnSpc>
                <a:spcPct val="120000"/>
              </a:lnSpc>
            </a:pPr>
            <a:endParaRPr lang="en-US" altLang="ja-JP" dirty="0">
              <a:latin typeface="+mn-ea"/>
            </a:endParaRPr>
          </a:p>
          <a:p>
            <a:pPr>
              <a:lnSpc>
                <a:spcPct val="120000"/>
              </a:lnSpc>
            </a:pPr>
            <a:r>
              <a:rPr lang="en-US" altLang="ja-JP" dirty="0">
                <a:latin typeface="+mn-ea"/>
              </a:rPr>
              <a:t>2018-19</a:t>
            </a:r>
            <a:r>
              <a:rPr lang="ja-JP" altLang="ja-JP" dirty="0">
                <a:latin typeface="+mn-ea"/>
              </a:rPr>
              <a:t>年度の寄付金収入は</a:t>
            </a:r>
            <a:r>
              <a:rPr lang="en-US" altLang="ja-JP" dirty="0">
                <a:latin typeface="+mn-ea"/>
              </a:rPr>
              <a:t>14</a:t>
            </a:r>
            <a:r>
              <a:rPr lang="ja-JP" altLang="ja-JP" dirty="0">
                <a:latin typeface="+mn-ea"/>
              </a:rPr>
              <a:t>億</a:t>
            </a:r>
            <a:r>
              <a:rPr lang="en-US" altLang="ja-JP" dirty="0">
                <a:latin typeface="+mn-ea"/>
              </a:rPr>
              <a:t>1,200</a:t>
            </a:r>
            <a:r>
              <a:rPr lang="ja-JP" altLang="ja-JP" dirty="0">
                <a:latin typeface="+mn-ea"/>
              </a:rPr>
              <a:t>万円（前年度</a:t>
            </a:r>
            <a:r>
              <a:rPr lang="en-US" altLang="ja-JP" dirty="0">
                <a:latin typeface="+mn-ea"/>
              </a:rPr>
              <a:t>14</a:t>
            </a:r>
            <a:r>
              <a:rPr lang="ja-JP" altLang="ja-JP" dirty="0">
                <a:latin typeface="+mn-ea"/>
              </a:rPr>
              <a:t>億</a:t>
            </a:r>
            <a:r>
              <a:rPr lang="en-US" altLang="ja-JP" dirty="0">
                <a:latin typeface="+mn-ea"/>
              </a:rPr>
              <a:t>3,400</a:t>
            </a:r>
            <a:r>
              <a:rPr lang="ja-JP" altLang="ja-JP" dirty="0">
                <a:latin typeface="+mn-ea"/>
              </a:rPr>
              <a:t>万円）、前年度から約</a:t>
            </a:r>
            <a:r>
              <a:rPr lang="en-US" altLang="ja-JP" dirty="0">
                <a:latin typeface="+mn-ea"/>
              </a:rPr>
              <a:t>2</a:t>
            </a:r>
            <a:r>
              <a:rPr lang="ja-JP" altLang="ja-JP" dirty="0">
                <a:latin typeface="+mn-ea"/>
              </a:rPr>
              <a:t>千万円の</a:t>
            </a:r>
            <a:r>
              <a:rPr lang="ja-JP" altLang="en-US" dirty="0">
                <a:latin typeface="+mn-ea"/>
              </a:rPr>
              <a:t>減少</a:t>
            </a:r>
            <a:r>
              <a:rPr lang="ja-JP" altLang="ja-JP" dirty="0">
                <a:latin typeface="+mn-ea"/>
              </a:rPr>
              <a:t>と</a:t>
            </a:r>
            <a:r>
              <a:rPr lang="ja-JP" altLang="en-US" dirty="0">
                <a:latin typeface="+mn-ea"/>
              </a:rPr>
              <a:t>なったものの、</a:t>
            </a:r>
            <a:r>
              <a:rPr lang="ja-JP" altLang="ja-JP" dirty="0">
                <a:latin typeface="+mn-ea"/>
              </a:rPr>
              <a:t>財団設立</a:t>
            </a:r>
            <a:r>
              <a:rPr lang="en-US" altLang="ja-JP" dirty="0">
                <a:latin typeface="+mn-ea"/>
              </a:rPr>
              <a:t>50</a:t>
            </a:r>
            <a:r>
              <a:rPr lang="ja-JP" altLang="ja-JP" dirty="0">
                <a:latin typeface="+mn-ea"/>
              </a:rPr>
              <a:t>周年</a:t>
            </a:r>
            <a:r>
              <a:rPr lang="ja-JP" altLang="en-US" dirty="0">
                <a:latin typeface="+mn-ea"/>
              </a:rPr>
              <a:t>を迎えた前年度から、ほぼ変わらぬご支援を</a:t>
            </a:r>
            <a:r>
              <a:rPr lang="ja-JP" altLang="ja-JP" dirty="0">
                <a:latin typeface="+mn-ea"/>
              </a:rPr>
              <a:t>いただきました。</a:t>
            </a:r>
            <a:endParaRPr lang="en-US" altLang="ja-JP" dirty="0">
              <a:latin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br>
              <a:rPr lang="en-US" altLang="ja-JP" dirty="0">
                <a:latin typeface="+mn-ea"/>
              </a:rPr>
            </a:br>
            <a:r>
              <a:rPr lang="ja-JP" altLang="en-US" dirty="0">
                <a:latin typeface="+mn-ea"/>
              </a:rPr>
              <a:t>上段紫色の有価証券の配当金（</a:t>
            </a:r>
            <a:r>
              <a:rPr lang="en-US" altLang="ja-JP" dirty="0">
                <a:latin typeface="+mn-ea"/>
              </a:rPr>
              <a:t>※1</a:t>
            </a:r>
            <a:r>
              <a:rPr lang="ja-JP" altLang="en-US" dirty="0">
                <a:latin typeface="+mn-ea"/>
              </a:rPr>
              <a:t>）は、事前の取り決めにより、奨学金にのみ使用しています。みなさまのご寄付もほとんどが奨学金に使われていますが、奨学金以外の事業費にも使われています。</a:t>
            </a:r>
            <a:endParaRPr lang="en-US" altLang="ja-JP" dirty="0">
              <a:latin typeface="+mn-ea"/>
            </a:endParaRPr>
          </a:p>
          <a:p>
            <a:pPr>
              <a:lnSpc>
                <a:spcPct val="120000"/>
              </a:lnSpc>
            </a:pPr>
            <a:r>
              <a:rPr lang="ja-JP" altLang="en-US" dirty="0">
                <a:latin typeface="+mn-ea"/>
              </a:rPr>
              <a:t>事業費には、地区や世話クラブへの補助費や、事業部門の職員人件費などが含まれます。</a:t>
            </a:r>
            <a:endParaRPr lang="en-US" altLang="ja-JP" dirty="0">
              <a:latin typeface="+mn-ea"/>
            </a:endParaRPr>
          </a:p>
          <a:p>
            <a:pPr>
              <a:lnSpc>
                <a:spcPct val="120000"/>
              </a:lnSpc>
            </a:pPr>
            <a:br>
              <a:rPr lang="en-US" altLang="ja-JP" dirty="0">
                <a:latin typeface="+mn-ea"/>
              </a:rPr>
            </a:br>
            <a:r>
              <a:rPr lang="ja-JP" altLang="en-US" dirty="0">
                <a:latin typeface="+mn-ea"/>
              </a:rPr>
              <a:t>ここ数年、毎年採用枠を増やしています。</a:t>
            </a:r>
            <a:r>
              <a:rPr lang="en-US" altLang="ja-JP" dirty="0">
                <a:latin typeface="+mn-ea"/>
              </a:rPr>
              <a:t>2020</a:t>
            </a:r>
            <a:r>
              <a:rPr lang="ja-JP" altLang="en-US" dirty="0">
                <a:latin typeface="+mn-ea"/>
              </a:rPr>
              <a:t>学年度の奨学生採用数は</a:t>
            </a:r>
            <a:r>
              <a:rPr lang="en-US" altLang="ja-JP" dirty="0">
                <a:latin typeface="+mn-ea"/>
              </a:rPr>
              <a:t>10</a:t>
            </a:r>
            <a:r>
              <a:rPr lang="ja-JP" altLang="en-US" dirty="0">
                <a:latin typeface="+mn-ea"/>
              </a:rPr>
              <a:t>人増の</a:t>
            </a:r>
            <a:r>
              <a:rPr lang="en-US" altLang="ja-JP" dirty="0">
                <a:latin typeface="+mn-ea"/>
              </a:rPr>
              <a:t>860</a:t>
            </a:r>
            <a:r>
              <a:rPr lang="ja-JP" altLang="en-US" dirty="0">
                <a:latin typeface="+mn-ea"/>
              </a:rPr>
              <a:t>人枠とし、黒字分を積み立てている奨学事業安定積立財産からも使用します。</a:t>
            </a:r>
          </a:p>
          <a:p>
            <a:pPr marL="0" marR="0" lvl="1" indent="0" algn="l" defTabSz="875649" rtl="0" eaLnBrk="1" fontAlgn="auto" latinLnBrk="0" hangingPunct="1">
              <a:lnSpc>
                <a:spcPct val="100000"/>
              </a:lnSpc>
              <a:spcBef>
                <a:spcPts val="0"/>
              </a:spcBef>
              <a:spcAft>
                <a:spcPts val="0"/>
              </a:spcAft>
              <a:buClrTx/>
              <a:buSzTx/>
              <a:buFontTx/>
              <a:buNone/>
              <a:tabLst/>
              <a:defRPr/>
            </a:pPr>
            <a:endParaRPr lang="en-US" altLang="ja-JP" dirty="0">
              <a:latin typeface="+mn-ea"/>
            </a:endParaRPr>
          </a:p>
          <a:p>
            <a:pPr marL="0" marR="0" lvl="1" indent="0" algn="l" defTabSz="875649" rtl="0" eaLnBrk="1" fontAlgn="auto" latinLnBrk="0" hangingPunct="1">
              <a:lnSpc>
                <a:spcPct val="100000"/>
              </a:lnSpc>
              <a:spcBef>
                <a:spcPts val="0"/>
              </a:spcBef>
              <a:spcAft>
                <a:spcPts val="0"/>
              </a:spcAft>
              <a:buClrTx/>
              <a:buSzTx/>
              <a:buFontTx/>
              <a:buNone/>
              <a:tabLst/>
              <a:defRPr/>
            </a:pPr>
            <a:endParaRPr lang="en-US" altLang="ja-JP" dirty="0">
              <a:latin typeface="+mn-ea"/>
            </a:endParaRPr>
          </a:p>
          <a:p>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2016</a:t>
            </a:r>
            <a:r>
              <a:rPr kumimoji="1" lang="ja-JP" altLang="en-US" sz="1200" b="0" i="0" kern="1200" dirty="0">
                <a:solidFill>
                  <a:schemeClr val="tx1"/>
                </a:solidFill>
                <a:effectLst/>
                <a:latin typeface="+mn-lt"/>
                <a:ea typeface="+mn-ea"/>
                <a:cs typeface="+mn-cs"/>
              </a:rPr>
              <a:t>年</a:t>
            </a:r>
            <a:r>
              <a:rPr kumimoji="1" lang="en-US" altLang="ja-JP" sz="1200" b="0" i="0" kern="1200" dirty="0">
                <a:solidFill>
                  <a:schemeClr val="tx1"/>
                </a:solidFill>
                <a:effectLst/>
                <a:latin typeface="+mn-lt"/>
                <a:ea typeface="+mn-ea"/>
                <a:cs typeface="+mn-cs"/>
              </a:rPr>
              <a:t>9</a:t>
            </a:r>
            <a:r>
              <a:rPr kumimoji="1" lang="ja-JP" altLang="en-US" sz="1200" b="0" i="0" kern="1200" dirty="0">
                <a:solidFill>
                  <a:schemeClr val="tx1"/>
                </a:solidFill>
                <a:effectLst/>
                <a:latin typeface="+mn-lt"/>
                <a:ea typeface="+mn-ea"/>
                <a:cs typeface="+mn-cs"/>
              </a:rPr>
              <a:t>月に坂本ドネイション・ファウンデイション株式会社</a:t>
            </a:r>
            <a:r>
              <a:rPr kumimoji="1" lang="en-US" altLang="ja-JP" sz="1200" b="0" i="0" kern="1200" dirty="0">
                <a:solidFill>
                  <a:schemeClr val="tx1"/>
                </a:solidFill>
                <a:effectLst/>
                <a:latin typeface="+mn-lt"/>
                <a:ea typeface="+mn-ea"/>
                <a:cs typeface="+mn-cs"/>
              </a:rPr>
              <a:t>(SDF</a:t>
            </a:r>
            <a:r>
              <a:rPr kumimoji="1" lang="ja-JP" altLang="en-US" sz="1200" b="0" i="0" kern="1200" dirty="0">
                <a:solidFill>
                  <a:schemeClr val="tx1"/>
                </a:solidFill>
                <a:effectLst/>
                <a:latin typeface="+mn-lt"/>
                <a:ea typeface="+mn-ea"/>
                <a:cs typeface="+mn-cs"/>
              </a:rPr>
              <a:t>社</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から当財団に寄贈された株式の配当金となります。</a:t>
            </a:r>
          </a:p>
          <a:p>
            <a:pPr marL="0" lvl="1" defTabSz="875649">
              <a:defRPr/>
            </a:pPr>
            <a:endParaRPr lang="en-US" altLang="ja-JP"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13</a:t>
            </a:fld>
            <a:endParaRPr kumimoji="1" lang="ja-JP" altLang="en-US" dirty="0"/>
          </a:p>
        </p:txBody>
      </p:sp>
    </p:spTree>
    <p:extLst>
      <p:ext uri="{BB962C8B-B14F-4D97-AF65-F5344CB8AC3E}">
        <p14:creationId xmlns:p14="http://schemas.microsoft.com/office/powerpoint/2010/main" val="141106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pPr>
              <a:defRPr/>
            </a:pPr>
            <a:r>
              <a:rPr kumimoji="1" lang="ja-JP" altLang="en-US" dirty="0"/>
              <a:t>皆さんが支援した元奨学生たちは、どんな活躍をしているでしょうか。</a:t>
            </a:r>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14</a:t>
            </a:fld>
            <a:endParaRPr kumimoji="1" lang="ja-JP" altLang="en-US" dirty="0"/>
          </a:p>
        </p:txBody>
      </p:sp>
    </p:spTree>
    <p:extLst>
      <p:ext uri="{BB962C8B-B14F-4D97-AF65-F5344CB8AC3E}">
        <p14:creationId xmlns:p14="http://schemas.microsoft.com/office/powerpoint/2010/main" val="370460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0463"/>
          </a:xfrm>
        </p:spPr>
      </p:sp>
      <p:sp>
        <p:nvSpPr>
          <p:cNvPr id="3" name="ノート プレースホルダー 2"/>
          <p:cNvSpPr>
            <a:spLocks noGrp="1"/>
          </p:cNvSpPr>
          <p:nvPr>
            <p:ph type="body" idx="1"/>
          </p:nvPr>
        </p:nvSpPr>
        <p:spPr/>
        <p:txBody>
          <a:bodyPr/>
          <a:lstStyle/>
          <a:p>
            <a:pPr marL="0" marR="0" lvl="1" indent="0" algn="l" defTabSz="906445" rtl="0" eaLnBrk="1" fontAlgn="auto" latinLnBrk="0" hangingPunct="1">
              <a:lnSpc>
                <a:spcPct val="100000"/>
              </a:lnSpc>
              <a:spcBef>
                <a:spcPts val="0"/>
              </a:spcBef>
              <a:spcAft>
                <a:spcPts val="0"/>
              </a:spcAft>
              <a:buClrTx/>
              <a:buSzTx/>
              <a:buFontTx/>
              <a:buNone/>
              <a:tabLst/>
              <a:defRPr/>
            </a:pPr>
            <a:r>
              <a:rPr lang="ja-JP" altLang="en-US" dirty="0"/>
              <a:t>★豆辞典</a:t>
            </a:r>
            <a:r>
              <a:rPr lang="en-US" altLang="ja-JP" dirty="0"/>
              <a:t>p15</a:t>
            </a:r>
            <a:r>
              <a:rPr lang="ja-JP" altLang="en-US" dirty="0"/>
              <a:t>に対応</a:t>
            </a:r>
            <a:endParaRPr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学友会のある国が自動的に表示されます）</a:t>
            </a:r>
            <a:endParaRPr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endParaRPr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r>
              <a:rPr lang="ja-JP" altLang="en-US" dirty="0"/>
              <a:t>巣立った奨学生のＯＢ組織、米山学友会は日本に</a:t>
            </a:r>
            <a:r>
              <a:rPr lang="en-US" altLang="ja-JP" dirty="0"/>
              <a:t>33</a:t>
            </a:r>
            <a:r>
              <a:rPr lang="ja-JP" altLang="en-US" dirty="0"/>
              <a:t>、海外に</a:t>
            </a:r>
            <a:r>
              <a:rPr lang="en-US" altLang="ja-JP" dirty="0"/>
              <a:t>9</a:t>
            </a:r>
            <a:r>
              <a:rPr lang="ja-JP" altLang="en-US" dirty="0"/>
              <a:t>つあります。</a:t>
            </a:r>
            <a:endParaRPr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r>
              <a:rPr kumimoji="1" lang="ja-JP" altLang="en-US" dirty="0"/>
              <a:t>日本は</a:t>
            </a:r>
            <a:r>
              <a:rPr kumimoji="1" lang="en-US" altLang="ja-JP" dirty="0"/>
              <a:t>34</a:t>
            </a:r>
            <a:r>
              <a:rPr kumimoji="1" lang="ja-JP" altLang="en-US" dirty="0"/>
              <a:t>地区なので</a:t>
            </a:r>
            <a:r>
              <a:rPr kumimoji="1" lang="en-US" altLang="ja-JP" dirty="0"/>
              <a:t>1</a:t>
            </a:r>
            <a:r>
              <a:rPr kumimoji="1" lang="ja-JP" altLang="en-US" dirty="0"/>
              <a:t>つ足りないように見えますが、日本の全地区に学友会があります。</a:t>
            </a:r>
            <a:endParaRPr kumimoji="1"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r>
              <a:rPr kumimoji="1" lang="ja-JP" altLang="en-US" dirty="0"/>
              <a:t>（北海道＝ロータリー地区は２つですが、学友会は「北海道米山学友会」の</a:t>
            </a:r>
            <a:r>
              <a:rPr kumimoji="1" lang="en-US" altLang="ja-JP" dirty="0"/>
              <a:t>1</a:t>
            </a:r>
            <a:r>
              <a:rPr kumimoji="1" lang="ja-JP" altLang="en-US" dirty="0"/>
              <a:t>つであるため）</a:t>
            </a:r>
            <a:endParaRPr kumimoji="1"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endParaRPr kumimoji="1"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r>
              <a:rPr kumimoji="1" lang="ja-JP" altLang="en-US" dirty="0"/>
              <a:t>それぞれ、親睦を深めたり、自主的に社会奉仕活動をしたり、ロータリーの活動に協力したりしています。</a:t>
            </a:r>
            <a:endParaRPr kumimoji="1"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endParaRPr kumimoji="1"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ロータリーの友</a:t>
            </a:r>
            <a:r>
              <a:rPr kumimoji="1" lang="en-US" altLang="ja-JP" dirty="0"/>
              <a:t>』</a:t>
            </a:r>
            <a:r>
              <a:rPr kumimoji="1" lang="ja-JP" altLang="en-US" dirty="0"/>
              <a:t>よねやまだよりでは、毎号、学友会の紹介をしているので、ぜひ注目してください。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15</a:t>
            </a:fld>
            <a:endParaRPr kumimoji="1" lang="ja-JP" altLang="en-US" dirty="0"/>
          </a:p>
        </p:txBody>
      </p:sp>
    </p:spTree>
    <p:extLst>
      <p:ext uri="{BB962C8B-B14F-4D97-AF65-F5344CB8AC3E}">
        <p14:creationId xmlns:p14="http://schemas.microsoft.com/office/powerpoint/2010/main" val="210696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pPr marL="0" lvl="1" defTabSz="906445">
              <a:defRPr/>
            </a:pPr>
            <a:r>
              <a:rPr lang="ja-JP" altLang="en-US" dirty="0"/>
              <a:t>★豆辞典</a:t>
            </a:r>
            <a:r>
              <a:rPr lang="en-US" altLang="ja-JP" dirty="0"/>
              <a:t>p16</a:t>
            </a:r>
            <a:r>
              <a:rPr lang="ja-JP" altLang="en-US" dirty="0"/>
              <a:t>に対応</a:t>
            </a:r>
            <a:endParaRPr lang="en-US" altLang="ja-JP" dirty="0"/>
          </a:p>
          <a:p>
            <a:pPr marL="0" lvl="1" defTabSz="906445">
              <a:defRPr/>
            </a:pPr>
            <a:endParaRPr lang="en-US" altLang="ja-JP" dirty="0"/>
          </a:p>
          <a:p>
            <a:pPr marL="0" lvl="1" defTabSz="906445">
              <a:defRPr/>
            </a:pPr>
            <a:r>
              <a:rPr lang="ja-JP" altLang="en-US" dirty="0"/>
              <a:t>豆辞典</a:t>
            </a:r>
            <a:r>
              <a:rPr lang="en-US" altLang="ja-JP" dirty="0"/>
              <a:t>p16</a:t>
            </a:r>
            <a:r>
              <a:rPr lang="ja-JP" altLang="en-US" dirty="0"/>
              <a:t>にありますように、各学友会ではさまざまな活動をしています。</a:t>
            </a:r>
            <a:endParaRPr lang="en-US" altLang="ja-JP" dirty="0"/>
          </a:p>
          <a:p>
            <a:pPr marL="0" lvl="1" defTabSz="906445">
              <a:defRPr/>
            </a:pPr>
            <a:r>
              <a:rPr lang="ja-JP" altLang="en-US" dirty="0"/>
              <a:t>一部ですがご紹介します。</a:t>
            </a:r>
            <a:endParaRPr lang="en-US" altLang="ja-JP" dirty="0"/>
          </a:p>
          <a:p>
            <a:endParaRPr kumimoji="1" lang="en-US" altLang="ja-JP" dirty="0"/>
          </a:p>
          <a:p>
            <a:r>
              <a:rPr kumimoji="1" lang="ja-JP" altLang="en-US" dirty="0"/>
              <a:t>左上、ミャンマー学友会では、貧しい村の成績優秀な子どもに学用品を寄贈するなど、子どもの教育支援に力を入れています。</a:t>
            </a:r>
            <a:endParaRPr kumimoji="1" lang="en-US" altLang="ja-JP" dirty="0"/>
          </a:p>
          <a:p>
            <a:endParaRPr kumimoji="1" lang="en-US" altLang="ja-JP" dirty="0"/>
          </a:p>
          <a:p>
            <a:r>
              <a:rPr kumimoji="1" lang="ja-JP" altLang="en-US" dirty="0"/>
              <a:t>右上の写真は、台湾米山学友会です。台湾に留学する日本人への奨学支援は今年</a:t>
            </a:r>
            <a:r>
              <a:rPr kumimoji="1" lang="en-US" altLang="ja-JP" dirty="0"/>
              <a:t>11</a:t>
            </a:r>
            <a:r>
              <a:rPr kumimoji="1" lang="ja-JP" altLang="en-US" dirty="0"/>
              <a:t>年目を迎え、累計</a:t>
            </a:r>
            <a:r>
              <a:rPr kumimoji="1" lang="en-US" altLang="ja-JP" dirty="0"/>
              <a:t>30</a:t>
            </a:r>
            <a:r>
              <a:rPr kumimoji="1" lang="ja-JP" altLang="en-US" dirty="0"/>
              <a:t>人の若者を支援してくださっています。</a:t>
            </a:r>
            <a:endParaRPr kumimoji="1" lang="en-US" altLang="ja-JP" dirty="0"/>
          </a:p>
          <a:p>
            <a:endParaRPr kumimoji="1" lang="en-US" altLang="ja-JP" dirty="0"/>
          </a:p>
          <a:p>
            <a:r>
              <a:rPr kumimoji="1" lang="ja-JP" altLang="en-US" dirty="0"/>
              <a:t>左下、韓国でも、先程の台湾にならって、日本人留学生への奨学金を支給してくれています。今年で累計</a:t>
            </a:r>
            <a:r>
              <a:rPr kumimoji="1" lang="en-US" altLang="ja-JP" dirty="0"/>
              <a:t>11</a:t>
            </a:r>
            <a:r>
              <a:rPr kumimoji="1" lang="ja-JP" altLang="en-US" dirty="0"/>
              <a:t>人の日本人がお世話になっています。</a:t>
            </a:r>
            <a:endParaRPr kumimoji="1" lang="en-US" altLang="ja-JP" dirty="0"/>
          </a:p>
          <a:p>
            <a:endParaRPr kumimoji="1" lang="en-US" altLang="ja-JP" dirty="0"/>
          </a:p>
          <a:p>
            <a:r>
              <a:rPr kumimoji="1" lang="ja-JP" altLang="en-US" dirty="0"/>
              <a:t>右下の写真は、今年</a:t>
            </a:r>
            <a:r>
              <a:rPr kumimoji="1" lang="en-US" altLang="ja-JP" dirty="0"/>
              <a:t>7</a:t>
            </a:r>
            <a:r>
              <a:rPr kumimoji="1" lang="ja-JP" altLang="en-US" dirty="0"/>
              <a:t>月に開かれた絆</a:t>
            </a:r>
            <a:r>
              <a:rPr kumimoji="1" lang="en-US" altLang="ja-JP" dirty="0"/>
              <a:t>in</a:t>
            </a:r>
            <a:r>
              <a:rPr kumimoji="1" lang="ja-JP" altLang="en-US" dirty="0"/>
              <a:t>モンゴルの写真です。</a:t>
            </a:r>
            <a:r>
              <a:rPr kumimoji="1" lang="en-US" altLang="ja-JP" dirty="0"/>
              <a:t>2</a:t>
            </a:r>
            <a:r>
              <a:rPr kumimoji="1" lang="ja-JP" altLang="en-US" dirty="0"/>
              <a:t>年に</a:t>
            </a:r>
            <a:r>
              <a:rPr kumimoji="1" lang="en-US" altLang="ja-JP" dirty="0"/>
              <a:t>1</a:t>
            </a:r>
            <a:r>
              <a:rPr kumimoji="1" lang="ja-JP" altLang="en-US" dirty="0"/>
              <a:t>度、持ち回りで、世界の学友とロータリアンが集う会があり、今年度はモンゴル学友会が主催し、計</a:t>
            </a:r>
            <a:r>
              <a:rPr kumimoji="1" lang="en-US" altLang="ja-JP" dirty="0"/>
              <a:t>550</a:t>
            </a:r>
            <a:r>
              <a:rPr kumimoji="1" lang="ja-JP" altLang="en-US" dirty="0"/>
              <a:t>人が登録しました。次回は</a:t>
            </a:r>
            <a:r>
              <a:rPr kumimoji="1" lang="en-US" altLang="ja-JP" dirty="0"/>
              <a:t>2021</a:t>
            </a:r>
            <a:r>
              <a:rPr kumimoji="1" lang="ja-JP" altLang="en-US" dirty="0"/>
              <a:t>年、台北で開催予定です。ぜひ皆さんもご参加ください。</a:t>
            </a: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16</a:t>
            </a:fld>
            <a:endParaRPr kumimoji="1" lang="ja-JP" altLang="en-US" dirty="0"/>
          </a:p>
        </p:txBody>
      </p:sp>
    </p:spTree>
    <p:extLst>
      <p:ext uri="{BB962C8B-B14F-4D97-AF65-F5344CB8AC3E}">
        <p14:creationId xmlns:p14="http://schemas.microsoft.com/office/powerpoint/2010/main" val="353238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a:t>★豆辞典</a:t>
            </a:r>
            <a:r>
              <a:rPr lang="en-US" altLang="ja-JP" dirty="0"/>
              <a:t>p13-14</a:t>
            </a:r>
          </a:p>
          <a:p>
            <a:endParaRPr kumimoji="1" lang="en-US" altLang="ja-JP" dirty="0"/>
          </a:p>
          <a:p>
            <a:r>
              <a:rPr kumimoji="1" lang="ja-JP" altLang="en-US" dirty="0"/>
              <a:t>巣立った奨学生たちは、個人としてもさまざまな形で活躍しています。教育や研究、</a:t>
            </a:r>
            <a:r>
              <a:rPr kumimoji="1" lang="en-US" altLang="ja-JP" dirty="0"/>
              <a:t>NPO</a:t>
            </a:r>
            <a:r>
              <a:rPr kumimoji="1" lang="ja-JP" altLang="en-US" dirty="0"/>
              <a:t>や</a:t>
            </a:r>
            <a:r>
              <a:rPr kumimoji="1" lang="en-US" altLang="ja-JP" dirty="0"/>
              <a:t>NGO</a:t>
            </a:r>
            <a:r>
              <a:rPr kumimoji="1" lang="ja-JP" altLang="en-US" dirty="0"/>
              <a:t>、起業する者などあらゆる分野にわたっています。</a:t>
            </a:r>
            <a:br>
              <a:rPr kumimoji="1" lang="en-US" altLang="ja-JP" dirty="0"/>
            </a:br>
            <a:r>
              <a:rPr kumimoji="1" lang="ja-JP" altLang="en-US" dirty="0"/>
              <a:t>今年の豆辞典では</a:t>
            </a:r>
            <a:r>
              <a:rPr kumimoji="1" lang="en-US" altLang="ja-JP" dirty="0"/>
              <a:t>13-14</a:t>
            </a:r>
            <a:r>
              <a:rPr kumimoji="1" lang="ja-JP" altLang="en-US" dirty="0"/>
              <a:t>ページで</a:t>
            </a:r>
            <a:r>
              <a:rPr kumimoji="1" lang="en-US" altLang="ja-JP" dirty="0"/>
              <a:t>6</a:t>
            </a:r>
            <a:r>
              <a:rPr kumimoji="1" lang="ja-JP" altLang="en-US" dirty="0"/>
              <a:t>人の学友を紹介しています。あとでご覧ください。</a:t>
            </a:r>
            <a:endParaRPr kumimoji="1" lang="en-US" altLang="ja-JP" dirty="0"/>
          </a:p>
          <a:p>
            <a:endParaRPr kumimoji="1" lang="en-US" altLang="ja-JP" dirty="0"/>
          </a:p>
          <a:p>
            <a:r>
              <a:rPr kumimoji="1" lang="ja-JP" altLang="en-US" dirty="0"/>
              <a:t>ロータリーに親しんだ学友たちは、卒業後も、ロータリーとのつながりを持ち続けたいと願っています。</a:t>
            </a:r>
            <a:endParaRPr kumimoji="1" lang="en-US" altLang="ja-JP" dirty="0"/>
          </a:p>
          <a:p>
            <a:r>
              <a:rPr kumimoji="1" lang="ja-JP" altLang="en-US" dirty="0"/>
              <a:t>その</a:t>
            </a:r>
            <a:r>
              <a:rPr kumimoji="1" lang="en-US" altLang="ja-JP" dirty="0"/>
              <a:t>1</a:t>
            </a:r>
            <a:r>
              <a:rPr kumimoji="1" lang="ja-JP" altLang="en-US" dirty="0"/>
              <a:t>つとして、ローターアクトに入会する者、また、ロータリアンとしてクラブに入会する者もいます。</a:t>
            </a:r>
            <a:endParaRPr kumimoji="1" lang="en-US" altLang="ja-JP" dirty="0"/>
          </a:p>
          <a:p>
            <a:r>
              <a:rPr kumimoji="1" lang="ja-JP" altLang="en-US" dirty="0"/>
              <a:t>現在、ローアリアンになった学友は</a:t>
            </a:r>
            <a:r>
              <a:rPr kumimoji="1" lang="en-US" altLang="ja-JP" dirty="0"/>
              <a:t>238</a:t>
            </a:r>
            <a:r>
              <a:rPr kumimoji="1" lang="ja-JP" altLang="en-US" dirty="0"/>
              <a:t>人おり、その中には、ガバナーになった学友も</a:t>
            </a:r>
            <a:r>
              <a:rPr kumimoji="1" lang="en-US" altLang="ja-JP" dirty="0"/>
              <a:t>3</a:t>
            </a:r>
            <a:r>
              <a:rPr kumimoji="1" lang="ja-JP" altLang="en-US" dirty="0"/>
              <a:t>人います。</a:t>
            </a:r>
            <a:endParaRPr kumimoji="1" lang="en-US" altLang="ja-JP" dirty="0"/>
          </a:p>
          <a:p>
            <a:endParaRPr kumimoji="1" lang="en-US" altLang="ja-JP" dirty="0"/>
          </a:p>
          <a:p>
            <a:r>
              <a:rPr kumimoji="1" lang="ja-JP" altLang="en-US" dirty="0"/>
              <a:t>米山学友が中心メンバーとなって設立したロータリークラブも国内外に</a:t>
            </a:r>
            <a:r>
              <a:rPr kumimoji="1" lang="en-US" altLang="ja-JP" dirty="0"/>
              <a:t>5</a:t>
            </a:r>
            <a:r>
              <a:rPr kumimoji="1" lang="ja-JP" altLang="en-US" dirty="0"/>
              <a:t>つあります。</a:t>
            </a:r>
            <a:endParaRPr kumimoji="1" lang="en-US" altLang="ja-JP" dirty="0"/>
          </a:p>
          <a:p>
            <a:endParaRPr kumimoji="1" lang="en-US" altLang="ja-JP" dirty="0"/>
          </a:p>
          <a:p>
            <a:endParaRPr kumimoji="1" lang="en-US" altLang="ja-JP" dirty="0"/>
          </a:p>
          <a:p>
            <a:r>
              <a:rPr kumimoji="1" lang="ja-JP" altLang="en-US" dirty="0"/>
              <a:t>＜参考＞</a:t>
            </a:r>
            <a:endParaRPr kumimoji="1" lang="en-US" altLang="ja-JP" dirty="0"/>
          </a:p>
          <a:p>
            <a:r>
              <a:rPr kumimoji="1" lang="en-US" altLang="ja-JP" dirty="0"/>
              <a:t>※</a:t>
            </a:r>
            <a:r>
              <a:rPr kumimoji="1" lang="ja-JP" altLang="en-US" dirty="0"/>
              <a:t>ガバナーになった米山学友</a:t>
            </a:r>
            <a:endParaRPr kumimoji="1" lang="en-US" altLang="ja-JP" dirty="0"/>
          </a:p>
          <a:p>
            <a:r>
              <a:rPr kumimoji="1" lang="en-US" altLang="ja-JP" dirty="0"/>
              <a:t>1</a:t>
            </a:r>
            <a:r>
              <a:rPr kumimoji="1" lang="ja-JP" altLang="en-US" dirty="0"/>
              <a:t>人目：韓国の林隆義さん（リムユンウィ</a:t>
            </a:r>
            <a:r>
              <a:rPr kumimoji="1" lang="en-US" altLang="ja-JP" dirty="0"/>
              <a:t>/</a:t>
            </a:r>
            <a:r>
              <a:rPr kumimoji="1" lang="en-US" altLang="zh-CN" sz="1200" b="0" i="0" kern="1200" dirty="0">
                <a:solidFill>
                  <a:schemeClr val="tx1"/>
                </a:solidFill>
                <a:effectLst/>
                <a:latin typeface="+mn-lt"/>
                <a:ea typeface="+mn-ea"/>
                <a:cs typeface="+mn-cs"/>
              </a:rPr>
              <a:t>1997-98</a:t>
            </a:r>
            <a:r>
              <a:rPr kumimoji="1" lang="zh-CN" altLang="en-US" sz="1200" b="0" i="0" kern="1200" dirty="0">
                <a:solidFill>
                  <a:schemeClr val="tx1"/>
                </a:solidFill>
                <a:effectLst/>
                <a:latin typeface="+mn-lt"/>
                <a:ea typeface="+mn-ea"/>
                <a:cs typeface="+mn-cs"/>
              </a:rPr>
              <a:t>年度 第</a:t>
            </a:r>
            <a:r>
              <a:rPr kumimoji="1" lang="en-US" altLang="zh-CN" sz="1200" b="0" i="0" kern="1200" dirty="0">
                <a:solidFill>
                  <a:schemeClr val="tx1"/>
                </a:solidFill>
                <a:effectLst/>
                <a:latin typeface="+mn-lt"/>
                <a:ea typeface="+mn-ea"/>
                <a:cs typeface="+mn-cs"/>
              </a:rPr>
              <a:t>3650</a:t>
            </a:r>
            <a:r>
              <a:rPr kumimoji="1" lang="zh-CN" altLang="en-US" sz="1200" b="0" i="0" kern="1200" dirty="0">
                <a:solidFill>
                  <a:schemeClr val="tx1"/>
                </a:solidFill>
                <a:effectLst/>
                <a:latin typeface="+mn-lt"/>
                <a:ea typeface="+mn-ea"/>
                <a:cs typeface="+mn-cs"/>
              </a:rPr>
              <a:t>地区</a:t>
            </a:r>
            <a:r>
              <a:rPr kumimoji="1" lang="ja-JP" altLang="en-US" sz="1200" b="0" i="0" kern="1200" dirty="0">
                <a:solidFill>
                  <a:schemeClr val="tx1"/>
                </a:solidFill>
                <a:effectLst/>
                <a:latin typeface="+mn-lt"/>
                <a:ea typeface="+mn-ea"/>
                <a:cs typeface="+mn-cs"/>
              </a:rPr>
              <a:t>ガバナー</a:t>
            </a:r>
            <a:r>
              <a:rPr kumimoji="1" lang="ja-JP" altLang="en-US" dirty="0"/>
              <a:t>）</a:t>
            </a:r>
            <a:endParaRPr kumimoji="1" lang="en-US" altLang="ja-JP" dirty="0"/>
          </a:p>
          <a:p>
            <a:r>
              <a:rPr kumimoji="1" lang="en-US" altLang="ja-JP" dirty="0"/>
              <a:t>2</a:t>
            </a:r>
            <a:r>
              <a:rPr kumimoji="1" lang="ja-JP" altLang="en-US" dirty="0"/>
              <a:t>人目：台湾の許国文さん（きょこくぶん</a:t>
            </a:r>
            <a:r>
              <a:rPr kumimoji="1" lang="en-US" altLang="ja-JP" dirty="0"/>
              <a:t>/2005-06</a:t>
            </a:r>
            <a:r>
              <a:rPr kumimoji="1" lang="ja-JP" altLang="en-US" dirty="0"/>
              <a:t>年度</a:t>
            </a:r>
            <a:r>
              <a:rPr kumimoji="1" lang="ja-JP" altLang="en-US" baseline="0" dirty="0"/>
              <a:t> 第</a:t>
            </a:r>
            <a:r>
              <a:rPr kumimoji="1" lang="en-US" altLang="ja-JP" baseline="0" dirty="0"/>
              <a:t>3490</a:t>
            </a:r>
            <a:r>
              <a:rPr kumimoji="1" lang="ja-JP" altLang="en-US" baseline="0" dirty="0"/>
              <a:t>地区ガバナー</a:t>
            </a:r>
            <a:r>
              <a:rPr kumimoji="1" lang="ja-JP" altLang="en-US" dirty="0"/>
              <a:t>）</a:t>
            </a:r>
            <a:endParaRPr kumimoji="1" lang="en-US" altLang="ja-JP" dirty="0"/>
          </a:p>
          <a:p>
            <a:r>
              <a:rPr kumimoji="1" lang="en-US" altLang="ja-JP" dirty="0"/>
              <a:t>3</a:t>
            </a:r>
            <a:r>
              <a:rPr kumimoji="1" lang="ja-JP" altLang="en-US" dirty="0"/>
              <a:t>人目：台湾の林華明さん（りんかみん</a:t>
            </a:r>
            <a:r>
              <a:rPr kumimoji="1" lang="en-US" altLang="ja-JP" dirty="0"/>
              <a:t>/</a:t>
            </a:r>
            <a:r>
              <a:rPr kumimoji="1" lang="en-US" altLang="ja-JP" sz="1200" b="0" i="0" kern="1200" dirty="0">
                <a:solidFill>
                  <a:schemeClr val="tx1"/>
                </a:solidFill>
                <a:effectLst/>
                <a:latin typeface="+mn-lt"/>
                <a:ea typeface="+mn-ea"/>
                <a:cs typeface="+mn-cs"/>
              </a:rPr>
              <a:t>2015-16</a:t>
            </a:r>
            <a:r>
              <a:rPr kumimoji="1" lang="ja-JP" altLang="en-US" sz="1200" b="0" i="0" kern="1200" dirty="0">
                <a:solidFill>
                  <a:schemeClr val="tx1"/>
                </a:solidFill>
                <a:effectLst/>
                <a:latin typeface="+mn-lt"/>
                <a:ea typeface="+mn-ea"/>
                <a:cs typeface="+mn-cs"/>
              </a:rPr>
              <a:t>年度 第</a:t>
            </a:r>
            <a:r>
              <a:rPr kumimoji="1" lang="en-US" altLang="ja-JP" sz="1200" b="0" i="0" kern="1200" dirty="0">
                <a:solidFill>
                  <a:schemeClr val="tx1"/>
                </a:solidFill>
                <a:effectLst/>
                <a:latin typeface="+mn-lt"/>
                <a:ea typeface="+mn-ea"/>
                <a:cs typeface="+mn-cs"/>
              </a:rPr>
              <a:t>3520</a:t>
            </a:r>
            <a:r>
              <a:rPr kumimoji="1" lang="ja-JP" altLang="en-US" sz="1200" b="0" i="0" kern="1200" dirty="0">
                <a:solidFill>
                  <a:schemeClr val="tx1"/>
                </a:solidFill>
                <a:effectLst/>
                <a:latin typeface="+mn-lt"/>
                <a:ea typeface="+mn-ea"/>
                <a:cs typeface="+mn-cs"/>
              </a:rPr>
              <a:t>地区ガバナー</a:t>
            </a:r>
            <a:r>
              <a:rPr kumimoji="1" lang="ja-JP" altLang="en-US" dirty="0"/>
              <a:t>）</a:t>
            </a:r>
            <a:br>
              <a:rPr kumimoji="1" lang="en-US" altLang="ja-JP" dirty="0"/>
            </a:b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韓国では</a:t>
            </a:r>
            <a:r>
              <a:rPr kumimoji="1" lang="en-US" altLang="ja-JP" dirty="0"/>
              <a:t>2016</a:t>
            </a:r>
            <a:r>
              <a:rPr kumimoji="1" lang="ja-JP" altLang="en-US" dirty="0"/>
              <a:t>年に、学友だけの衛星クラブ、「韓国米山セソウル・ロータリー衛星クラブ」が設立されましたが、残念ながら現在は解散しています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17</a:t>
            </a:fld>
            <a:endParaRPr kumimoji="1" lang="ja-JP" altLang="en-US" dirty="0"/>
          </a:p>
        </p:txBody>
      </p:sp>
    </p:spTree>
    <p:extLst>
      <p:ext uri="{BB962C8B-B14F-4D97-AF65-F5344CB8AC3E}">
        <p14:creationId xmlns:p14="http://schemas.microsoft.com/office/powerpoint/2010/main" val="3413937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★豆辞典</a:t>
            </a:r>
            <a:r>
              <a:rPr lang="en-US" altLang="ja-JP" dirty="0"/>
              <a:t>p12</a:t>
            </a:r>
            <a:r>
              <a:rPr lang="ja-JP" altLang="en-US" dirty="0"/>
              <a:t>に対応</a:t>
            </a:r>
            <a:endParaRPr lang="en-US" altLang="ja-JP" dirty="0"/>
          </a:p>
          <a:p>
            <a:endParaRPr kumimoji="1" lang="en-US" altLang="ja-JP" dirty="0"/>
          </a:p>
          <a:p>
            <a:r>
              <a:rPr kumimoji="1" lang="ja-JP" altLang="en-US" dirty="0"/>
              <a:t>米山記念奨学事業の成果、それは「学友」の存在です。</a:t>
            </a:r>
            <a:endParaRPr kumimoji="1" lang="en-US" altLang="ja-JP" dirty="0"/>
          </a:p>
          <a:p>
            <a:endParaRPr kumimoji="1" lang="en-US" altLang="ja-JP" dirty="0"/>
          </a:p>
          <a:p>
            <a:r>
              <a:rPr kumimoji="1" lang="en-US" altLang="ja-JP" dirty="0"/>
              <a:t>2011</a:t>
            </a:r>
            <a:r>
              <a:rPr kumimoji="1" lang="ja-JP" altLang="en-US" dirty="0"/>
              <a:t>年、東日本大震災が起きたとき、発生直後から日本の無事を願うメッセージが相次いで寄せられ、国内外の学友から</a:t>
            </a:r>
            <a:r>
              <a:rPr kumimoji="1" lang="en-US" altLang="ja-JP" dirty="0"/>
              <a:t>760</a:t>
            </a:r>
            <a:r>
              <a:rPr kumimoji="1" lang="ja-JP" altLang="en-US" dirty="0"/>
              <a:t>万円の義援金が送られました。</a:t>
            </a:r>
            <a:endParaRPr kumimoji="1" lang="en-US" altLang="ja-JP" dirty="0"/>
          </a:p>
          <a:p>
            <a:r>
              <a:rPr kumimoji="1" lang="ja-JP" altLang="en-US" dirty="0"/>
              <a:t>熊本大地震の時にも、上海米山学友会から</a:t>
            </a:r>
            <a:r>
              <a:rPr kumimoji="1" lang="en-US" altLang="ja-JP" dirty="0"/>
              <a:t>20</a:t>
            </a:r>
            <a:r>
              <a:rPr kumimoji="1" lang="ja-JP" altLang="en-US" dirty="0"/>
              <a:t>万円が寄せられました。</a:t>
            </a:r>
            <a:endParaRPr kumimoji="1" lang="en-US" altLang="ja-JP" dirty="0"/>
          </a:p>
          <a:p>
            <a:br>
              <a:rPr kumimoji="1" lang="en-US" altLang="ja-JP" dirty="0"/>
            </a:br>
            <a:r>
              <a:rPr kumimoji="1" lang="ja-JP" altLang="en-US" dirty="0"/>
              <a:t>米山奨学会への寄付は、ロータリアンだけではありません。学友からも、先ほどの義援金以外に、累計</a:t>
            </a:r>
            <a:r>
              <a:rPr lang="en-US" altLang="ja-JP" sz="12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3,530</a:t>
            </a:r>
            <a:r>
              <a:rPr lang="ja-JP" altLang="en-US" sz="12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dirty="0"/>
              <a:t>円の寄付をいただいています（</a:t>
            </a:r>
            <a:r>
              <a:rPr kumimoji="1" lang="en-US" altLang="ja-JP" dirty="0"/>
              <a:t>2019</a:t>
            </a:r>
            <a:r>
              <a:rPr kumimoji="1" lang="ja-JP" altLang="en-US" dirty="0"/>
              <a:t>年</a:t>
            </a:r>
            <a:r>
              <a:rPr kumimoji="1" lang="en-US" altLang="ja-JP" dirty="0"/>
              <a:t>6</a:t>
            </a:r>
            <a:r>
              <a:rPr kumimoji="1" lang="ja-JP" altLang="en-US" dirty="0"/>
              <a:t>月末）。</a:t>
            </a:r>
            <a:endParaRPr kumimoji="1" lang="en-US" altLang="ja-JP" dirty="0"/>
          </a:p>
          <a:p>
            <a:endParaRPr kumimoji="1" lang="en-US" altLang="ja-JP" dirty="0"/>
          </a:p>
          <a:p>
            <a:r>
              <a:rPr kumimoji="1" lang="ja-JP" altLang="en-US" dirty="0"/>
              <a:t>東京の事務局にわざわざ大阪から来てくれた台湾出身の学友は、これまでに計</a:t>
            </a:r>
            <a:r>
              <a:rPr kumimoji="1" lang="en-US" altLang="ja-JP" dirty="0"/>
              <a:t>200</a:t>
            </a:r>
            <a:r>
              <a:rPr kumimoji="1" lang="ja-JP" altLang="en-US" dirty="0"/>
              <a:t>万円の遺言寄付を申請しています。</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このほかにも、</a:t>
            </a:r>
            <a:r>
              <a:rPr kumimoji="1" lang="en-US" altLang="ja-JP" dirty="0"/>
              <a:t>2007</a:t>
            </a:r>
            <a:r>
              <a:rPr kumimoji="1" lang="ja-JP" altLang="en-US" dirty="0"/>
              <a:t>年から</a:t>
            </a:r>
            <a:r>
              <a:rPr kumimoji="1" lang="en-US" altLang="ja-JP" dirty="0"/>
              <a:t>11</a:t>
            </a:r>
            <a:r>
              <a:rPr kumimoji="1" lang="ja-JP" altLang="en-US" dirty="0"/>
              <a:t>年間、毎年</a:t>
            </a:r>
            <a:r>
              <a:rPr kumimoji="1" lang="en-US" altLang="ja-JP" dirty="0"/>
              <a:t>50</a:t>
            </a:r>
            <a:r>
              <a:rPr kumimoji="1" lang="ja-JP" altLang="en-US" dirty="0"/>
              <a:t>万円を海外から送金してくれている中国の学友もいます。</a:t>
            </a:r>
            <a:br>
              <a:rPr kumimoji="1" lang="en-US" altLang="ja-JP" dirty="0"/>
            </a:br>
            <a:r>
              <a:rPr kumimoji="1" lang="ja-JP" altLang="en-US" dirty="0"/>
              <a:t>また、</a:t>
            </a:r>
            <a:r>
              <a:rPr kumimoji="1" lang="en-US" altLang="ja-JP" dirty="0"/>
              <a:t>1</a:t>
            </a:r>
            <a:r>
              <a:rPr kumimoji="1" lang="ja-JP" altLang="en-US" dirty="0"/>
              <a:t>回</a:t>
            </a:r>
            <a:r>
              <a:rPr kumimoji="1" lang="en-US" altLang="ja-JP" dirty="0"/>
              <a:t>2,000</a:t>
            </a:r>
            <a:r>
              <a:rPr kumimoji="1" lang="ja-JP" altLang="en-US" dirty="0"/>
              <a:t>円を、</a:t>
            </a:r>
            <a:r>
              <a:rPr kumimoji="1" lang="en-US" altLang="ja-JP" dirty="0"/>
              <a:t>2014</a:t>
            </a:r>
            <a:r>
              <a:rPr kumimoji="1" lang="ja-JP" altLang="en-US" dirty="0"/>
              <a:t>年から毎月こつこつと送金してくれる学友もいます。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こうした「寄付」という形でのロータリーへの恩返しは、他のプログラムではあまりみられないものです。</a:t>
            </a:r>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18</a:t>
            </a:fld>
            <a:endParaRPr kumimoji="1" lang="ja-JP" altLang="en-US" dirty="0"/>
          </a:p>
        </p:txBody>
      </p:sp>
    </p:spTree>
    <p:extLst>
      <p:ext uri="{BB962C8B-B14F-4D97-AF65-F5344CB8AC3E}">
        <p14:creationId xmlns:p14="http://schemas.microsoft.com/office/powerpoint/2010/main" val="2855231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kumimoji="1" lang="ja-JP" altLang="en-US" dirty="0"/>
              <a:t>最後に、皆さんに知っておいていただきたい最新情報が３つあります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19</a:t>
            </a:fld>
            <a:endParaRPr kumimoji="1" lang="ja-JP" altLang="en-US" dirty="0"/>
          </a:p>
        </p:txBody>
      </p:sp>
    </p:spTree>
    <p:extLst>
      <p:ext uri="{BB962C8B-B14F-4D97-AF65-F5344CB8AC3E}">
        <p14:creationId xmlns:p14="http://schemas.microsoft.com/office/powerpoint/2010/main" val="395849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kumimoji="1" lang="ja-JP" altLang="en-US" dirty="0"/>
              <a:t>★豆辞典</a:t>
            </a:r>
            <a:r>
              <a:rPr kumimoji="1" lang="en-US" altLang="ja-JP" dirty="0"/>
              <a:t>p8</a:t>
            </a:r>
            <a:br>
              <a:rPr kumimoji="1" lang="en-US" altLang="ja-JP" dirty="0"/>
            </a:br>
            <a:br>
              <a:rPr kumimoji="1" lang="en-US" altLang="ja-JP" dirty="0"/>
            </a:br>
            <a:r>
              <a:rPr kumimoji="1" lang="ja-JP" altLang="en-US" dirty="0"/>
              <a:t>米山奨学生は、ほぼ全員が成人しているとはいえ、まだ大学・大学院で勉強する学生です。青少年交換と同様に、彼らの安全を常に気にかけてくださいますよう、お願いします。</a:t>
            </a:r>
            <a:endParaRPr kumimoji="1" lang="en-US" altLang="ja-JP" dirty="0"/>
          </a:p>
          <a:p>
            <a:endParaRPr kumimoji="1" lang="en-US" altLang="ja-JP" dirty="0"/>
          </a:p>
          <a:p>
            <a:r>
              <a:rPr kumimoji="1" lang="ja-JP" altLang="en-US" dirty="0"/>
              <a:t>まずは自然災害。日本には、大地震や台風の危険性が常にあります。有事の際、奨学生と世話クラブ役員、または、奨学生と地区米山委員会、あるいは学友も含めた</a:t>
            </a:r>
            <a:r>
              <a:rPr kumimoji="1" lang="en-US" altLang="ja-JP" dirty="0"/>
              <a:t>SNS</a:t>
            </a:r>
            <a:r>
              <a:rPr kumimoji="1" lang="ja-JP" altLang="en-US" dirty="0"/>
              <a:t>グループを作っておくと、いざというときに迅速に確認を取ることができます。</a:t>
            </a:r>
            <a:endParaRPr kumimoji="1" lang="en-US" altLang="ja-JP" dirty="0"/>
          </a:p>
          <a:p>
            <a:r>
              <a:rPr kumimoji="1" lang="ja-JP" altLang="en-US" dirty="0"/>
              <a:t>次に、病気や事故。留学生は国民健康保険に加入しているので、医療費は</a:t>
            </a:r>
            <a:r>
              <a:rPr kumimoji="1" lang="en-US" altLang="ja-JP" dirty="0"/>
              <a:t>3</a:t>
            </a:r>
            <a:r>
              <a:rPr kumimoji="1" lang="ja-JP" altLang="en-US" dirty="0"/>
              <a:t>割負担ですが、入院・手術となると高額医療費の申請などが必要になります。こうした手続きは外国人にとって非常に難しいので、できる限り相談にのってあげてください。ロータリー米山記念奨学会では、</a:t>
            </a:r>
            <a:r>
              <a:rPr kumimoji="1" lang="en-US" altLang="ja-JP" dirty="0"/>
              <a:t>2020</a:t>
            </a:r>
            <a:r>
              <a:rPr kumimoji="1" lang="ja-JP" altLang="en-US" dirty="0"/>
              <a:t>年</a:t>
            </a:r>
            <a:r>
              <a:rPr kumimoji="1" lang="en-US" altLang="ja-JP" dirty="0"/>
              <a:t>4</a:t>
            </a:r>
            <a:r>
              <a:rPr kumimoji="1" lang="ja-JP" altLang="en-US" dirty="0"/>
              <a:t>月採用分から、現役奨学生が例会出席の道中に起きた事故や病気に対する保険に加入しますので、何かあれば申請をしてください。</a:t>
            </a:r>
            <a:endParaRPr kumimoji="1" lang="en-US" altLang="ja-JP" dirty="0"/>
          </a:p>
          <a:p>
            <a:r>
              <a:rPr kumimoji="1" lang="ja-JP" altLang="en-US" dirty="0"/>
              <a:t>三番目は、皆さんが最も気にかけておられるハラスメントです。セクハラ・パワハラなどに巻き込まれないために、奨学生とできるだけ接しないようにする</a:t>
            </a:r>
            <a:r>
              <a:rPr kumimoji="1" lang="en-US" altLang="ja-JP" dirty="0"/>
              <a:t>…</a:t>
            </a:r>
            <a:r>
              <a:rPr kumimoji="1" lang="ja-JP" altLang="en-US" dirty="0"/>
              <a:t>というのは、あまりにも本末転倒であり、事業の目的から遠ざかるものです。ロータリーに限らず、私たちはセクハラやパワハラの加害者・被害者にならないよう、気をつける必要があります。米山奨学会では専用電話ダイヤルを設けており、奨学生はもちろん、ロータリアンも相談可能です。また、ロータリアンが訴えられた場合の賠償責任保険もあります。ただし適用範囲は、ガバナー、クラブ会長、地区米山奨学委員長などです。</a:t>
            </a:r>
            <a:endParaRPr kumimoji="1" lang="en-US" altLang="ja-JP" dirty="0"/>
          </a:p>
          <a:p>
            <a:endParaRPr kumimoji="1" lang="en-US" altLang="ja-JP" dirty="0"/>
          </a:p>
          <a:p>
            <a:r>
              <a:rPr kumimoji="1" lang="ja-JP" altLang="en-US" dirty="0"/>
              <a:t>いずれの場合も、何か問題が発生した場合は、まずは地区米山奨学委員会へ迅速な報告・相談をお願いします。</a:t>
            </a:r>
            <a:br>
              <a:rPr kumimoji="1" lang="en-US" altLang="ja-JP" dirty="0"/>
            </a:br>
            <a:endParaRPr kumimoji="1" lang="en-US" altLang="ja-JP" dirty="0"/>
          </a:p>
          <a:p>
            <a:r>
              <a:rPr kumimoji="1" lang="ja-JP" altLang="en-US" dirty="0"/>
              <a:t>参考：</a:t>
            </a:r>
            <a:r>
              <a:rPr kumimoji="1" lang="en-US" altLang="ja-JP" dirty="0"/>
              <a:t>『</a:t>
            </a:r>
            <a:r>
              <a:rPr kumimoji="1" lang="ja-JP" altLang="en-US" dirty="0"/>
              <a:t>カウンセラー・ハンドブック </a:t>
            </a:r>
            <a:r>
              <a:rPr kumimoji="1" lang="en-US" altLang="ja-JP" dirty="0"/>
              <a:t>2019</a:t>
            </a:r>
            <a:r>
              <a:rPr kumimoji="1" lang="ja-JP" altLang="en-US" dirty="0"/>
              <a:t>学年度</a:t>
            </a:r>
            <a:r>
              <a:rPr kumimoji="1" lang="en-US" altLang="ja-JP" dirty="0"/>
              <a:t>』 p22-23</a:t>
            </a: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20</a:t>
            </a:fld>
            <a:endParaRPr kumimoji="1" lang="ja-JP" altLang="en-US" dirty="0"/>
          </a:p>
        </p:txBody>
      </p:sp>
    </p:spTree>
    <p:extLst>
      <p:ext uri="{BB962C8B-B14F-4D97-AF65-F5344CB8AC3E}">
        <p14:creationId xmlns:p14="http://schemas.microsoft.com/office/powerpoint/2010/main" val="346801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pPr marL="0" lvl="1">
              <a:defRPr/>
            </a:pPr>
            <a:r>
              <a:rPr lang="ja-JP" altLang="en-US" dirty="0"/>
              <a:t>★豆辞典</a:t>
            </a:r>
            <a:r>
              <a:rPr lang="en-US" altLang="ja-JP" dirty="0"/>
              <a:t>p1-2</a:t>
            </a:r>
            <a:r>
              <a:rPr lang="ja-JP" altLang="en-US" dirty="0"/>
              <a:t>に対応</a:t>
            </a:r>
            <a:endParaRPr lang="en-US" altLang="ja-JP" dirty="0"/>
          </a:p>
          <a:p>
            <a:pPr marL="0" lvl="1" defTabSz="906375">
              <a:defRPr/>
            </a:pPr>
            <a:endParaRPr lang="en-US" altLang="ja-JP" dirty="0"/>
          </a:p>
          <a:p>
            <a:pPr defTabSz="875641">
              <a:defRPr/>
            </a:pPr>
            <a:r>
              <a:rPr lang="ja-JP" altLang="en-US" dirty="0"/>
              <a:t>終戦翌年の</a:t>
            </a:r>
            <a:r>
              <a:rPr lang="en-US" altLang="ja-JP" dirty="0"/>
              <a:t>1946</a:t>
            </a:r>
            <a:r>
              <a:rPr lang="ja-JP" altLang="en-US" dirty="0"/>
              <a:t>年、“日本のロータリーの父”と呼ばれる 米山梅吉氏が亡くなりました。</a:t>
            </a:r>
            <a:endParaRPr lang="en-US" altLang="ja-JP" dirty="0"/>
          </a:p>
          <a:p>
            <a:pPr marL="0" marR="0" indent="0" algn="l" defTabSz="875641" rtl="0" eaLnBrk="1" fontAlgn="auto" latinLnBrk="0" hangingPunct="1">
              <a:lnSpc>
                <a:spcPct val="100000"/>
              </a:lnSpc>
              <a:spcBef>
                <a:spcPts val="0"/>
              </a:spcBef>
              <a:spcAft>
                <a:spcPts val="0"/>
              </a:spcAft>
              <a:buClrTx/>
              <a:buSzTx/>
              <a:buFontTx/>
              <a:buNone/>
              <a:tabLst/>
              <a:defRPr/>
            </a:pPr>
            <a:r>
              <a:rPr lang="en-US" altLang="ja-JP" dirty="0"/>
              <a:t>3</a:t>
            </a:r>
            <a:r>
              <a:rPr lang="ja-JP" altLang="en-US" dirty="0"/>
              <a:t>年後の</a:t>
            </a:r>
            <a:r>
              <a:rPr lang="en-US" altLang="ja-JP" dirty="0"/>
              <a:t>1949</a:t>
            </a:r>
            <a:r>
              <a:rPr lang="ja-JP" altLang="en-US" dirty="0"/>
              <a:t>年、戦争のため解散を余儀なくされていた日本のロータリーが、国際ロータリーへ復帰します。</a:t>
            </a:r>
            <a:endParaRPr lang="en-US" altLang="ja-JP" dirty="0"/>
          </a:p>
          <a:p>
            <a:pPr marL="0" marR="0" indent="0" algn="l" defTabSz="875641" rtl="0" eaLnBrk="1" fontAlgn="auto" latinLnBrk="0" hangingPunct="1">
              <a:lnSpc>
                <a:spcPct val="100000"/>
              </a:lnSpc>
              <a:spcBef>
                <a:spcPts val="0"/>
              </a:spcBef>
              <a:spcAft>
                <a:spcPts val="0"/>
              </a:spcAft>
              <a:buClrTx/>
              <a:buSzTx/>
              <a:buFontTx/>
              <a:buNone/>
              <a:tabLst/>
              <a:defRPr/>
            </a:pPr>
            <a:r>
              <a:rPr lang="ja-JP" altLang="en-US" dirty="0"/>
              <a:t>戦後、落ち着きを取り戻すにつれ、梅吉氏の功績を永遠に偲ぶことができるような、何か有益な事業をやろうではないかという声が大きくなってきました。</a:t>
            </a:r>
            <a:endParaRPr lang="en-US" altLang="ja-JP" dirty="0"/>
          </a:p>
          <a:p>
            <a:pPr defTabSz="875641">
              <a:defRPr/>
            </a:pPr>
            <a:r>
              <a:rPr lang="ja-JP" altLang="en-US" dirty="0"/>
              <a:t>当時の日本はまだ食糧事情もはかばかしくなく、会員たちは「クラブへ行けばお茶を入れてもらえる」と、弁当を持参し、ストーブを囲みながら熱心に議論をしていたそうです。</a:t>
            </a:r>
            <a:r>
              <a:rPr lang="ja-JP" altLang="en-US" dirty="0">
                <a:latin typeface="ＭＳ Ｐ明朝" panose="02020600040205080304" pitchFamily="18" charset="-128"/>
                <a:ea typeface="ＭＳ Ｐ明朝" panose="02020600040205080304" pitchFamily="18" charset="-128"/>
              </a:rPr>
              <a:t>（</a:t>
            </a:r>
            <a:r>
              <a:rPr lang="en-US" altLang="ja-JP" dirty="0">
                <a:latin typeface="ＭＳ Ｐ明朝" panose="02020600040205080304" pitchFamily="18" charset="-128"/>
                <a:ea typeface="ＭＳ Ｐ明朝" panose="02020600040205080304" pitchFamily="18" charset="-128"/>
              </a:rPr>
              <a:t>『</a:t>
            </a:r>
            <a:r>
              <a:rPr lang="ja-JP" altLang="en-US" dirty="0">
                <a:latin typeface="ＭＳ Ｐ明朝" panose="02020600040205080304" pitchFamily="18" charset="-128"/>
                <a:ea typeface="ＭＳ Ｐ明朝" panose="02020600040205080304" pitchFamily="18" charset="-128"/>
              </a:rPr>
              <a:t>ロータリー米山記念奨学会</a:t>
            </a:r>
            <a:r>
              <a:rPr lang="en-US" altLang="ja-JP" dirty="0">
                <a:latin typeface="ＭＳ Ｐ明朝" panose="02020600040205080304" pitchFamily="18" charset="-128"/>
                <a:ea typeface="ＭＳ Ｐ明朝" panose="02020600040205080304" pitchFamily="18" charset="-128"/>
              </a:rPr>
              <a:t>25</a:t>
            </a:r>
            <a:r>
              <a:rPr lang="ja-JP" altLang="en-US" dirty="0">
                <a:latin typeface="ＭＳ Ｐ明朝" panose="02020600040205080304" pitchFamily="18" charset="-128"/>
                <a:ea typeface="ＭＳ Ｐ明朝" panose="02020600040205080304" pitchFamily="18" charset="-128"/>
              </a:rPr>
              <a:t>年史</a:t>
            </a:r>
            <a:r>
              <a:rPr lang="en-US" altLang="ja-JP" dirty="0">
                <a:latin typeface="ＭＳ Ｐ明朝" panose="02020600040205080304" pitchFamily="18" charset="-128"/>
                <a:ea typeface="ＭＳ Ｐ明朝" panose="02020600040205080304" pitchFamily="18" charset="-128"/>
              </a:rPr>
              <a:t>』</a:t>
            </a:r>
            <a:r>
              <a:rPr lang="ja-JP" altLang="en-US" dirty="0">
                <a:latin typeface="ＭＳ Ｐ明朝" panose="02020600040205080304" pitchFamily="18" charset="-128"/>
                <a:ea typeface="ＭＳ Ｐ明朝" panose="02020600040205080304" pitchFamily="18" charset="-128"/>
              </a:rPr>
              <a:t>より）</a:t>
            </a:r>
            <a:endParaRPr lang="en-US" altLang="ja-JP" dirty="0">
              <a:latin typeface="ＭＳ Ｐ明朝" panose="02020600040205080304" pitchFamily="18" charset="-128"/>
              <a:ea typeface="ＭＳ Ｐ明朝" panose="02020600040205080304" pitchFamily="18" charset="-128"/>
            </a:endParaRPr>
          </a:p>
          <a:p>
            <a:pPr defTabSz="875641">
              <a:defRPr/>
            </a:pPr>
            <a:r>
              <a:rPr lang="ja-JP" altLang="en-US" dirty="0"/>
              <a:t>そして</a:t>
            </a:r>
            <a:r>
              <a:rPr lang="en-US" altLang="ja-JP" dirty="0"/>
              <a:t>1952</a:t>
            </a:r>
            <a:r>
              <a:rPr lang="ja-JP" altLang="en-US" dirty="0"/>
              <a:t>年、東京</a:t>
            </a:r>
            <a:r>
              <a:rPr lang="en-US" altLang="ja-JP" dirty="0"/>
              <a:t>RC</a:t>
            </a:r>
            <a:r>
              <a:rPr lang="ja-JP" altLang="en-US" dirty="0"/>
              <a:t>の古沢丈作会長が「米山基金」の構想を発表しました。これは、アジアから優秀な学生を招いて学費を援助し、二度と戦争の悲劇を繰り返さないために“平和日本”を肌で感じてもらいたい、というものでした。</a:t>
            </a:r>
            <a:endParaRPr lang="en-US" altLang="ja-JP" dirty="0"/>
          </a:p>
          <a:p>
            <a:pPr defTabSz="875641">
              <a:defRPr/>
            </a:pPr>
            <a:r>
              <a:rPr lang="ja-JP" altLang="en-US" dirty="0"/>
              <a:t>こうして、東京</a:t>
            </a:r>
            <a:r>
              <a:rPr lang="en-US" altLang="ja-JP" dirty="0"/>
              <a:t>RC</a:t>
            </a:r>
            <a:r>
              <a:rPr lang="ja-JP" altLang="en-US" dirty="0"/>
              <a:t>が始めた「米山基金」は、わずか</a:t>
            </a:r>
            <a:r>
              <a:rPr lang="en-US" altLang="ja-JP" dirty="0"/>
              <a:t>5</a:t>
            </a:r>
            <a:r>
              <a:rPr lang="ja-JP" altLang="en-US" dirty="0"/>
              <a:t>年で、日本の全ロータリークラブの共同事業として継承され、</a:t>
            </a:r>
            <a:r>
              <a:rPr lang="en-US" altLang="ja-JP" dirty="0"/>
              <a:t>1967</a:t>
            </a:r>
            <a:r>
              <a:rPr lang="ja-JP" altLang="en-US" dirty="0"/>
              <a:t>年には財団法人ロータリー米山記念奨学会が設立されました。</a:t>
            </a:r>
            <a:endParaRPr lang="en-US" altLang="ja-JP" dirty="0"/>
          </a:p>
          <a:p>
            <a:pPr defTabSz="875641">
              <a:defRPr/>
            </a:pPr>
            <a:endParaRPr lang="en-US" altLang="ja-JP" dirty="0"/>
          </a:p>
          <a:p>
            <a:pPr defTabSz="875641">
              <a:defRPr/>
            </a:pPr>
            <a:endParaRPr lang="en-US" altLang="ja-JP" sz="1050" dirty="0"/>
          </a:p>
          <a:p>
            <a:pPr defTabSz="875641">
              <a:defRPr/>
            </a:pPr>
            <a:endParaRPr lang="en-US" altLang="ja-JP" dirty="0">
              <a:latin typeface="ＭＳ Ｐ明朝" panose="02020600040205080304" pitchFamily="18" charset="-128"/>
              <a:ea typeface="ＭＳ Ｐ明朝" panose="02020600040205080304" pitchFamily="18" charset="-128"/>
            </a:endParaRPr>
          </a:p>
          <a:p>
            <a:pPr defTabSz="875641">
              <a:defRPr/>
            </a:pPr>
            <a:r>
              <a:rPr lang="ja-JP" altLang="en-US" sz="1050" dirty="0">
                <a:latin typeface="ＭＳ Ｐ明朝" panose="02020600040205080304" pitchFamily="18" charset="-128"/>
                <a:ea typeface="ＭＳ Ｐ明朝" panose="02020600040205080304" pitchFamily="18" charset="-128"/>
              </a:rPr>
              <a:t>＜参考＞</a:t>
            </a:r>
            <a:endParaRPr lang="en-US" altLang="ja-JP" sz="1050" dirty="0">
              <a:latin typeface="ＭＳ Ｐ明朝" panose="02020600040205080304" pitchFamily="18" charset="-128"/>
              <a:ea typeface="ＭＳ Ｐ明朝" panose="02020600040205080304" pitchFamily="18" charset="-128"/>
            </a:endParaRPr>
          </a:p>
          <a:p>
            <a:pPr marL="169958" indent="-169958" defTabSz="875641">
              <a:buFont typeface="Arial" panose="020B0604020202020204" pitchFamily="34" charset="0"/>
              <a:buChar char="•"/>
              <a:defRPr/>
            </a:pPr>
            <a:r>
              <a:rPr lang="ja-JP" altLang="en-US" sz="1050" dirty="0">
                <a:latin typeface="ＭＳ Ｐ明朝" panose="02020600040205080304" pitchFamily="18" charset="-128"/>
                <a:ea typeface="ＭＳ Ｐ明朝" panose="02020600040205080304" pitchFamily="18" charset="-128"/>
              </a:rPr>
              <a:t>写真は、米山梅吉翁（上）と、米山基金の構想を発表した古沢丈作氏（下）</a:t>
            </a:r>
            <a:endParaRPr lang="en-US" altLang="ja-JP" sz="1050" dirty="0">
              <a:latin typeface="ＭＳ Ｐ明朝" panose="02020600040205080304" pitchFamily="18" charset="-128"/>
              <a:ea typeface="ＭＳ Ｐ明朝" panose="02020600040205080304" pitchFamily="18" charset="-128"/>
            </a:endParaRPr>
          </a:p>
          <a:p>
            <a:pPr marL="169958" indent="-169958" defTabSz="875641">
              <a:buFont typeface="Arial" panose="020B0604020202020204" pitchFamily="34" charset="0"/>
              <a:buChar char="•"/>
              <a:defRPr/>
            </a:pPr>
            <a:r>
              <a:rPr lang="ja-JP" altLang="en-US" sz="1050" dirty="0">
                <a:latin typeface="ＭＳ Ｐ明朝" panose="02020600040205080304" pitchFamily="18" charset="-128"/>
                <a:ea typeface="ＭＳ Ｐ明朝" panose="02020600040205080304" pitchFamily="18" charset="-128"/>
              </a:rPr>
              <a:t>米山梅吉氏（</a:t>
            </a:r>
            <a:r>
              <a:rPr lang="en-US" altLang="ja-JP" sz="1050" dirty="0">
                <a:latin typeface="ＭＳ Ｐ明朝" panose="02020600040205080304" pitchFamily="18" charset="-128"/>
                <a:ea typeface="ＭＳ Ｐ明朝" panose="02020600040205080304" pitchFamily="18" charset="-128"/>
              </a:rPr>
              <a:t>1868-1946</a:t>
            </a:r>
            <a:r>
              <a:rPr lang="ja-JP" altLang="en-US" sz="1050" dirty="0">
                <a:latin typeface="ＭＳ Ｐ明朝" panose="02020600040205080304" pitchFamily="18" charset="-128"/>
                <a:ea typeface="ＭＳ Ｐ明朝" panose="02020600040205080304" pitchFamily="18" charset="-128"/>
              </a:rPr>
              <a:t>）</a:t>
            </a:r>
            <a:endParaRPr lang="en-US" altLang="ja-JP" sz="1050" dirty="0">
              <a:latin typeface="ＭＳ Ｐ明朝" panose="02020600040205080304" pitchFamily="18" charset="-128"/>
              <a:ea typeface="ＭＳ Ｐ明朝" panose="02020600040205080304" pitchFamily="18" charset="-128"/>
            </a:endParaRPr>
          </a:p>
          <a:p>
            <a:pPr marL="169958" indent="-169958" defTabSz="875641">
              <a:buFont typeface="Arial" panose="020B0604020202020204" pitchFamily="34" charset="0"/>
              <a:buChar char="•"/>
              <a:defRPr/>
            </a:pPr>
            <a:r>
              <a:rPr lang="ja-JP" altLang="en-US" sz="1050" dirty="0">
                <a:latin typeface="ＭＳ Ｐ明朝" panose="02020600040205080304" pitchFamily="18" charset="-128"/>
                <a:ea typeface="ＭＳ Ｐ明朝" panose="02020600040205080304" pitchFamily="18" charset="-128"/>
              </a:rPr>
              <a:t>古沢丈作氏（</a:t>
            </a:r>
            <a:r>
              <a:rPr lang="en-US" altLang="ja-JP" sz="1050" dirty="0">
                <a:latin typeface="ＭＳ Ｐ明朝" panose="02020600040205080304" pitchFamily="18" charset="-128"/>
                <a:ea typeface="ＭＳ Ｐ明朝" panose="02020600040205080304" pitchFamily="18" charset="-128"/>
              </a:rPr>
              <a:t>1881-1955</a:t>
            </a:r>
            <a:r>
              <a:rPr lang="ja-JP" altLang="en-US" sz="1050" dirty="0">
                <a:latin typeface="ＭＳ Ｐ明朝" panose="02020600040205080304" pitchFamily="18" charset="-128"/>
                <a:ea typeface="ＭＳ Ｐ明朝" panose="02020600040205080304" pitchFamily="18" charset="-128"/>
              </a:rPr>
              <a:t>）　</a:t>
            </a:r>
            <a:r>
              <a:rPr lang="en-US" altLang="ja-JP" sz="1050" dirty="0">
                <a:latin typeface="ＭＳ Ｐ明朝" panose="02020600040205080304" pitchFamily="18" charset="-128"/>
                <a:ea typeface="ＭＳ Ｐ明朝" panose="02020600040205080304" pitchFamily="18" charset="-128"/>
              </a:rPr>
              <a:t>1928</a:t>
            </a:r>
            <a:r>
              <a:rPr lang="ja-JP" altLang="en-US" sz="1050" dirty="0">
                <a:latin typeface="ＭＳ Ｐ明朝" panose="02020600040205080304" pitchFamily="18" charset="-128"/>
                <a:ea typeface="ＭＳ Ｐ明朝" panose="02020600040205080304" pitchFamily="18" charset="-128"/>
              </a:rPr>
              <a:t>年に大連宣言</a:t>
            </a:r>
            <a:endParaRPr lang="en-US" altLang="ja-JP"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3</a:t>
            </a:fld>
            <a:endParaRPr kumimoji="1" lang="ja-JP" altLang="en-US" dirty="0"/>
          </a:p>
        </p:txBody>
      </p:sp>
    </p:spTree>
    <p:extLst>
      <p:ext uri="{BB962C8B-B14F-4D97-AF65-F5344CB8AC3E}">
        <p14:creationId xmlns:p14="http://schemas.microsoft.com/office/powerpoint/2010/main" val="1449732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★豆辞典</a:t>
            </a:r>
            <a:r>
              <a:rPr kumimoji="1" lang="en-US" altLang="ja-JP" dirty="0"/>
              <a:t>p22</a:t>
            </a:r>
            <a:br>
              <a:rPr kumimoji="1" lang="en-US" altLang="ja-JP" dirty="0"/>
            </a:br>
            <a:br>
              <a:rPr kumimoji="1" lang="en-US" altLang="ja-JP" dirty="0"/>
            </a:br>
            <a:r>
              <a:rPr kumimoji="1" lang="ja-JP" altLang="en-US" dirty="0"/>
              <a:t>公益財団法人ロータリー米山記念奨学会は、昨年、内閣府賞勲局（しょうくんきょく）から、「紺綬褒章（こんじゅほうしょう）」の公益団体に認定されました。これにより、</a:t>
            </a:r>
            <a:r>
              <a:rPr kumimoji="1" lang="en-US" altLang="ja-JP" dirty="0"/>
              <a:t>2018</a:t>
            </a:r>
            <a:r>
              <a:rPr kumimoji="1" lang="ja-JP" altLang="en-US" dirty="0"/>
              <a:t>年</a:t>
            </a:r>
            <a:r>
              <a:rPr kumimoji="1" lang="en-US" altLang="ja-JP" dirty="0"/>
              <a:t>9</a:t>
            </a:r>
            <a:r>
              <a:rPr kumimoji="1" lang="ja-JP" altLang="en-US" dirty="0"/>
              <a:t>月</a:t>
            </a:r>
            <a:r>
              <a:rPr kumimoji="1" lang="en-US" altLang="ja-JP" dirty="0"/>
              <a:t>12</a:t>
            </a:r>
            <a:r>
              <a:rPr kumimoji="1" lang="ja-JP" altLang="en-US" dirty="0"/>
              <a:t>日以降のご寄付で、個人の場合は</a:t>
            </a:r>
            <a:r>
              <a:rPr kumimoji="1" lang="en-US" altLang="ja-JP" dirty="0"/>
              <a:t>500</a:t>
            </a:r>
            <a:r>
              <a:rPr kumimoji="1" lang="ja-JP" altLang="en-US" dirty="0"/>
              <a:t>万円以上、団体・企業などは</a:t>
            </a:r>
            <a:r>
              <a:rPr kumimoji="1" lang="en-US" altLang="ja-JP" dirty="0"/>
              <a:t>1,000</a:t>
            </a:r>
            <a:r>
              <a:rPr kumimoji="1" lang="ja-JP" altLang="en-US" dirty="0"/>
              <a:t>万円以上を当会へ寄付していただき、定められた条件を満たした場合に、紺綬褒章の授与申請をいたします。あらかじめ申し出ていただいた場合には、分納による寄付も可能です（分納期限に制限はあり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紺綬褒章とは、公益のために私財を寄付し功績顕著なる方々に対し、天皇陛下から授与される栄典です。関心のある方は、米山記念奨学会事務局へお問い合わせください。</a:t>
            </a: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21</a:t>
            </a:fld>
            <a:endParaRPr kumimoji="1" lang="ja-JP" altLang="en-US" dirty="0"/>
          </a:p>
        </p:txBody>
      </p:sp>
    </p:spTree>
    <p:extLst>
      <p:ext uri="{BB962C8B-B14F-4D97-AF65-F5344CB8AC3E}">
        <p14:creationId xmlns:p14="http://schemas.microsoft.com/office/powerpoint/2010/main" val="960816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kumimoji="1" lang="ja-JP" altLang="en-US" dirty="0"/>
              <a:t>★豆辞典に対応記載なし</a:t>
            </a:r>
            <a:endParaRPr kumimoji="1" lang="en-US" altLang="ja-JP" dirty="0"/>
          </a:p>
          <a:p>
            <a:endParaRPr kumimoji="1" lang="en-US" altLang="ja-JP" dirty="0"/>
          </a:p>
          <a:p>
            <a:r>
              <a:rPr kumimoji="1" lang="ja-JP" altLang="en-US" dirty="0"/>
              <a:t>公益財団法人ロータリー米山記念奨学会は、実際の奨学生の選考、お世話などの業務を、地区・ガバナー・世話クラブへ「委託」しているといえます。これまでは特に取り決めなどもなく運営してまいりましたが、内閣府からの指摘により、「業務委託に関する規程」を整備しました。</a:t>
            </a:r>
            <a:endParaRPr kumimoji="1" lang="en-US" altLang="ja-JP" dirty="0"/>
          </a:p>
          <a:p>
            <a:r>
              <a:rPr kumimoji="1" lang="ja-JP" altLang="en-US" dirty="0"/>
              <a:t>そして、</a:t>
            </a:r>
            <a:r>
              <a:rPr kumimoji="1" lang="en-US" altLang="ja-JP" dirty="0"/>
              <a:t>2020</a:t>
            </a:r>
            <a:r>
              <a:rPr kumimoji="1" lang="ja-JP" altLang="en-US" dirty="0"/>
              <a:t>学年度の採用から、「米山奨学会」と「地区」との間でまず覚書を交わし、続いて「地区」と「世話クラブ」との間で覚書を締結していただくことになります。これは、毎年実施するものです。事務手続が少し増えますが、奨学生に関してやっていただく内容はこれまでと変わりなく、互いの位置づけを改めて明文化した、ということになります。</a:t>
            </a:r>
            <a:r>
              <a:rPr kumimoji="1" lang="en-US" altLang="ja-JP" dirty="0"/>
              <a:t>2019</a:t>
            </a:r>
            <a:r>
              <a:rPr kumimoji="1" lang="ja-JP" altLang="en-US" dirty="0"/>
              <a:t>年</a:t>
            </a:r>
            <a:r>
              <a:rPr kumimoji="1" lang="en-US" altLang="ja-JP" dirty="0"/>
              <a:t>12</a:t>
            </a:r>
            <a:r>
              <a:rPr kumimoji="1" lang="ja-JP" altLang="en-US" dirty="0"/>
              <a:t>月からスタートします。</a:t>
            </a:r>
            <a:endParaRPr kumimoji="1" lang="en-US" altLang="ja-JP" dirty="0"/>
          </a:p>
          <a:p>
            <a:endParaRPr kumimoji="1" lang="en-US" altLang="ja-JP" dirty="0"/>
          </a:p>
          <a:p>
            <a:r>
              <a:rPr kumimoji="1" lang="ja-JP" altLang="en-US" dirty="0"/>
              <a:t>＜参考＞</a:t>
            </a:r>
            <a:endParaRPr kumimoji="1" lang="en-US" altLang="ja-JP" dirty="0"/>
          </a:p>
          <a:p>
            <a:r>
              <a:rPr kumimoji="1" lang="en-US" altLang="ja-JP" dirty="0"/>
              <a:t>※</a:t>
            </a:r>
            <a:r>
              <a:rPr kumimoji="1" lang="ja-JP" altLang="en-US" dirty="0"/>
              <a:t>ロータリー年度（</a:t>
            </a:r>
            <a:r>
              <a:rPr kumimoji="1" lang="en-US" altLang="ja-JP" dirty="0"/>
              <a:t>7~6</a:t>
            </a:r>
            <a:r>
              <a:rPr kumimoji="1" lang="ja-JP" altLang="en-US" dirty="0"/>
              <a:t>月）と奨学生の学年度（</a:t>
            </a:r>
            <a:r>
              <a:rPr kumimoji="1" lang="en-US" altLang="ja-JP" dirty="0"/>
              <a:t>4~3</a:t>
            </a:r>
            <a:r>
              <a:rPr kumimoji="1" lang="ja-JP" altLang="en-US" dirty="0"/>
              <a:t>月）が異なるため、地区においてはガバナーとガバナーエレクトの連名、世話クラブにおいては会長と会長エレクトの連名によるサインが必要です</a:t>
            </a:r>
            <a:endParaRPr kumimoji="1" lang="en-US" altLang="ja-JP" dirty="0"/>
          </a:p>
          <a:p>
            <a:r>
              <a:rPr kumimoji="1" lang="en-US" altLang="ja-JP" dirty="0"/>
              <a:t>※</a:t>
            </a:r>
            <a:r>
              <a:rPr kumimoji="1" lang="ja-JP" altLang="en-US" dirty="0"/>
              <a:t>地区では</a:t>
            </a:r>
            <a:r>
              <a:rPr kumimoji="1" lang="en-US" altLang="ja-JP" dirty="0"/>
              <a:t>2020</a:t>
            </a:r>
            <a:r>
              <a:rPr kumimoji="1" lang="ja-JP" altLang="en-US" dirty="0"/>
              <a:t>学年度奨学生の世話クラブが決定次第、正式採用までの間に、世話クラブとの覚書締結を行っていただくことになります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22</a:t>
            </a:fld>
            <a:endParaRPr kumimoji="1" lang="ja-JP" altLang="en-US" dirty="0"/>
          </a:p>
        </p:txBody>
      </p:sp>
    </p:spTree>
    <p:extLst>
      <p:ext uri="{BB962C8B-B14F-4D97-AF65-F5344CB8AC3E}">
        <p14:creationId xmlns:p14="http://schemas.microsoft.com/office/powerpoint/2010/main" val="1218836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★豆辞典</a:t>
            </a:r>
            <a:r>
              <a:rPr lang="en-US" altLang="ja-JP" dirty="0"/>
              <a:t>p1-2</a:t>
            </a:r>
            <a:r>
              <a:rPr lang="ja-JP" altLang="en-US" dirty="0"/>
              <a:t>に対応</a:t>
            </a:r>
            <a:endParaRPr lang="en-US" altLang="ja-JP" dirty="0"/>
          </a:p>
          <a:p>
            <a:endParaRPr kumimoji="1" lang="en-US" altLang="ja-JP" dirty="0"/>
          </a:p>
          <a:p>
            <a:r>
              <a:rPr kumimoji="1" lang="ja-JP" altLang="en-US" dirty="0"/>
              <a:t>米山奨学事業は、日本のロータリー独自の活動として作られ、発展してきました。このため、ロータリーの活動ではあるものの、国際ロータリーとは一線を画す状況が自ずと続いていました。そうした関係が次第に変化してきたのは</a:t>
            </a:r>
            <a:r>
              <a:rPr kumimoji="1" lang="en-US" altLang="ja-JP" dirty="0"/>
              <a:t>2004</a:t>
            </a:r>
            <a:r>
              <a:rPr kumimoji="1" lang="ja-JP" altLang="en-US" dirty="0"/>
              <a:t>年頃からです。</a:t>
            </a:r>
            <a:endParaRPr kumimoji="1" lang="en-US" altLang="ja-JP" dirty="0"/>
          </a:p>
          <a:p>
            <a:r>
              <a:rPr kumimoji="1" lang="en-US" altLang="ja-JP" dirty="0"/>
              <a:t>2004</a:t>
            </a:r>
            <a:r>
              <a:rPr kumimoji="1" lang="ja-JP" altLang="en-US" dirty="0"/>
              <a:t>年</a:t>
            </a:r>
            <a:r>
              <a:rPr kumimoji="1" lang="en-US" altLang="ja-JP" dirty="0"/>
              <a:t>11</a:t>
            </a:r>
            <a:r>
              <a:rPr kumimoji="1" lang="ja-JP" altLang="en-US" dirty="0"/>
              <a:t>月のＲＩ理事会で、「奨学金の授与を通し、世界理解と平和に貢献されている財団法人ロータリー米山記念奨学会を称賛する」とされ、ロータリー米山記念奨学会が「多地区合同奉仕活動」（現在は多地区合同活動）の手続きを取ることにより、ロータリーの名称やロータリーマークを今後も引き続き使用することを認める、ということが決議されました。</a:t>
            </a:r>
            <a:endParaRPr kumimoji="1" lang="en-US" altLang="ja-JP" dirty="0"/>
          </a:p>
          <a:p>
            <a:r>
              <a:rPr kumimoji="1" lang="en-US" altLang="ja-JP" dirty="0"/>
              <a:t>2007</a:t>
            </a:r>
            <a:r>
              <a:rPr kumimoji="1" lang="ja-JP" altLang="en-US" dirty="0"/>
              <a:t>年には全</a:t>
            </a:r>
            <a:r>
              <a:rPr kumimoji="1" lang="en-US" altLang="ja-JP" dirty="0"/>
              <a:t>34</a:t>
            </a:r>
            <a:r>
              <a:rPr kumimoji="1" lang="ja-JP" altLang="en-US" dirty="0"/>
              <a:t>地区からの同意を得て、国際ロータリーの定める多地区合同奉仕活動として、すべての手続きを完了しました。</a:t>
            </a:r>
            <a:endParaRPr kumimoji="1" lang="en-US" altLang="ja-JP" dirty="0"/>
          </a:p>
          <a:p>
            <a:r>
              <a:rPr kumimoji="1" lang="ja-JP" altLang="en-US" dirty="0"/>
              <a:t>そして</a:t>
            </a:r>
            <a:r>
              <a:rPr kumimoji="1" lang="en-US" altLang="ja-JP" dirty="0"/>
              <a:t>2014</a:t>
            </a:r>
            <a:r>
              <a:rPr kumimoji="1" lang="ja-JP" altLang="en-US" dirty="0"/>
              <a:t>年</a:t>
            </a:r>
            <a:r>
              <a:rPr kumimoji="1" lang="en-US" altLang="ja-JP" dirty="0"/>
              <a:t>1</a:t>
            </a:r>
            <a:r>
              <a:rPr kumimoji="1" lang="ja-JP" altLang="en-US" dirty="0"/>
              <a:t>月のＲＩ理事会では、学友の定義が拡大され、米山学友もまた、ロータリーの学友となりました。これを受けて、</a:t>
            </a:r>
            <a:r>
              <a:rPr kumimoji="1" lang="en-US" altLang="ja-JP" dirty="0"/>
              <a:t>2016</a:t>
            </a:r>
            <a:r>
              <a:rPr kumimoji="1" lang="ja-JP" altLang="en-US" dirty="0"/>
              <a:t>年のソウル国際大会には世界中から多くの米山学友が集まり、ロータリーファミリーの一員として参加したのです。</a:t>
            </a:r>
            <a:endParaRPr kumimoji="1" lang="en-US" altLang="ja-JP" dirty="0"/>
          </a:p>
          <a:p>
            <a:endParaRPr kumimoji="1" lang="en-US" altLang="ja-JP" dirty="0"/>
          </a:p>
          <a:p>
            <a:endParaRPr kumimoji="1" lang="en-US" altLang="ja-JP" sz="800" dirty="0"/>
          </a:p>
          <a:p>
            <a:r>
              <a:rPr kumimoji="1" lang="ja-JP" altLang="en-US" sz="800" dirty="0"/>
              <a:t>＜参考＞</a:t>
            </a:r>
            <a:endParaRPr kumimoji="1" lang="en-US" altLang="ja-JP" sz="800" dirty="0"/>
          </a:p>
          <a:p>
            <a:r>
              <a:rPr kumimoji="1" lang="ja-JP" altLang="en-US" sz="800" dirty="0"/>
              <a:t>上記以前にＲＩ会長が米山について言及した歴史</a:t>
            </a:r>
            <a:endParaRPr kumimoji="1" lang="en-US" altLang="ja-JP" sz="800" dirty="0"/>
          </a:p>
          <a:p>
            <a:endParaRPr kumimoji="1" lang="en-US" altLang="ja-JP" sz="800" dirty="0"/>
          </a:p>
          <a:p>
            <a:r>
              <a:rPr lang="ja-JP" altLang="en-US" sz="800" dirty="0"/>
              <a:t>〇</a:t>
            </a:r>
            <a:r>
              <a:rPr lang="en-US" altLang="ja-JP" sz="800" dirty="0"/>
              <a:t>1982</a:t>
            </a:r>
            <a:r>
              <a:rPr lang="ja-JP" altLang="en-US" sz="800" dirty="0"/>
              <a:t>年</a:t>
            </a:r>
            <a:endParaRPr lang="en-US" altLang="ja-JP" sz="800" dirty="0"/>
          </a:p>
          <a:p>
            <a:r>
              <a:rPr lang="ja-JP" altLang="en-US" sz="800" dirty="0"/>
              <a:t>向笠ＲＩ元会長が </a:t>
            </a:r>
            <a:r>
              <a:rPr lang="en-US" altLang="ja-JP" sz="800" dirty="0"/>
              <a:t>1982</a:t>
            </a:r>
            <a:r>
              <a:rPr lang="ja-JP" altLang="en-US" sz="800" dirty="0"/>
              <a:t>年の国際協議会 と国際大会で米山奨学事業について言及</a:t>
            </a:r>
            <a:endParaRPr lang="en-US" altLang="ja-JP" sz="800" dirty="0"/>
          </a:p>
          <a:p>
            <a:r>
              <a:rPr lang="ja-JP" altLang="en-US" sz="800" dirty="0"/>
              <a:t>〇</a:t>
            </a:r>
            <a:r>
              <a:rPr lang="en-US" altLang="ja-JP" sz="800" dirty="0"/>
              <a:t>1984</a:t>
            </a:r>
            <a:r>
              <a:rPr lang="ja-JP" altLang="en-US" sz="800" dirty="0"/>
              <a:t>年</a:t>
            </a:r>
            <a:endParaRPr lang="en-US" altLang="ja-JP" sz="800" dirty="0"/>
          </a:p>
          <a:p>
            <a:r>
              <a:rPr lang="en-US" altLang="ja-JP" sz="800" dirty="0"/>
              <a:t>3</a:t>
            </a:r>
            <a:r>
              <a:rPr lang="ja-JP" altLang="en-US" sz="800" dirty="0"/>
              <a:t>月に、ウィリアム </a:t>
            </a:r>
            <a:r>
              <a:rPr lang="en-US" altLang="ja-JP" sz="800" dirty="0"/>
              <a:t>R. </a:t>
            </a:r>
            <a:r>
              <a:rPr lang="ja-JP" altLang="en-US" sz="800" dirty="0"/>
              <a:t>ロビンズＲＩ元会長（</a:t>
            </a:r>
            <a:r>
              <a:rPr lang="en-US" altLang="ja-JP" sz="800" dirty="0"/>
              <a:t>1974</a:t>
            </a:r>
            <a:r>
              <a:rPr lang="ja-JP" altLang="en-US" sz="800" dirty="0"/>
              <a:t>－</a:t>
            </a:r>
            <a:r>
              <a:rPr lang="en-US" altLang="ja-JP" sz="800" dirty="0"/>
              <a:t>75</a:t>
            </a:r>
            <a:r>
              <a:rPr lang="ja-JP" altLang="en-US" sz="800" dirty="0"/>
              <a:t>年度）から「日本の多くのロータリアンに対する 感謝のしるしに」と、米山奨学会へ</a:t>
            </a:r>
            <a:r>
              <a:rPr lang="en-US" altLang="ja-JP" sz="800" dirty="0"/>
              <a:t>500</a:t>
            </a:r>
            <a:r>
              <a:rPr lang="ja-JP" altLang="en-US" sz="800" dirty="0"/>
              <a:t>ドルの小切手が贈られた。</a:t>
            </a:r>
            <a:endParaRPr lang="en-US" altLang="ja-JP" sz="800" dirty="0"/>
          </a:p>
          <a:p>
            <a:r>
              <a:rPr lang="ja-JP" altLang="en-US" sz="800" dirty="0"/>
              <a:t>〇</a:t>
            </a:r>
            <a:r>
              <a:rPr lang="en-US" altLang="ja-JP" sz="800" dirty="0"/>
              <a:t>1985</a:t>
            </a:r>
            <a:r>
              <a:rPr lang="ja-JP" altLang="en-US" sz="800" dirty="0"/>
              <a:t>年</a:t>
            </a:r>
            <a:endParaRPr lang="en-US" altLang="ja-JP" sz="800" dirty="0"/>
          </a:p>
          <a:p>
            <a:r>
              <a:rPr lang="ja-JP" altLang="en-US" sz="800" dirty="0"/>
              <a:t>ソウルで開催された 韓日親善会議の講演で、カルロス・カンセコＲＩ会長が次のように述べた。</a:t>
            </a:r>
            <a:endParaRPr lang="en-US" altLang="ja-JP" sz="800" dirty="0"/>
          </a:p>
          <a:p>
            <a:r>
              <a:rPr lang="ja-JP" altLang="en-US" sz="800" dirty="0"/>
              <a:t>「韓国及び日本においては今迄にしっかりとした奉仕の伝統が築かれています。それは多くの分野に分かれていますが、その内の一つは教育の実践です。</a:t>
            </a:r>
            <a:r>
              <a:rPr lang="en-US" altLang="ja-JP" sz="800" dirty="0"/>
              <a:t>1953</a:t>
            </a:r>
            <a:r>
              <a:rPr lang="ja-JP" altLang="en-US" sz="800" dirty="0"/>
              <a:t>年以来日本のロータリアンの支持する米山記念財団は、既に日本に学ぶ </a:t>
            </a:r>
            <a:r>
              <a:rPr lang="en-US" altLang="ja-JP" sz="800" dirty="0"/>
              <a:t>46 </a:t>
            </a:r>
            <a:r>
              <a:rPr lang="ja-JP" altLang="en-US" sz="800" dirty="0"/>
              <a:t>か国の </a:t>
            </a:r>
            <a:r>
              <a:rPr lang="en-US" altLang="ja-JP" sz="800" dirty="0"/>
              <a:t>3,700 </a:t>
            </a:r>
            <a:r>
              <a:rPr lang="ja-JP" altLang="en-US" sz="800" dirty="0"/>
              <a:t>名（奨学会注：延べ人数） の大学卒業生に奨学金を提供しています。（中略）このような両国の組織機構は高度な教育関係の交流を奨励する手助けをしており、ロータリー財団にとって実際に役立つパートナーであります」</a:t>
            </a:r>
            <a:endParaRPr kumimoji="1" lang="ja-JP" altLang="en-US" sz="800"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4</a:t>
            </a:fld>
            <a:endParaRPr kumimoji="1" lang="ja-JP" altLang="en-US" dirty="0"/>
          </a:p>
        </p:txBody>
      </p:sp>
    </p:spTree>
    <p:extLst>
      <p:ext uri="{BB962C8B-B14F-4D97-AF65-F5344CB8AC3E}">
        <p14:creationId xmlns:p14="http://schemas.microsoft.com/office/powerpoint/2010/main" val="93735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pPr>
              <a:defRPr/>
            </a:pPr>
            <a:r>
              <a:rPr kumimoji="1" lang="ja-JP" altLang="en-US" dirty="0"/>
              <a:t>米山奨学金について少し詳しく見ていきます</a:t>
            </a:r>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5</a:t>
            </a:fld>
            <a:endParaRPr kumimoji="1" lang="ja-JP" altLang="en-US" dirty="0"/>
          </a:p>
        </p:txBody>
      </p:sp>
    </p:spTree>
    <p:extLst>
      <p:ext uri="{BB962C8B-B14F-4D97-AF65-F5344CB8AC3E}">
        <p14:creationId xmlns:p14="http://schemas.microsoft.com/office/powerpoint/2010/main" val="3359178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a:t>★豆辞典</a:t>
            </a:r>
            <a:r>
              <a:rPr lang="en-US" altLang="ja-JP" dirty="0"/>
              <a:t>p4</a:t>
            </a:r>
            <a:r>
              <a:rPr lang="ja-JP" altLang="en-US" dirty="0"/>
              <a:t>、</a:t>
            </a:r>
            <a:r>
              <a:rPr lang="en-US" altLang="ja-JP" dirty="0"/>
              <a:t>p11</a:t>
            </a:r>
          </a:p>
          <a:p>
            <a:pPr>
              <a:defRPr/>
            </a:pPr>
            <a:endParaRPr kumimoji="1" lang="en-US" altLang="ja-JP" sz="1200" kern="1200" dirty="0">
              <a:solidFill>
                <a:schemeClr val="tx1"/>
              </a:solidFill>
              <a:latin typeface="+mj-ea"/>
              <a:ea typeface="+mn-ea"/>
              <a:cs typeface="+mn-cs"/>
            </a:endParaRPr>
          </a:p>
          <a:p>
            <a:pPr>
              <a:defRPr/>
            </a:pPr>
            <a:r>
              <a:rPr kumimoji="1" lang="ja-JP" altLang="en-US" sz="1200" kern="1200" dirty="0">
                <a:solidFill>
                  <a:schemeClr val="tx1"/>
                </a:solidFill>
                <a:latin typeface="+mj-ea"/>
                <a:ea typeface="+mn-ea"/>
                <a:cs typeface="+mn-cs"/>
              </a:rPr>
              <a:t>米山は、外国人留学生を対象とする民間の奨学金では国内最大規模です。</a:t>
            </a:r>
            <a:endParaRPr kumimoji="1" lang="en-US" altLang="ja-JP" sz="1200" kern="1200" dirty="0">
              <a:solidFill>
                <a:schemeClr val="tx1"/>
              </a:solidFill>
              <a:latin typeface="+mj-ea"/>
              <a:ea typeface="+mn-ea"/>
              <a:cs typeface="+mn-cs"/>
            </a:endParaRPr>
          </a:p>
          <a:p>
            <a:pPr>
              <a:defRPr/>
            </a:pPr>
            <a:r>
              <a:rPr kumimoji="1" lang="ja-JP" altLang="en-US" sz="1200" b="0" u="none" kern="1200" dirty="0">
                <a:solidFill>
                  <a:schemeClr val="tx1"/>
                </a:solidFill>
                <a:latin typeface="+mj-ea"/>
                <a:ea typeface="+mn-ea"/>
                <a:cs typeface="+mn-cs"/>
              </a:rPr>
              <a:t>今年</a:t>
            </a:r>
            <a:r>
              <a:rPr kumimoji="1" lang="en-US" altLang="ja-JP" sz="1200" b="0" u="none" kern="1200" dirty="0">
                <a:solidFill>
                  <a:schemeClr val="tx1"/>
                </a:solidFill>
                <a:latin typeface="+mj-ea"/>
                <a:ea typeface="+mn-ea"/>
                <a:cs typeface="+mn-cs"/>
              </a:rPr>
              <a:t>4</a:t>
            </a:r>
            <a:r>
              <a:rPr kumimoji="1" lang="ja-JP" altLang="en-US" sz="1200" b="0" u="none" kern="1200" dirty="0">
                <a:solidFill>
                  <a:schemeClr val="tx1"/>
                </a:solidFill>
                <a:latin typeface="+mj-ea"/>
                <a:ea typeface="+mn-ea"/>
                <a:cs typeface="+mn-cs"/>
              </a:rPr>
              <a:t>月からスタートした</a:t>
            </a:r>
            <a:r>
              <a:rPr kumimoji="1" lang="en-US" altLang="ja-JP" sz="1200" b="0" u="none" kern="1200" dirty="0">
                <a:solidFill>
                  <a:schemeClr val="tx1"/>
                </a:solidFill>
                <a:latin typeface="+mj-ea"/>
                <a:ea typeface="+mn-ea"/>
                <a:cs typeface="+mn-cs"/>
              </a:rPr>
              <a:t>2019</a:t>
            </a:r>
            <a:r>
              <a:rPr kumimoji="1" lang="ja-JP" altLang="en-US" sz="1200" b="0" u="none" kern="1200" dirty="0">
                <a:solidFill>
                  <a:schemeClr val="tx1"/>
                </a:solidFill>
                <a:latin typeface="+mj-ea"/>
                <a:ea typeface="+mn-ea"/>
                <a:cs typeface="+mn-cs"/>
              </a:rPr>
              <a:t>学年度は、日本全国で</a:t>
            </a:r>
            <a:r>
              <a:rPr kumimoji="1" lang="en-US" altLang="ja-JP" sz="1200" b="0" u="none" kern="1200" dirty="0">
                <a:solidFill>
                  <a:schemeClr val="tx1"/>
                </a:solidFill>
                <a:latin typeface="+mj-ea"/>
                <a:ea typeface="+mn-ea"/>
                <a:cs typeface="+mn-cs"/>
              </a:rPr>
              <a:t>868</a:t>
            </a:r>
            <a:r>
              <a:rPr kumimoji="1" lang="ja-JP" altLang="en-US" sz="1200" b="0" u="none" kern="1200" dirty="0">
                <a:solidFill>
                  <a:schemeClr val="tx1"/>
                </a:solidFill>
                <a:latin typeface="+mj-ea"/>
                <a:ea typeface="+mn-ea"/>
                <a:cs typeface="+mn-cs"/>
              </a:rPr>
              <a:t>人（前年度</a:t>
            </a:r>
            <a:r>
              <a:rPr kumimoji="1" lang="en-US" altLang="ja-JP" sz="1200" b="0" u="none" kern="1200" dirty="0">
                <a:solidFill>
                  <a:schemeClr val="tx1"/>
                </a:solidFill>
                <a:latin typeface="+mj-ea"/>
                <a:ea typeface="+mn-ea"/>
                <a:cs typeface="+mn-cs"/>
              </a:rPr>
              <a:t>852</a:t>
            </a:r>
            <a:r>
              <a:rPr kumimoji="1" lang="ja-JP" altLang="en-US" sz="1200" b="0" u="none" kern="1200" dirty="0">
                <a:solidFill>
                  <a:schemeClr val="tx1"/>
                </a:solidFill>
                <a:latin typeface="+mj-ea"/>
                <a:ea typeface="+mn-ea"/>
                <a:cs typeface="+mn-cs"/>
              </a:rPr>
              <a:t>人）が現在、各ロータリークラブでお世話をいただいています。累計では世界</a:t>
            </a:r>
            <a:r>
              <a:rPr kumimoji="1" lang="en-US" altLang="ja-JP" sz="1200" b="0" u="none" kern="1200" dirty="0">
                <a:solidFill>
                  <a:schemeClr val="tx1"/>
                </a:solidFill>
                <a:latin typeface="+mj-ea"/>
                <a:ea typeface="+mn-ea"/>
                <a:cs typeface="+mn-cs"/>
              </a:rPr>
              <a:t>129</a:t>
            </a:r>
            <a:r>
              <a:rPr kumimoji="1" lang="ja-JP" altLang="en-US" sz="1200" b="0" u="none" kern="1200" dirty="0">
                <a:solidFill>
                  <a:schemeClr val="tx1"/>
                </a:solidFill>
                <a:latin typeface="+mj-ea"/>
                <a:ea typeface="+mn-ea"/>
                <a:cs typeface="+mn-cs"/>
              </a:rPr>
              <a:t>の国と地域から</a:t>
            </a:r>
            <a:r>
              <a:rPr kumimoji="1" lang="en-US" altLang="ja-JP" sz="1200" b="0" u="none" kern="1200" dirty="0">
                <a:solidFill>
                  <a:schemeClr val="tx1"/>
                </a:solidFill>
                <a:latin typeface="+mj-ea"/>
                <a:ea typeface="+mn-ea"/>
                <a:cs typeface="+mn-cs"/>
              </a:rPr>
              <a:t>2</a:t>
            </a:r>
            <a:r>
              <a:rPr kumimoji="1" lang="ja-JP" altLang="en-US" sz="1200" b="0" u="none" kern="1200" dirty="0">
                <a:solidFill>
                  <a:schemeClr val="tx1"/>
                </a:solidFill>
                <a:latin typeface="+mj-ea"/>
                <a:ea typeface="+mn-ea"/>
                <a:cs typeface="+mn-cs"/>
              </a:rPr>
              <a:t>万</a:t>
            </a:r>
            <a:r>
              <a:rPr kumimoji="1" lang="en-US" altLang="ja-JP" sz="1200" b="0" u="none" kern="1200" dirty="0">
                <a:solidFill>
                  <a:schemeClr val="tx1"/>
                </a:solidFill>
                <a:latin typeface="+mj-ea"/>
                <a:ea typeface="+mn-ea"/>
                <a:cs typeface="+mn-cs"/>
              </a:rPr>
              <a:t>1,023</a:t>
            </a:r>
            <a:r>
              <a:rPr kumimoji="1" lang="ja-JP" altLang="en-US" sz="1200" b="0" u="none" kern="1200" dirty="0">
                <a:solidFill>
                  <a:schemeClr val="tx1"/>
                </a:solidFill>
                <a:latin typeface="+mj-ea"/>
                <a:ea typeface="+mn-ea"/>
                <a:cs typeface="+mn-cs"/>
              </a:rPr>
              <a:t>人を支援しています。</a:t>
            </a:r>
            <a:endParaRPr kumimoji="1" lang="en-US" altLang="ja-JP" sz="1200" b="0" u="none" kern="1200" dirty="0">
              <a:solidFill>
                <a:schemeClr val="tx1"/>
              </a:solidFill>
              <a:latin typeface="+mj-ea"/>
              <a:ea typeface="+mn-ea"/>
              <a:cs typeface="+mn-cs"/>
            </a:endParaRPr>
          </a:p>
          <a:p>
            <a:r>
              <a:rPr kumimoji="1" lang="ja-JP" altLang="en-US" dirty="0"/>
              <a:t>奨学生の国・地域別の割合はグラフのとおりです。累計では中国、韓国、台湾が多いですが、最近ではベトナムの奨学生が急増しており、中国に次いで多くを占めています。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77E3686F-1798-431D-A336-1E1F26A1D97E}" type="slidenum">
              <a:rPr kumimoji="1" lang="ja-JP" altLang="en-US" smtClean="0"/>
              <a:t>6</a:t>
            </a:fld>
            <a:endParaRPr kumimoji="1" lang="ja-JP" altLang="en-US" dirty="0"/>
          </a:p>
        </p:txBody>
      </p:sp>
    </p:spTree>
    <p:extLst>
      <p:ext uri="{BB962C8B-B14F-4D97-AF65-F5344CB8AC3E}">
        <p14:creationId xmlns:p14="http://schemas.microsoft.com/office/powerpoint/2010/main" val="284762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a:t>
            </a:r>
            <a:r>
              <a:rPr kumimoji="1" lang="ja-JP" altLang="en-US" dirty="0"/>
              <a:t>自動的に、採用基準項目が黄色く強調されます）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米山奨学生の採用は、全国統一の基準があります。</a:t>
            </a:r>
            <a:endParaRPr kumimoji="1" lang="en-US" altLang="ja-JP" dirty="0"/>
          </a:p>
          <a:p>
            <a:endParaRPr kumimoji="1" lang="en-US" altLang="ja-JP" dirty="0"/>
          </a:p>
          <a:p>
            <a:r>
              <a:rPr kumimoji="1" lang="ja-JP" altLang="en-US" dirty="0"/>
              <a:t>「将来の目標・留学の目的がきちんとしているかどうか」</a:t>
            </a:r>
            <a:endParaRPr kumimoji="1" lang="en-US" altLang="ja-JP" dirty="0"/>
          </a:p>
          <a:p>
            <a:r>
              <a:rPr kumimoji="1" lang="ja-JP" altLang="en-US" dirty="0"/>
              <a:t>「交流への熱意があるかどうか」</a:t>
            </a:r>
            <a:endParaRPr kumimoji="1" lang="en-US" altLang="ja-JP" dirty="0"/>
          </a:p>
          <a:p>
            <a:r>
              <a:rPr kumimoji="1" lang="ja-JP" altLang="en-US" dirty="0"/>
              <a:t>「人柄の良さ」</a:t>
            </a:r>
            <a:endParaRPr kumimoji="1" lang="en-US" altLang="ja-JP" dirty="0"/>
          </a:p>
          <a:p>
            <a:r>
              <a:rPr kumimoji="1" lang="ja-JP" altLang="en-US" dirty="0"/>
              <a:t>「コミュニケーション能力の高さ」</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br>
              <a:rPr kumimoji="1" lang="en-US" altLang="ja-JP" sz="1200" dirty="0"/>
            </a:br>
            <a:r>
              <a:rPr kumimoji="1" lang="ja-JP" altLang="en-US" sz="1200" dirty="0"/>
              <a:t>詳しい評価項目や点数配分は公表できませんが、</a:t>
            </a:r>
            <a:r>
              <a:rPr kumimoji="1" lang="ja-JP" altLang="en-US" dirty="0"/>
              <a:t>こういった項目で点数化し、各地区選考委員会が面接選考をしています。</a:t>
            </a:r>
            <a:endParaRPr kumimoji="1" lang="en-US" altLang="ja-JP" dirty="0"/>
          </a:p>
          <a:p>
            <a:endParaRPr kumimoji="1" lang="en-US" altLang="ja-JP" dirty="0"/>
          </a:p>
          <a:p>
            <a:r>
              <a:rPr kumimoji="1" lang="ja-JP" altLang="en-US" dirty="0"/>
              <a:t>ロータリー米山記念奨学会は</a:t>
            </a:r>
            <a:r>
              <a:rPr kumimoji="1" lang="en-US" altLang="ja-JP" dirty="0"/>
              <a:t>2012</a:t>
            </a:r>
            <a:r>
              <a:rPr kumimoji="1" lang="ja-JP" altLang="en-US" dirty="0"/>
              <a:t>年に公益財団法人となりました。</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より一層の公平性・透明性を確保するため、このように全地区共通の選考基準で選考をし、「その他」で地区ごとの裁量を加えて良いことになっています。</a:t>
            </a:r>
            <a:endParaRPr kumimoji="1" lang="en-US" altLang="ja-JP" dirty="0"/>
          </a:p>
          <a:p>
            <a:endParaRPr kumimoji="1" lang="en-US" altLang="ja-JP" dirty="0"/>
          </a:p>
          <a:p>
            <a:r>
              <a:rPr kumimoji="1" lang="ja-JP" altLang="en-US" dirty="0"/>
              <a:t>米山奨学金はお金に困っている留学生の経済支援ではありません。</a:t>
            </a:r>
          </a:p>
          <a:p>
            <a:r>
              <a:rPr kumimoji="1" lang="ja-JP" altLang="en-US" dirty="0"/>
              <a:t>珍しい国だから、生活に困っているから、学校の成績が優秀だから、それだけでは米山奨学生に合格しないのです。</a:t>
            </a: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7</a:t>
            </a:fld>
            <a:endParaRPr kumimoji="1" lang="ja-JP" altLang="en-US" dirty="0"/>
          </a:p>
        </p:txBody>
      </p:sp>
    </p:spTree>
    <p:extLst>
      <p:ext uri="{BB962C8B-B14F-4D97-AF65-F5344CB8AC3E}">
        <p14:creationId xmlns:p14="http://schemas.microsoft.com/office/powerpoint/2010/main" val="123809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kumimoji="1" lang="ja-JP" altLang="en-US" dirty="0">
                <a:latin typeface="ＭＳ Ｐ明朝" panose="02020600040205080304" pitchFamily="18" charset="-128"/>
                <a:ea typeface="ＭＳ Ｐ明朝" panose="02020600040205080304" pitchFamily="18" charset="-128"/>
              </a:rPr>
              <a:t>（</a:t>
            </a:r>
            <a:r>
              <a:rPr kumimoji="1" lang="en-US" altLang="ja-JP" dirty="0">
                <a:latin typeface="ＭＳ Ｐ明朝" panose="02020600040205080304" pitchFamily="18" charset="-128"/>
                <a:ea typeface="ＭＳ Ｐ明朝" panose="02020600040205080304" pitchFamily="18" charset="-128"/>
              </a:rPr>
              <a:t>※</a:t>
            </a:r>
            <a:r>
              <a:rPr kumimoji="1" lang="ja-JP" altLang="en-US" dirty="0">
                <a:latin typeface="ＭＳ Ｐ明朝" panose="02020600040205080304" pitchFamily="18" charset="-128"/>
                <a:ea typeface="ＭＳ Ｐ明朝" panose="02020600040205080304" pitchFamily="18" charset="-128"/>
              </a:rPr>
              <a:t>貴</a:t>
            </a:r>
            <a:r>
              <a:rPr lang="ja-JP" altLang="en-US" dirty="0">
                <a:latin typeface="ＭＳ Ｐ明朝" panose="02020600040205080304" pitchFamily="18" charset="-128"/>
                <a:ea typeface="ＭＳ Ｐ明朝" panose="02020600040205080304" pitchFamily="18" charset="-128"/>
              </a:rPr>
              <a:t>地区の</a:t>
            </a:r>
            <a:r>
              <a:rPr lang="en-US" altLang="ja-JP" dirty="0">
                <a:latin typeface="ＭＳ Ｐ明朝" panose="02020600040205080304" pitchFamily="18" charset="-128"/>
                <a:ea typeface="ＭＳ Ｐ明朝" panose="02020600040205080304" pitchFamily="18" charset="-128"/>
              </a:rPr>
              <a:t>2019</a:t>
            </a:r>
            <a:r>
              <a:rPr lang="ja-JP" altLang="en-US" dirty="0">
                <a:latin typeface="ＭＳ Ｐ明朝" panose="02020600040205080304" pitchFamily="18" charset="-128"/>
                <a:ea typeface="ＭＳ Ｐ明朝" panose="02020600040205080304" pitchFamily="18" charset="-128"/>
              </a:rPr>
              <a:t>・</a:t>
            </a:r>
            <a:r>
              <a:rPr lang="en-US" altLang="ja-JP" dirty="0">
                <a:latin typeface="ＭＳ Ｐ明朝" panose="02020600040205080304" pitchFamily="18" charset="-128"/>
                <a:ea typeface="ＭＳ Ｐ明朝" panose="02020600040205080304" pitchFamily="18" charset="-128"/>
              </a:rPr>
              <a:t>20</a:t>
            </a:r>
            <a:r>
              <a:rPr lang="ja-JP" altLang="en-US" dirty="0">
                <a:latin typeface="ＭＳ Ｐ明朝" panose="02020600040205080304" pitchFamily="18" charset="-128"/>
                <a:ea typeface="ＭＳ Ｐ明朝" panose="02020600040205080304" pitchFamily="18" charset="-128"/>
              </a:rPr>
              <a:t>学年度の奨学生数と、今年度奨学生の出身国・地域を入力してください</a:t>
            </a:r>
            <a:r>
              <a:rPr kumimoji="1" lang="ja-JP" altLang="en-US" dirty="0">
                <a:latin typeface="ＭＳ Ｐ明朝" panose="02020600040205080304" pitchFamily="18" charset="-128"/>
                <a:ea typeface="ＭＳ Ｐ明朝" panose="02020600040205080304" pitchFamily="18" charset="-128"/>
              </a:rPr>
              <a:t>）</a:t>
            </a:r>
            <a:br>
              <a:rPr kumimoji="1" lang="en-US" altLang="ja-JP" dirty="0">
                <a:latin typeface="ＭＳ Ｐ明朝" panose="02020600040205080304" pitchFamily="18" charset="-128"/>
                <a:ea typeface="ＭＳ Ｐ明朝" panose="02020600040205080304" pitchFamily="18" charset="-128"/>
              </a:rPr>
            </a:br>
            <a:r>
              <a:rPr kumimoji="1" lang="ja-JP" altLang="en-US" dirty="0">
                <a:latin typeface="ＭＳ Ｐ明朝" panose="02020600040205080304" pitchFamily="18" charset="-128"/>
                <a:ea typeface="ＭＳ Ｐ明朝" panose="02020600040205080304" pitchFamily="18" charset="-128"/>
              </a:rPr>
              <a:t>（</a:t>
            </a:r>
            <a:r>
              <a:rPr kumimoji="1" lang="en-US" altLang="ja-JP" dirty="0">
                <a:latin typeface="ＭＳ Ｐ明朝" panose="02020600040205080304" pitchFamily="18" charset="-128"/>
                <a:ea typeface="ＭＳ Ｐ明朝" panose="02020600040205080304" pitchFamily="18" charset="-128"/>
              </a:rPr>
              <a:t>※</a:t>
            </a:r>
            <a:r>
              <a:rPr kumimoji="1" lang="ja-JP" altLang="en-US" dirty="0">
                <a:latin typeface="ＭＳ Ｐ明朝" panose="02020600040205080304" pitchFamily="18" charset="-128"/>
                <a:ea typeface="ＭＳ Ｐ明朝" panose="02020600040205080304" pitchFamily="18" charset="-128"/>
              </a:rPr>
              <a:t>貴</a:t>
            </a:r>
            <a:r>
              <a:rPr lang="ja-JP" altLang="en-US" dirty="0">
                <a:latin typeface="ＭＳ Ｐ明朝" panose="02020600040205080304" pitchFamily="18" charset="-128"/>
                <a:ea typeface="ＭＳ Ｐ明朝" panose="02020600040205080304" pitchFamily="18" charset="-128"/>
              </a:rPr>
              <a:t>地区の奨学生がどのようなロータリー活動に参加しているか、写真と共に紹介してください</a:t>
            </a:r>
            <a:r>
              <a:rPr kumimoji="1" lang="ja-JP" altLang="en-US" dirty="0">
                <a:latin typeface="ＭＳ Ｐ明朝" panose="02020600040205080304" pitchFamily="18" charset="-128"/>
                <a:ea typeface="ＭＳ Ｐ明朝" panose="02020600040205080304" pitchFamily="18" charset="-128"/>
              </a:rPr>
              <a:t>）</a:t>
            </a:r>
            <a:endParaRPr kumimoji="1" lang="en-US" altLang="ja-JP" dirty="0">
              <a:latin typeface="ＭＳ Ｐ明朝" panose="02020600040205080304" pitchFamily="18" charset="-128"/>
              <a:ea typeface="ＭＳ Ｐ明朝" panose="02020600040205080304" pitchFamily="18" charset="-128"/>
            </a:endParaRPr>
          </a:p>
          <a:p>
            <a:endParaRPr kumimoji="1" lang="en-US" altLang="ja-JP" dirty="0">
              <a:latin typeface="ＭＳ Ｐ明朝" panose="02020600040205080304" pitchFamily="18" charset="-128"/>
              <a:ea typeface="ＭＳ Ｐ明朝" panose="02020600040205080304" pitchFamily="18" charset="-128"/>
            </a:endParaRPr>
          </a:p>
          <a:p>
            <a:r>
              <a:rPr kumimoji="1" lang="ja-JP" altLang="en-US" dirty="0"/>
              <a:t>当地区では今年度、〇〇人の奨学生を受け入れています。国・地域別には、〇〇・〇〇・〇〇・〇〇となっています。来年は○人の奨学生を採用予定です。</a:t>
            </a:r>
            <a:endParaRPr kumimoji="1" lang="en-US" altLang="ja-JP" dirty="0"/>
          </a:p>
          <a:p>
            <a:r>
              <a:rPr kumimoji="1" lang="ja-JP" altLang="en-US" dirty="0"/>
              <a:t>奨学生は、世話クラブの例会に参加するほか、〇〇などでも協力いただいています。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8</a:t>
            </a:fld>
            <a:endParaRPr kumimoji="1" lang="ja-JP" altLang="en-US" dirty="0"/>
          </a:p>
        </p:txBody>
      </p:sp>
    </p:spTree>
    <p:extLst>
      <p:ext uri="{BB962C8B-B14F-4D97-AF65-F5344CB8AC3E}">
        <p14:creationId xmlns:p14="http://schemas.microsoft.com/office/powerpoint/2010/main" val="183745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pPr>
              <a:defRPr/>
            </a:pPr>
            <a:r>
              <a:rPr kumimoji="1" lang="ja-JP" altLang="en-US" dirty="0"/>
              <a:t>当地区の寄付実績の状況を見ていきたいと思います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9</a:t>
            </a:fld>
            <a:endParaRPr kumimoji="1" lang="ja-JP" altLang="en-US" dirty="0"/>
          </a:p>
        </p:txBody>
      </p:sp>
    </p:spTree>
    <p:extLst>
      <p:ext uri="{BB962C8B-B14F-4D97-AF65-F5344CB8AC3E}">
        <p14:creationId xmlns:p14="http://schemas.microsoft.com/office/powerpoint/2010/main" val="422749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kumimoji="1" lang="ja-JP" altLang="en-US" dirty="0"/>
              <a:t>★豆辞典</a:t>
            </a:r>
            <a:r>
              <a:rPr kumimoji="1" lang="en-US" altLang="ja-JP" dirty="0"/>
              <a:t>p23</a:t>
            </a:r>
            <a:r>
              <a:rPr kumimoji="1" lang="ja-JP" altLang="en-US" dirty="0"/>
              <a:t>に対応</a:t>
            </a:r>
            <a:endParaRPr kumimoji="1" lang="en-US" altLang="ja-JP" dirty="0"/>
          </a:p>
          <a:p>
            <a:r>
              <a:rPr kumimoji="1" lang="ja-JP" altLang="en-US" dirty="0"/>
              <a:t>（</a:t>
            </a:r>
            <a:r>
              <a:rPr kumimoji="1" lang="en-US" altLang="ja-JP" dirty="0"/>
              <a:t>※</a:t>
            </a:r>
            <a:r>
              <a:rPr kumimoji="1" lang="ja-JP" altLang="en-US" dirty="0"/>
              <a:t>赤い枠内に、貴地区の数字を入れてください。また、黄色い矢印を貴地区の棒グラフの上へ移動してください）</a:t>
            </a:r>
            <a:endParaRPr kumimoji="1" lang="en-US" altLang="ja-JP" dirty="0"/>
          </a:p>
          <a:p>
            <a:endParaRPr kumimoji="1" lang="en-US" altLang="ja-JP" dirty="0"/>
          </a:p>
          <a:p>
            <a:r>
              <a:rPr kumimoji="1" lang="ja-JP" altLang="en-US" dirty="0"/>
              <a:t>これは、地区別の個人平均寄付額です。</a:t>
            </a:r>
          </a:p>
          <a:p>
            <a:r>
              <a:rPr kumimoji="1" lang="ja-JP" altLang="en-US" dirty="0"/>
              <a:t>昨年度の全国平均は</a:t>
            </a:r>
            <a:r>
              <a:rPr kumimoji="1" lang="en-US" altLang="ja-JP" dirty="0"/>
              <a:t>15,828</a:t>
            </a:r>
            <a:r>
              <a:rPr kumimoji="1" lang="ja-JP" altLang="en-US" dirty="0"/>
              <a:t>円、最も高かったのは、第</a:t>
            </a:r>
            <a:r>
              <a:rPr kumimoji="1" lang="en-US" altLang="ja-JP" dirty="0"/>
              <a:t>2590</a:t>
            </a:r>
            <a:r>
              <a:rPr kumimoji="1" lang="ja-JP" altLang="en-US" dirty="0"/>
              <a:t>地区（神奈川県横浜市・川崎市）の</a:t>
            </a:r>
            <a:r>
              <a:rPr kumimoji="1" lang="en-US" altLang="ja-JP" dirty="0"/>
              <a:t>28,210</a:t>
            </a:r>
            <a:r>
              <a:rPr kumimoji="1" lang="ja-JP" altLang="en-US" dirty="0"/>
              <a:t>円でした。</a:t>
            </a:r>
            <a:endParaRPr kumimoji="1" lang="en-US" altLang="ja-JP" dirty="0"/>
          </a:p>
          <a:p>
            <a:r>
              <a:rPr kumimoji="1" lang="ja-JP" altLang="en-US" dirty="0"/>
              <a:t>当地区、第●●●地区は黄色い矢印が指している所で、一人平均●●●●円、全国で●番目でした。</a:t>
            </a:r>
          </a:p>
          <a:p>
            <a:endParaRPr kumimoji="1" lang="en-US" altLang="ja-JP" dirty="0"/>
          </a:p>
          <a:p>
            <a:endParaRPr kumimoji="1" lang="ja-JP" altLang="en-US"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10</a:t>
            </a:fld>
            <a:endParaRPr kumimoji="1" lang="ja-JP" altLang="en-US" dirty="0"/>
          </a:p>
        </p:txBody>
      </p:sp>
    </p:spTree>
    <p:extLst>
      <p:ext uri="{BB962C8B-B14F-4D97-AF65-F5344CB8AC3E}">
        <p14:creationId xmlns:p14="http://schemas.microsoft.com/office/powerpoint/2010/main" val="391318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3E699D5-0692-4184-B423-F8CC72978115}" type="datetimeFigureOut">
              <a:rPr kumimoji="1" lang="ja-JP" altLang="en-US" smtClean="0"/>
              <a:t>2019/9/24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285332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3E699D5-0692-4184-B423-F8CC72978115}" type="datetimeFigureOut">
              <a:rPr kumimoji="1" lang="ja-JP" altLang="en-US" smtClean="0"/>
              <a:t>2019/9/24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271237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E699D5-0692-4184-B423-F8CC72978115}" type="datetimeFigureOut">
              <a:rPr kumimoji="1" lang="ja-JP" altLang="en-US" smtClean="0"/>
              <a:t>2019/9/24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3962825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E699D5-0692-4184-B423-F8CC72978115}" type="datetimeFigureOut">
              <a:rPr kumimoji="1" lang="ja-JP" altLang="en-US" smtClean="0"/>
              <a:t>2019/9/24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130081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bwMode="white">
          <a:xfrm>
            <a:off x="1115616" y="116632"/>
            <a:ext cx="8028384" cy="1008112"/>
          </a:xfrm>
        </p:spPr>
        <p:txBody>
          <a:bodyPr>
            <a:noAutofit/>
          </a:bodyPr>
          <a:lstStyle>
            <a:lvl1pPr marL="0" algn="l" defTabSz="914400" rtl="0" eaLnBrk="1" latinLnBrk="0" hangingPunct="1">
              <a:spcBef>
                <a:spcPct val="0"/>
              </a:spcBef>
              <a:buNone/>
              <a:defRPr kumimoji="1" lang="ja-JP" altLang="en-US" sz="5600" b="1" kern="1200" spc="-150" dirty="0">
                <a:solidFill>
                  <a:schemeClr val="tx1"/>
                </a:solidFill>
                <a:latin typeface="游ゴシック" panose="020B0400000000000000" pitchFamily="50" charset="-128"/>
                <a:ea typeface="游ゴシック" panose="020B0400000000000000" pitchFamily="50" charset="-128"/>
                <a:cs typeface="+mj-cs"/>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323528" y="1268760"/>
            <a:ext cx="8686800" cy="5328592"/>
          </a:xfrm>
        </p:spPr>
        <p:txBody>
          <a:bodyPr>
            <a:normAutofit/>
          </a:bodyPr>
          <a:lstStyle>
            <a:lvl1pPr>
              <a:buClr>
                <a:srgbClr val="63B4D9"/>
              </a:buClr>
              <a:defRPr sz="4800" b="1" spc="-150">
                <a:latin typeface="游ゴシック" panose="020B0400000000000000" pitchFamily="50" charset="-128"/>
                <a:ea typeface="游ゴシック" panose="020B0400000000000000" pitchFamily="50" charset="-128"/>
              </a:defRPr>
            </a:lvl1pPr>
            <a:lvl2pPr>
              <a:defRPr sz="4000" b="1" spc="0">
                <a:latin typeface="游ゴシック" panose="020B0400000000000000" pitchFamily="50" charset="-128"/>
                <a:ea typeface="游ゴシック" panose="020B0400000000000000" pitchFamily="50" charset="-128"/>
              </a:defRPr>
            </a:lvl2pPr>
            <a:lvl3pPr>
              <a:defRPr sz="3600" b="1" spc="0">
                <a:latin typeface="游ゴシック" panose="020B0400000000000000" pitchFamily="50" charset="-128"/>
                <a:ea typeface="游ゴシック" panose="020B0400000000000000" pitchFamily="50" charset="-128"/>
              </a:defRPr>
            </a:lvl3pPr>
            <a:lvl4pPr>
              <a:defRPr sz="3200" b="1" spc="0">
                <a:latin typeface="游ゴシック" panose="020B0400000000000000" pitchFamily="50" charset="-128"/>
                <a:ea typeface="游ゴシック" panose="020B0400000000000000" pitchFamily="50" charset="-128"/>
              </a:defRPr>
            </a:lvl4pPr>
            <a:lvl5pPr>
              <a:defRPr sz="3200" b="1" spc="0">
                <a:latin typeface="游ゴシック" panose="020B0400000000000000" pitchFamily="50" charset="-128"/>
                <a:ea typeface="游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a:xfrm>
            <a:off x="8845624" y="6492877"/>
            <a:ext cx="298376" cy="365125"/>
          </a:xfrm>
        </p:spPr>
        <p:txBody>
          <a:bodyPr/>
          <a:lstStyle/>
          <a:p>
            <a:fld id="{9F354E5D-2355-440E-B7C2-468702963A5B}" type="slidenum">
              <a:rPr kumimoji="1" lang="ja-JP" altLang="en-US" smtClean="0"/>
              <a:t>‹#›</a:t>
            </a:fld>
            <a:endParaRPr kumimoji="1" lang="ja-JP" altLang="en-US" dirty="0"/>
          </a:p>
        </p:txBody>
      </p:sp>
      <p:cxnSp>
        <p:nvCxnSpPr>
          <p:cNvPr id="7" name="直線コネクタ 6">
            <a:extLst>
              <a:ext uri="{FF2B5EF4-FFF2-40B4-BE49-F238E27FC236}">
                <a16:creationId xmlns:a16="http://schemas.microsoft.com/office/drawing/2014/main" id="{430C0E5E-37F2-4F5F-80BF-3F6039D3B83C}"/>
              </a:ext>
            </a:extLst>
          </p:cNvPr>
          <p:cNvCxnSpPr>
            <a:cxnSpLocks/>
          </p:cNvCxnSpPr>
          <p:nvPr userDrawn="1"/>
        </p:nvCxnSpPr>
        <p:spPr>
          <a:xfrm>
            <a:off x="611560" y="1087896"/>
            <a:ext cx="8532440" cy="0"/>
          </a:xfrm>
          <a:prstGeom prst="line">
            <a:avLst/>
          </a:prstGeom>
          <a:ln w="57150">
            <a:solidFill>
              <a:srgbClr val="75BC44"/>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685C6FA8-0721-4F61-BFCF-E2DDCE682D88}"/>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69372" b="97812" l="69231" r="97248">
                        <a14:foregroundMark x1="73183" y1="73888" x2="73183" y2="73888"/>
                        <a14:foregroundMark x1="75794" y1="73677" x2="75794" y2="73677"/>
                        <a14:foregroundMark x1="77276" y1="76076" x2="75088" y2="78899"/>
                        <a14:foregroundMark x1="70995" y1="78193" x2="71842" y2="76711"/>
                        <a14:foregroundMark x1="75371" y1="83698" x2="80381" y2="77982"/>
                        <a14:foregroundMark x1="79464" y1="82992" x2="84686" y2="78476"/>
                        <a14:foregroundMark x1="83204" y1="84968" x2="86027" y2="80593"/>
                        <a14:foregroundMark x1="90402" y1="87791" x2="92308" y2="85392"/>
                        <a14:foregroundMark x1="95201" y1="81087" x2="95201" y2="81087"/>
                        <a14:foregroundMark x1="96471" y1="79958" x2="96471" y2="79958"/>
                      </a14:backgroundRemoval>
                    </a14:imgEffect>
                  </a14:imgLayer>
                </a14:imgProps>
              </a:ext>
              <a:ext uri="{28A0092B-C50C-407E-A947-70E740481C1C}">
                <a14:useLocalDpi xmlns:a14="http://schemas.microsoft.com/office/drawing/2010/main" val="0"/>
              </a:ext>
            </a:extLst>
          </a:blip>
          <a:srcRect l="69950" t="70970" r="2751" b="4352"/>
          <a:stretch/>
        </p:blipFill>
        <p:spPr>
          <a:xfrm>
            <a:off x="72402" y="116630"/>
            <a:ext cx="1115222" cy="1008113"/>
          </a:xfrm>
          <a:prstGeom prst="rect">
            <a:avLst/>
          </a:prstGeom>
        </p:spPr>
      </p:pic>
    </p:spTree>
    <p:extLst>
      <p:ext uri="{BB962C8B-B14F-4D97-AF65-F5344CB8AC3E}">
        <p14:creationId xmlns:p14="http://schemas.microsoft.com/office/powerpoint/2010/main" val="228819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552AB44C-5701-46E5-8F23-E3194D172FD1}"/>
              </a:ext>
            </a:extLst>
          </p:cNvPr>
          <p:cNvSpPr/>
          <p:nvPr userDrawn="1"/>
        </p:nvSpPr>
        <p:spPr>
          <a:xfrm>
            <a:off x="1691681" y="1462817"/>
            <a:ext cx="5760640" cy="3600400"/>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lstStyle/>
          <a:p>
            <a:pPr algn="ctr"/>
            <a:endParaRPr kumimoji="1" lang="ja-JP" altLang="en-US" sz="6500" b="1" dirty="0">
              <a:solidFill>
                <a:schemeClr val="tx1"/>
              </a:solidFill>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1204C62F-F8A6-4D1C-A673-21087975C510}"/>
              </a:ext>
            </a:extLst>
          </p:cNvPr>
          <p:cNvSpPr/>
          <p:nvPr userDrawn="1"/>
        </p:nvSpPr>
        <p:spPr>
          <a:xfrm>
            <a:off x="1230656" y="814745"/>
            <a:ext cx="922047" cy="1862048"/>
          </a:xfrm>
          <a:prstGeom prst="rect">
            <a:avLst/>
          </a:prstGeom>
          <a:noFill/>
        </p:spPr>
        <p:txBody>
          <a:bodyPr wrap="none" lIns="91440" tIns="45720" rIns="91440" bIns="45720">
            <a:spAutoFit/>
          </a:bodyPr>
          <a:lstStyle/>
          <a:p>
            <a:pPr algn="ctr"/>
            <a:r>
              <a:rPr lang="ja-JP" altLang="en-US" sz="11500" b="0" cap="none" spc="0" dirty="0">
                <a:ln w="0"/>
                <a:solidFill>
                  <a:srgbClr val="63B4D9"/>
                </a:solidFill>
                <a:effectLst>
                  <a:outerShdw blurRad="38100" dist="19050" dir="2700000" algn="tl" rotWithShape="0">
                    <a:schemeClr val="dk1">
                      <a:alpha val="40000"/>
                    </a:schemeClr>
                  </a:outerShdw>
                </a:effectLst>
                <a:latin typeface="HGP明朝B" panose="02020800000000000000" pitchFamily="18" charset="-128"/>
                <a:ea typeface="HGP明朝B" panose="02020800000000000000" pitchFamily="18" charset="-128"/>
                <a:cs typeface="Arial" panose="020B0604020202020204" pitchFamily="34" charset="0"/>
              </a:rPr>
              <a:t>“</a:t>
            </a:r>
          </a:p>
        </p:txBody>
      </p:sp>
      <p:sp>
        <p:nvSpPr>
          <p:cNvPr id="24" name="正方形/長方形 23">
            <a:extLst>
              <a:ext uri="{FF2B5EF4-FFF2-40B4-BE49-F238E27FC236}">
                <a16:creationId xmlns:a16="http://schemas.microsoft.com/office/drawing/2014/main" id="{60BBDCA2-3EAD-46EC-99F7-AC10BCBA3B56}"/>
              </a:ext>
            </a:extLst>
          </p:cNvPr>
          <p:cNvSpPr/>
          <p:nvPr userDrawn="1"/>
        </p:nvSpPr>
        <p:spPr>
          <a:xfrm>
            <a:off x="6876257" y="4519280"/>
            <a:ext cx="922047" cy="1862048"/>
          </a:xfrm>
          <a:prstGeom prst="rect">
            <a:avLst/>
          </a:prstGeom>
          <a:noFill/>
        </p:spPr>
        <p:txBody>
          <a:bodyPr wrap="none" lIns="91440" tIns="45720" rIns="91440" bIns="45720">
            <a:spAutoFit/>
          </a:bodyPr>
          <a:lstStyle/>
          <a:p>
            <a:pPr algn="ctr"/>
            <a:r>
              <a:rPr lang="ja-JP" altLang="en-US" sz="11500" b="0" cap="none" spc="0" dirty="0">
                <a:ln w="0"/>
                <a:solidFill>
                  <a:srgbClr val="63B4D9"/>
                </a:solidFill>
                <a:effectLst>
                  <a:outerShdw blurRad="38100" dist="19050" dir="2700000" algn="tl" rotWithShape="0">
                    <a:schemeClr val="dk1">
                      <a:alpha val="40000"/>
                    </a:schemeClr>
                  </a:outerShdw>
                </a:effectLst>
                <a:latin typeface="HGP明朝B" panose="02020800000000000000" pitchFamily="18" charset="-128"/>
                <a:ea typeface="HGP明朝B" panose="02020800000000000000" pitchFamily="18" charset="-128"/>
                <a:cs typeface="Arial" panose="020B0604020202020204" pitchFamily="34" charset="0"/>
              </a:rPr>
              <a:t>”</a:t>
            </a:r>
            <a:endParaRPr lang="en-US" altLang="ja-JP" sz="11500" b="0" cap="none" spc="0" dirty="0">
              <a:ln w="0"/>
              <a:solidFill>
                <a:srgbClr val="63B4D9"/>
              </a:solidFill>
              <a:effectLst>
                <a:outerShdw blurRad="38100" dist="19050" dir="2700000" algn="tl" rotWithShape="0">
                  <a:schemeClr val="dk1">
                    <a:alpha val="40000"/>
                  </a:schemeClr>
                </a:outerShdw>
              </a:effectLst>
              <a:latin typeface="HGP明朝B" panose="02020800000000000000" pitchFamily="18" charset="-128"/>
              <a:ea typeface="HGP明朝B" panose="02020800000000000000" pitchFamily="18" charset="-128"/>
              <a:cs typeface="Arial" panose="020B0604020202020204" pitchFamily="34" charset="0"/>
            </a:endParaRPr>
          </a:p>
        </p:txBody>
      </p:sp>
      <p:sp>
        <p:nvSpPr>
          <p:cNvPr id="25" name="フリーフォーム: 図形 24">
            <a:extLst>
              <a:ext uri="{FF2B5EF4-FFF2-40B4-BE49-F238E27FC236}">
                <a16:creationId xmlns:a16="http://schemas.microsoft.com/office/drawing/2014/main" id="{4D660B38-7AD9-4369-9845-EFA3E572F213}"/>
              </a:ext>
            </a:extLst>
          </p:cNvPr>
          <p:cNvSpPr/>
          <p:nvPr userDrawn="1"/>
        </p:nvSpPr>
        <p:spPr>
          <a:xfrm>
            <a:off x="1619672" y="2011025"/>
            <a:ext cx="4991100" cy="3124200"/>
          </a:xfrm>
          <a:custGeom>
            <a:avLst/>
            <a:gdLst>
              <a:gd name="connsiteX0" fmla="*/ 0 w 4991100"/>
              <a:gd name="connsiteY0" fmla="*/ 0 h 3124200"/>
              <a:gd name="connsiteX1" fmla="*/ 0 w 4991100"/>
              <a:gd name="connsiteY1" fmla="*/ 3124200 h 3124200"/>
              <a:gd name="connsiteX2" fmla="*/ 4991100 w 4991100"/>
              <a:gd name="connsiteY2" fmla="*/ 3124200 h 3124200"/>
            </a:gdLst>
            <a:ahLst/>
            <a:cxnLst>
              <a:cxn ang="0">
                <a:pos x="connsiteX0" y="connsiteY0"/>
              </a:cxn>
              <a:cxn ang="0">
                <a:pos x="connsiteX1" y="connsiteY1"/>
              </a:cxn>
              <a:cxn ang="0">
                <a:pos x="connsiteX2" y="connsiteY2"/>
              </a:cxn>
            </a:cxnLst>
            <a:rect l="l" t="t" r="r" b="b"/>
            <a:pathLst>
              <a:path w="4991100" h="3124200">
                <a:moveTo>
                  <a:pt x="0" y="0"/>
                </a:moveTo>
                <a:lnTo>
                  <a:pt x="0" y="3124200"/>
                </a:lnTo>
                <a:lnTo>
                  <a:pt x="4991100" y="3124200"/>
                </a:lnTo>
              </a:path>
            </a:pathLst>
          </a:custGeom>
          <a:noFill/>
          <a:ln w="57150">
            <a:solidFill>
              <a:srgbClr val="75BC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フリーフォーム: 図形 25">
            <a:extLst>
              <a:ext uri="{FF2B5EF4-FFF2-40B4-BE49-F238E27FC236}">
                <a16:creationId xmlns:a16="http://schemas.microsoft.com/office/drawing/2014/main" id="{FF5158E9-5AD9-4B08-A420-DB38D0B9DD07}"/>
              </a:ext>
            </a:extLst>
          </p:cNvPr>
          <p:cNvSpPr/>
          <p:nvPr userDrawn="1"/>
        </p:nvSpPr>
        <p:spPr>
          <a:xfrm flipH="1" flipV="1">
            <a:off x="2533228" y="1390809"/>
            <a:ext cx="4991100" cy="3124200"/>
          </a:xfrm>
          <a:custGeom>
            <a:avLst/>
            <a:gdLst>
              <a:gd name="connsiteX0" fmla="*/ 0 w 4991100"/>
              <a:gd name="connsiteY0" fmla="*/ 0 h 3124200"/>
              <a:gd name="connsiteX1" fmla="*/ 0 w 4991100"/>
              <a:gd name="connsiteY1" fmla="*/ 3124200 h 3124200"/>
              <a:gd name="connsiteX2" fmla="*/ 4991100 w 4991100"/>
              <a:gd name="connsiteY2" fmla="*/ 3124200 h 3124200"/>
            </a:gdLst>
            <a:ahLst/>
            <a:cxnLst>
              <a:cxn ang="0">
                <a:pos x="connsiteX0" y="connsiteY0"/>
              </a:cxn>
              <a:cxn ang="0">
                <a:pos x="connsiteX1" y="connsiteY1"/>
              </a:cxn>
              <a:cxn ang="0">
                <a:pos x="connsiteX2" y="connsiteY2"/>
              </a:cxn>
            </a:cxnLst>
            <a:rect l="l" t="t" r="r" b="b"/>
            <a:pathLst>
              <a:path w="4991100" h="3124200">
                <a:moveTo>
                  <a:pt x="0" y="0"/>
                </a:moveTo>
                <a:lnTo>
                  <a:pt x="0" y="3124200"/>
                </a:lnTo>
                <a:lnTo>
                  <a:pt x="4991100" y="3124200"/>
                </a:lnTo>
              </a:path>
            </a:pathLst>
          </a:custGeom>
          <a:noFill/>
          <a:ln w="57150">
            <a:solidFill>
              <a:srgbClr val="75BC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コンテンツ プレースホルダー 2"/>
          <p:cNvSpPr>
            <a:spLocks noGrp="1"/>
          </p:cNvSpPr>
          <p:nvPr>
            <p:ph idx="1"/>
          </p:nvPr>
        </p:nvSpPr>
        <p:spPr>
          <a:xfrm>
            <a:off x="1907705" y="1693814"/>
            <a:ext cx="5328592" cy="3138406"/>
          </a:xfrm>
        </p:spPr>
        <p:txBody>
          <a:bodyPr anchor="ctr">
            <a:noAutofit/>
          </a:bodyPr>
          <a:lstStyle>
            <a:lvl1pPr marL="0" indent="0" algn="ctr" defTabSz="914400" rtl="0" eaLnBrk="1" latinLnBrk="0" hangingPunct="1">
              <a:lnSpc>
                <a:spcPct val="100000"/>
              </a:lnSpc>
              <a:spcBef>
                <a:spcPts val="0"/>
              </a:spcBef>
              <a:buNone/>
              <a:defRPr kumimoji="1" lang="ja-JP" altLang="en-US" sz="6500" b="1" kern="1200" dirty="0">
                <a:solidFill>
                  <a:schemeClr val="tx1"/>
                </a:solidFill>
                <a:latin typeface="游ゴシック" panose="020B0400000000000000" pitchFamily="50" charset="-128"/>
                <a:ea typeface="游ゴシック" panose="020B0400000000000000" pitchFamily="50" charset="-128"/>
                <a:cs typeface="+mn-cs"/>
              </a:defRPr>
            </a:lvl1pPr>
            <a:lvl2pPr>
              <a:defRPr sz="4000">
                <a:latin typeface="HGP創英角ｺﾞｼｯｸUB" panose="020B0900000000000000" pitchFamily="50" charset="-128"/>
                <a:ea typeface="HGP創英角ｺﾞｼｯｸUB" panose="020B0900000000000000" pitchFamily="50" charset="-128"/>
              </a:defRPr>
            </a:lvl2pPr>
            <a:lvl3pPr>
              <a:defRPr sz="3600">
                <a:latin typeface="HGP創英角ｺﾞｼｯｸUB" panose="020B0900000000000000" pitchFamily="50" charset="-128"/>
                <a:ea typeface="HGP創英角ｺﾞｼｯｸUB" panose="020B0900000000000000" pitchFamily="50" charset="-128"/>
              </a:defRPr>
            </a:lvl3pPr>
            <a:lvl4pPr>
              <a:defRPr sz="3200">
                <a:latin typeface="HGP創英角ｺﾞｼｯｸUB" panose="020B0900000000000000" pitchFamily="50" charset="-128"/>
                <a:ea typeface="HGP創英角ｺﾞｼｯｸUB" panose="020B0900000000000000" pitchFamily="50" charset="-128"/>
              </a:defRPr>
            </a:lvl4pPr>
            <a:lvl5pPr>
              <a:defRPr sz="32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5938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セクション見出し">
    <p:bg>
      <p:bgPr>
        <a:gradFill flip="none" rotWithShape="1">
          <a:gsLst>
            <a:gs pos="0">
              <a:srgbClr val="FF9D5B">
                <a:lumMod val="64000"/>
                <a:lumOff val="36000"/>
              </a:srgbClr>
            </a:gs>
            <a:gs pos="39999">
              <a:srgbClr val="FFC197"/>
            </a:gs>
            <a:gs pos="70000">
              <a:srgbClr val="FFDAC1"/>
            </a:gs>
            <a:gs pos="100000">
              <a:srgbClr val="FFF2C9"/>
            </a:gs>
          </a:gsLst>
          <a:lin ang="2700000" scaled="1"/>
          <a:tileRect/>
        </a:gradFill>
        <a:effectLst/>
      </p:bgPr>
    </p:bg>
    <p:spTree>
      <p:nvGrpSpPr>
        <p:cNvPr id="1" name=""/>
        <p:cNvGrpSpPr/>
        <p:nvPr/>
      </p:nvGrpSpPr>
      <p:grpSpPr>
        <a:xfrm>
          <a:off x="0" y="0"/>
          <a:ext cx="0" cy="0"/>
          <a:chOff x="0" y="0"/>
          <a:chExt cx="0" cy="0"/>
        </a:xfrm>
      </p:grpSpPr>
      <p:pic>
        <p:nvPicPr>
          <p:cNvPr id="3074" name="Picture 2" descr="Z:\images\●学友会活動\2770\2015.09.13_老人ホーム慰問\DSC04550.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972616" y="-686650"/>
            <a:ext cx="10729192" cy="756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93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3E699D5-0692-4184-B423-F8CC72978115}" type="datetimeFigureOut">
              <a:rPr kumimoji="1" lang="ja-JP" altLang="en-US" smtClean="0"/>
              <a:t>2019/9/24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400127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3E699D5-0692-4184-B423-F8CC72978115}" type="datetimeFigureOut">
              <a:rPr kumimoji="1" lang="ja-JP" altLang="en-US" smtClean="0"/>
              <a:t>2019/9/24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410903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3E699D5-0692-4184-B423-F8CC72978115}" type="datetimeFigureOut">
              <a:rPr kumimoji="1" lang="ja-JP" altLang="en-US" smtClean="0"/>
              <a:t>2019/9/24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2653937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3E699D5-0692-4184-B423-F8CC72978115}" type="datetimeFigureOut">
              <a:rPr kumimoji="1" lang="ja-JP" altLang="en-US" smtClean="0"/>
              <a:t>2019/9/24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332457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3E699D5-0692-4184-B423-F8CC72978115}" type="datetimeFigureOut">
              <a:rPr kumimoji="1" lang="ja-JP" altLang="en-US" smtClean="0"/>
              <a:t>2019/9/24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36101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699D5-0692-4184-B423-F8CC72978115}" type="datetimeFigureOut">
              <a:rPr kumimoji="1" lang="ja-JP" altLang="en-US" smtClean="0"/>
              <a:t>2019/9/24</a:t>
            </a:fld>
            <a:endParaRPr kumimoji="1" lang="ja-JP" altLang="en-US" dirty="0"/>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3065925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3.wdp"/><Relationship Id="rId10" Type="http://schemas.openxmlformats.org/officeDocument/2006/relationships/image" Target="../media/image8.jpe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jpeg"/><Relationship Id="rId10" Type="http://schemas.openxmlformats.org/officeDocument/2006/relationships/image" Target="../media/image21.gif"/><Relationship Id="rId4" Type="http://schemas.openxmlformats.org/officeDocument/2006/relationships/image" Target="../media/image15.jpeg"/><Relationship Id="rId9" Type="http://schemas.openxmlformats.org/officeDocument/2006/relationships/image" Target="../media/image20.gif"/></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jpe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12BC4063-7F72-4A81-8F66-3BCA4C2DF505}"/>
              </a:ext>
            </a:extLst>
          </p:cNvPr>
          <p:cNvPicPr>
            <a:picLocks noChangeAspect="1"/>
          </p:cNvPicPr>
          <p:nvPr/>
        </p:nvPicPr>
        <p:blipFill rotWithShape="1">
          <a:blip r:embed="rId2" cstate="screen">
            <a:duotone>
              <a:prstClr val="black"/>
              <a:srgbClr val="D9C3A5">
                <a:tint val="50000"/>
                <a:satMod val="180000"/>
              </a:srgb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b="-2"/>
          <a:stretch/>
        </p:blipFill>
        <p:spPr>
          <a:xfrm>
            <a:off x="695877" y="4797154"/>
            <a:ext cx="7772400" cy="367241"/>
          </a:xfrm>
          <a:prstGeom prst="rect">
            <a:avLst/>
          </a:prstGeom>
        </p:spPr>
      </p:pic>
      <p:pic>
        <p:nvPicPr>
          <p:cNvPr id="21" name="図 20">
            <a:extLst>
              <a:ext uri="{FF2B5EF4-FFF2-40B4-BE49-F238E27FC236}">
                <a16:creationId xmlns:a16="http://schemas.microsoft.com/office/drawing/2014/main" id="{FEF83159-171B-47D3-ABE8-4D6C3E7188D4}"/>
              </a:ext>
            </a:extLst>
          </p:cNvPr>
          <p:cNvPicPr>
            <a:picLocks noChangeAspect="1"/>
          </p:cNvPicPr>
          <p:nvPr/>
        </p:nvPicPr>
        <p:blipFill rotWithShape="1">
          <a:blip r:embed="rId2" cstate="screen">
            <a:duotone>
              <a:prstClr val="black"/>
              <a:srgbClr val="D9C3A5">
                <a:tint val="50000"/>
                <a:satMod val="180000"/>
              </a:srgb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b="-2"/>
          <a:stretch/>
        </p:blipFill>
        <p:spPr>
          <a:xfrm flipV="1">
            <a:off x="685802" y="1566078"/>
            <a:ext cx="7792555" cy="368193"/>
          </a:xfrm>
          <a:prstGeom prst="rect">
            <a:avLst/>
          </a:prstGeom>
        </p:spPr>
      </p:pic>
      <p:sp>
        <p:nvSpPr>
          <p:cNvPr id="4" name="正方形/長方形 3">
            <a:extLst>
              <a:ext uri="{FF2B5EF4-FFF2-40B4-BE49-F238E27FC236}">
                <a16:creationId xmlns:a16="http://schemas.microsoft.com/office/drawing/2014/main" id="{ED972C8A-F0DA-47EF-BE17-988A1295EB77}"/>
              </a:ext>
            </a:extLst>
          </p:cNvPr>
          <p:cNvSpPr/>
          <p:nvPr/>
        </p:nvSpPr>
        <p:spPr>
          <a:xfrm>
            <a:off x="685800" y="1844824"/>
            <a:ext cx="7772400" cy="30243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A767D924-3C4C-4C4E-9EA0-D6748D8E3CC1}"/>
              </a:ext>
            </a:extLst>
          </p:cNvPr>
          <p:cNvSpPr>
            <a:spLocks noGrp="1"/>
          </p:cNvSpPr>
          <p:nvPr>
            <p:ph type="ctrTitle"/>
          </p:nvPr>
        </p:nvSpPr>
        <p:spPr>
          <a:xfrm>
            <a:off x="685800" y="2838005"/>
            <a:ext cx="7772400" cy="1470025"/>
          </a:xfrm>
        </p:spPr>
        <p:txBody>
          <a:bodyPr>
            <a:normAutofit/>
          </a:bodyPr>
          <a:lstStyle/>
          <a:p>
            <a:r>
              <a:rPr kumimoji="1" lang="ja-JP" altLang="en-US" b="1" dirty="0">
                <a:solidFill>
                  <a:srgbClr val="008E47"/>
                </a:solidFill>
                <a:latin typeface="游ゴシック" panose="020B0400000000000000" pitchFamily="50" charset="-128"/>
                <a:ea typeface="游ゴシック" panose="020B0400000000000000" pitchFamily="50" charset="-128"/>
              </a:rPr>
              <a:t>ロータリー米山記念奨学事業</a:t>
            </a:r>
          </a:p>
        </p:txBody>
      </p:sp>
      <p:sp>
        <p:nvSpPr>
          <p:cNvPr id="3" name="字幕 2">
            <a:extLst>
              <a:ext uri="{FF2B5EF4-FFF2-40B4-BE49-F238E27FC236}">
                <a16:creationId xmlns:a16="http://schemas.microsoft.com/office/drawing/2014/main" id="{D1A9A3EF-D916-4281-9D8A-6CEAE12BB9D2}"/>
              </a:ext>
            </a:extLst>
          </p:cNvPr>
          <p:cNvSpPr>
            <a:spLocks noGrp="1"/>
          </p:cNvSpPr>
          <p:nvPr>
            <p:ph type="subTitle" idx="1"/>
          </p:nvPr>
        </p:nvSpPr>
        <p:spPr>
          <a:xfrm>
            <a:off x="2051722" y="2492896"/>
            <a:ext cx="5025007" cy="720080"/>
          </a:xfrm>
        </p:spPr>
        <p:txBody>
          <a:bodyPr>
            <a:normAutofit/>
          </a:bodyPr>
          <a:lstStyle/>
          <a:p>
            <a:pPr algn="dist"/>
            <a:r>
              <a:rPr lang="ja-JP" altLang="en-US" b="1" dirty="0">
                <a:solidFill>
                  <a:schemeClr val="tx1"/>
                </a:solidFill>
                <a:latin typeface="游ゴシック" panose="020B0400000000000000" pitchFamily="50" charset="-128"/>
                <a:ea typeface="游ゴシック" panose="020B0400000000000000" pitchFamily="50" charset="-128"/>
              </a:rPr>
              <a:t>外国人留学生への奨学金</a:t>
            </a:r>
            <a:endParaRPr kumimoji="1" lang="ja-JP" altLang="en-US" b="1" dirty="0">
              <a:solidFill>
                <a:schemeClr val="tx1"/>
              </a:solidFill>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AC4818AF-2CBB-43DF-A9C9-39AD3E091F1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30" b="100000" l="0" r="97831">
                        <a14:foregroundMark x1="57562" y1="42794" x2="57562" y2="42794"/>
                        <a14:foregroundMark x1="55979" y1="34710" x2="55979" y2="34710"/>
                        <a14:foregroundMark x1="54572" y1="83480" x2="54572" y2="83480"/>
                        <a14:foregroundMark x1="20633" y1="72496" x2="20633" y2="72496"/>
                        <a14:foregroundMark x1="22040" y1="46924" x2="22040" y2="46924"/>
                        <a14:foregroundMark x1="67702" y1="72496" x2="67702" y2="72496"/>
                        <a14:foregroundMark x1="73212" y1="51054" x2="73212" y2="51054"/>
                        <a14:foregroundMark x1="3693" y1="77504" x2="3693" y2="77504"/>
                        <a14:foregroundMark x1="3810" y1="78471" x2="3810" y2="78471"/>
                        <a14:foregroundMark x1="3869" y1="80668" x2="3869" y2="80668"/>
                        <a14:foregroundMark x1="2462" y1="81898" x2="2462" y2="81898"/>
                        <a14:foregroundMark x1="2052" y1="78910" x2="2052" y2="78910"/>
                        <a14:foregroundMark x1="2462" y1="75044" x2="2462" y2="75044"/>
                        <a14:foregroundMark x1="94431" y1="90158" x2="94431" y2="90158"/>
                        <a14:foregroundMark x1="93787" y1="86995" x2="93787" y2="86995"/>
                        <a14:foregroundMark x1="54748" y1="33480" x2="54748" y2="33480"/>
                        <a14:foregroundMark x1="4162" y1="75571" x2="4162" y2="75571"/>
                        <a14:foregroundMark x1="2052" y1="71793" x2="2052" y2="71793"/>
                        <a14:backgroundMark x1="13482" y1="40070" x2="13482" y2="40070"/>
                        <a14:backgroundMark x1="13482" y1="40070" x2="13482" y2="40070"/>
                        <a14:backgroundMark x1="6975" y1="54921" x2="6975" y2="54921"/>
                        <a14:backgroundMark x1="3576" y1="90070" x2="3576" y2="90070"/>
                        <a14:backgroundMark x1="61137" y1="30228" x2="61137" y2="30228"/>
                        <a14:backgroundMark x1="61313" y1="65114" x2="61313" y2="65114"/>
                        <a14:backgroundMark x1="60141" y1="71353" x2="60141" y2="71353"/>
                        <a14:backgroundMark x1="60727" y1="68981" x2="60727" y2="68981"/>
                        <a14:backgroundMark x1="60551" y1="97803" x2="60551" y2="97803"/>
                        <a14:backgroundMark x1="7972" y1="91564" x2="7972" y2="91564"/>
                        <a14:backgroundMark x1="9906" y1="76098" x2="9906" y2="76098"/>
                        <a14:backgroundMark x1="27198" y1="95079" x2="27198" y2="95079"/>
                        <a14:backgroundMark x1="27374" y1="45343" x2="27374" y2="45343"/>
                        <a14:backgroundMark x1="28077" y1="40949" x2="28077" y2="40949"/>
                        <a14:backgroundMark x1="32239" y1="38489" x2="32239" y2="38489"/>
                        <a14:backgroundMark x1="32649" y1="37083" x2="32649" y2="37083"/>
                        <a14:backgroundMark x1="31829" y1="43761" x2="31829" y2="43761"/>
                        <a14:backgroundMark x1="31008" y1="45958" x2="31008" y2="45958"/>
                        <a14:backgroundMark x1="12603" y1="66784" x2="12603" y2="66784"/>
                        <a14:backgroundMark x1="6914" y1="50247" x2="6914" y2="50247"/>
                        <a14:backgroundMark x1="905" y1="73210" x2="905" y2="73210"/>
                      </a14:backgroundRemoval>
                    </a14:imgEffect>
                  </a14:imgLayer>
                </a14:imgProps>
              </a:ext>
              <a:ext uri="{28A0092B-C50C-407E-A947-70E740481C1C}">
                <a14:useLocalDpi xmlns:a14="http://schemas.microsoft.com/office/drawing/2010/main" val="0"/>
              </a:ext>
            </a:extLst>
          </a:blip>
          <a:srcRect t="14954" r="2771"/>
          <a:stretch/>
        </p:blipFill>
        <p:spPr>
          <a:xfrm>
            <a:off x="2087430" y="3994929"/>
            <a:ext cx="4906913" cy="2863073"/>
          </a:xfrm>
          <a:prstGeom prst="rect">
            <a:avLst/>
          </a:prstGeom>
        </p:spPr>
      </p:pic>
      <p:pic>
        <p:nvPicPr>
          <p:cNvPr id="10" name="図 9">
            <a:extLst>
              <a:ext uri="{FF2B5EF4-FFF2-40B4-BE49-F238E27FC236}">
                <a16:creationId xmlns:a16="http://schemas.microsoft.com/office/drawing/2014/main" id="{6352263B-4C3F-4F51-9385-8A46E7AFA01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0681" b="98683" l="29329" r="69657">
                        <a14:foregroundMark x1="43370" y1="66301" x2="43370" y2="66301"/>
                        <a14:foregroundMark x1="42278" y1="60703" x2="42278" y2="60703"/>
                        <a14:foregroundMark x1="41966" y1="63282" x2="41966" y2="63282"/>
                        <a14:foregroundMark x1="41810" y1="66630" x2="41810" y2="66630"/>
                        <a14:foregroundMark x1="56864" y1="68496" x2="56864" y2="68496"/>
                        <a14:foregroundMark x1="58112" y1="68167" x2="58112" y2="68167"/>
                        <a14:foregroundMark x1="62637" y1="58562" x2="62637" y2="58562"/>
                        <a14:foregroundMark x1="62559" y1="57903" x2="62559" y2="57903"/>
                        <a14:foregroundMark x1="59750" y1="45225" x2="59750" y2="45225"/>
                        <a14:foregroundMark x1="41498" y1="64325" x2="41498" y2="64325"/>
                        <a14:foregroundMark x1="49064" y1="35510" x2="49064" y2="35510"/>
                        <a14:foregroundMark x1="42902" y1="55763" x2="42902" y2="55763"/>
                        <a14:foregroundMark x1="51638" y1="93798" x2="51638" y2="93798"/>
                        <a14:foregroundMark x1="55304" y1="93688" x2="55304" y2="93688"/>
                        <a14:foregroundMark x1="56630" y1="92426" x2="56630" y2="92426"/>
                        <a14:foregroundMark x1="53588" y1="91987" x2="53588" y2="91987"/>
                        <a14:foregroundMark x1="53042" y1="92426" x2="53588" y2="93688"/>
                        <a14:foregroundMark x1="57254" y1="93359" x2="56162" y2="96048"/>
                        <a14:foregroundMark x1="47738" y1="95390" x2="53900" y2="94347"/>
                        <a14:foregroundMark x1="40328" y1="71405" x2="41498" y2="66959"/>
                        <a14:foregroundMark x1="47270" y1="94786" x2="47270" y2="95993"/>
                        <a14:foregroundMark x1="46646" y1="95335" x2="46568" y2="96048"/>
                        <a14:foregroundMark x1="55304" y1="97091" x2="52574" y2="96762"/>
                        <a14:foregroundMark x1="55538" y1="97256" x2="52574" y2="97201"/>
                        <a14:backgroundMark x1="37754" y1="43798" x2="37754" y2="43798"/>
                        <a14:backgroundMark x1="36661" y1="43578" x2="36661" y2="43578"/>
                        <a14:backgroundMark x1="35881" y1="44621" x2="35881" y2="44621"/>
                        <a14:backgroundMark x1="38222" y1="44018" x2="38222" y2="44018"/>
                        <a14:backgroundMark x1="37129" y1="43688" x2="37129" y2="43688"/>
                        <a14:backgroundMark x1="33229" y1="51756" x2="33229" y2="51756"/>
                        <a14:backgroundMark x1="41654" y1="55708" x2="41654" y2="55708"/>
                        <a14:backgroundMark x1="41732" y1="55159" x2="41732" y2="55159"/>
                        <a14:backgroundMark x1="58190" y1="41054" x2="58190" y2="41054"/>
                        <a14:backgroundMark x1="38378" y1="57190" x2="38378" y2="57190"/>
                        <a14:backgroundMark x1="36973" y1="55488" x2="36973" y2="55488"/>
                        <a14:backgroundMark x1="40640" y1="73710" x2="40640" y2="73710"/>
                        <a14:backgroundMark x1="40796" y1="74973" x2="40796" y2="74973"/>
                        <a14:backgroundMark x1="40796" y1="76015" x2="40796" y2="76015"/>
                        <a14:backgroundMark x1="40484" y1="79199" x2="40484" y2="79199"/>
                        <a14:backgroundMark x1="40484" y1="77936" x2="40484" y2="77936"/>
                        <a14:backgroundMark x1="40328" y1="77278" x2="40328" y2="77278"/>
                        <a14:backgroundMark x1="40328" y1="80296" x2="40328" y2="80296"/>
                        <a14:backgroundMark x1="40328" y1="81339" x2="40328" y2="81339"/>
                        <a14:backgroundMark x1="37598" y1="61142" x2="37598" y2="61142"/>
                        <a14:backgroundMark x1="59828" y1="91218" x2="59828" y2="91218"/>
                        <a14:backgroundMark x1="60686" y1="91218" x2="60686" y2="91218"/>
                        <a14:backgroundMark x1="50234" y1="92097" x2="50234" y2="92097"/>
                        <a14:backgroundMark x1="62168" y1="79528" x2="62090" y2="77662"/>
                        <a14:backgroundMark x1="62090" y1="77278" x2="62012" y2="75027"/>
                        <a14:backgroundMark x1="63495" y1="90011" x2="62168" y2="82437"/>
                        <a14:backgroundMark x1="38924" y1="62569" x2="37207" y2="65917"/>
                        <a14:backgroundMark x1="60920" y1="90999" x2="64041" y2="90231"/>
                        <a14:backgroundMark x1="48830" y1="91932" x2="50468" y2="91877"/>
                        <a14:backgroundMark x1="40094" y1="89188" x2="42902" y2="89352"/>
                        <a14:backgroundMark x1="50078" y1="96981" x2="52028" y2="96268"/>
                        <a14:backgroundMark x1="51560" y1="97420" x2="55226" y2="97750"/>
                      </a14:backgroundRemoval>
                    </a14:imgEffect>
                  </a14:imgLayer>
                </a14:imgProps>
              </a:ext>
              <a:ext uri="{28A0092B-C50C-407E-A947-70E740481C1C}">
                <a14:useLocalDpi xmlns:a14="http://schemas.microsoft.com/office/drawing/2010/main" val="0"/>
              </a:ext>
            </a:extLst>
          </a:blip>
          <a:srcRect l="26696" t="26689" r="24790" b="223"/>
          <a:stretch/>
        </p:blipFill>
        <p:spPr>
          <a:xfrm>
            <a:off x="7524328" y="-27384"/>
            <a:ext cx="1619672" cy="3467893"/>
          </a:xfrm>
          <a:prstGeom prst="rect">
            <a:avLst/>
          </a:prstGeom>
        </p:spPr>
      </p:pic>
      <p:pic>
        <p:nvPicPr>
          <p:cNvPr id="12" name="図 11">
            <a:extLst>
              <a:ext uri="{FF2B5EF4-FFF2-40B4-BE49-F238E27FC236}">
                <a16:creationId xmlns:a16="http://schemas.microsoft.com/office/drawing/2014/main" id="{CEA46D5D-A081-4F2E-9856-0CCFA20F288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960" r="5812"/>
          <a:stretch/>
        </p:blipFill>
        <p:spPr>
          <a:xfrm>
            <a:off x="1885916" y="365435"/>
            <a:ext cx="1036392" cy="1185455"/>
          </a:xfrm>
          <a:prstGeom prst="rect">
            <a:avLst/>
          </a:prstGeom>
        </p:spPr>
      </p:pic>
      <p:pic>
        <p:nvPicPr>
          <p:cNvPr id="16" name="図 15">
            <a:extLst>
              <a:ext uri="{FF2B5EF4-FFF2-40B4-BE49-F238E27FC236}">
                <a16:creationId xmlns:a16="http://schemas.microsoft.com/office/drawing/2014/main" id="{3E95B114-8BF5-4FAB-886F-0DA98A700D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90562" y="476672"/>
            <a:ext cx="1500646" cy="1682744"/>
          </a:xfrm>
          <a:prstGeom prst="rect">
            <a:avLst/>
          </a:prstGeom>
        </p:spPr>
      </p:pic>
      <p:sp>
        <p:nvSpPr>
          <p:cNvPr id="17" name="テキスト ボックス 16">
            <a:extLst>
              <a:ext uri="{FF2B5EF4-FFF2-40B4-BE49-F238E27FC236}">
                <a16:creationId xmlns:a16="http://schemas.microsoft.com/office/drawing/2014/main" id="{6E729853-365D-457C-9460-ACA8B91F3DB5}"/>
              </a:ext>
            </a:extLst>
          </p:cNvPr>
          <p:cNvSpPr txBox="1"/>
          <p:nvPr/>
        </p:nvSpPr>
        <p:spPr>
          <a:xfrm>
            <a:off x="7179267" y="6309320"/>
            <a:ext cx="1299088" cy="338554"/>
          </a:xfrm>
          <a:prstGeom prst="rect">
            <a:avLst/>
          </a:prstGeom>
          <a:ln>
            <a:solidFill>
              <a:srgbClr val="39B178"/>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ja-JP" sz="1600" b="1" dirty="0">
                <a:latin typeface="游ゴシック" panose="020B0400000000000000" pitchFamily="50" charset="-128"/>
                <a:ea typeface="游ゴシック" panose="020B0400000000000000" pitchFamily="50" charset="-128"/>
                <a:cs typeface="Meiryo UI" panose="020B0604030504040204" pitchFamily="50" charset="-128"/>
              </a:rPr>
              <a:t>2019</a:t>
            </a:r>
            <a:r>
              <a:rPr lang="ja-JP" altLang="en-US" sz="1600" b="1" dirty="0">
                <a:latin typeface="游ゴシック" panose="020B0400000000000000" pitchFamily="50" charset="-128"/>
                <a:ea typeface="游ゴシック" panose="020B0400000000000000" pitchFamily="50" charset="-128"/>
                <a:cs typeface="Meiryo UI" panose="020B0604030504040204" pitchFamily="50" charset="-128"/>
              </a:rPr>
              <a:t>年</a:t>
            </a:r>
            <a:r>
              <a:rPr lang="en-US" altLang="ja-JP" sz="1600" b="1" dirty="0">
                <a:latin typeface="游ゴシック" panose="020B0400000000000000" pitchFamily="50" charset="-128"/>
                <a:ea typeface="游ゴシック" panose="020B0400000000000000" pitchFamily="50" charset="-128"/>
                <a:cs typeface="Meiryo UI" panose="020B0604030504040204" pitchFamily="50" charset="-128"/>
              </a:rPr>
              <a:t>9</a:t>
            </a:r>
            <a:r>
              <a:rPr lang="ja-JP" altLang="en-US" sz="1600" b="1" dirty="0">
                <a:latin typeface="游ゴシック" panose="020B0400000000000000" pitchFamily="50" charset="-128"/>
                <a:ea typeface="游ゴシック" panose="020B0400000000000000" pitchFamily="50" charset="-128"/>
                <a:cs typeface="Meiryo UI" panose="020B0604030504040204" pitchFamily="50" charset="-128"/>
              </a:rPr>
              <a:t>月　</a:t>
            </a:r>
          </a:p>
        </p:txBody>
      </p:sp>
      <p:sp>
        <p:nvSpPr>
          <p:cNvPr id="18" name="テキスト ボックス 17">
            <a:extLst>
              <a:ext uri="{FF2B5EF4-FFF2-40B4-BE49-F238E27FC236}">
                <a16:creationId xmlns:a16="http://schemas.microsoft.com/office/drawing/2014/main" id="{1CDBF7B3-239E-494E-9BBC-C19ED158ABD1}"/>
              </a:ext>
            </a:extLst>
          </p:cNvPr>
          <p:cNvSpPr txBox="1"/>
          <p:nvPr/>
        </p:nvSpPr>
        <p:spPr>
          <a:xfrm>
            <a:off x="1676127" y="6248927"/>
            <a:ext cx="5400600" cy="461665"/>
          </a:xfrm>
          <a:prstGeom prst="rect">
            <a:avLst/>
          </a:prstGeom>
          <a:solidFill>
            <a:schemeClr val="bg1"/>
          </a:solid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cs typeface="Arial" panose="020B0604020202020204" pitchFamily="34" charset="0"/>
              </a:rPr>
              <a:t>公益財団法人 </a:t>
            </a:r>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ロータリー米山記念奨学会</a:t>
            </a:r>
            <a:endParaRPr lang="ja-JP" altLang="en-US" sz="2600" b="1" dirty="0">
              <a:latin typeface="游ゴシック" panose="020B0400000000000000" pitchFamily="50" charset="-128"/>
              <a:ea typeface="游ゴシック" panose="020B0400000000000000" pitchFamily="50" charset="-128"/>
              <a:cs typeface="Arial" panose="020B0604020202020204" pitchFamily="34" charset="0"/>
            </a:endParaRPr>
          </a:p>
        </p:txBody>
      </p:sp>
      <p:pic>
        <p:nvPicPr>
          <p:cNvPr id="14" name="Picture 1" descr="N:\03 広報委員会\images\梅吉・歴史\Mr.Yoneyama Umekichi_portrait.jpg">
            <a:extLst>
              <a:ext uri="{FF2B5EF4-FFF2-40B4-BE49-F238E27FC236}">
                <a16:creationId xmlns:a16="http://schemas.microsoft.com/office/drawing/2014/main" id="{D6D4FC57-03A2-4B7D-9AF1-0F7BCAA523B3}"/>
              </a:ext>
            </a:extLst>
          </p:cNvPr>
          <p:cNvPicPr>
            <a:picLocks noChangeAspect="1" noChangeArrowheads="1"/>
          </p:cNvPicPr>
          <p:nvPr/>
        </p:nvPicPr>
        <p:blipFill rotWithShape="1">
          <a:blip r:embed="rId10" cstate="screen">
            <a:grayscl/>
            <a:extLst>
              <a:ext uri="{28A0092B-C50C-407E-A947-70E740481C1C}">
                <a14:useLocalDpi xmlns:a14="http://schemas.microsoft.com/office/drawing/2010/main"/>
              </a:ext>
            </a:extLst>
          </a:blip>
          <a:srcRect l="15813" t="5698" r="18755" b="36311"/>
          <a:stretch/>
        </p:blipFill>
        <p:spPr bwMode="auto">
          <a:xfrm>
            <a:off x="704098" y="365435"/>
            <a:ext cx="1036392" cy="1185455"/>
          </a:xfrm>
          <a:prstGeom prst="rect">
            <a:avLst/>
          </a:prstGeom>
          <a:noFill/>
        </p:spPr>
      </p:pic>
    </p:spTree>
    <p:extLst>
      <p:ext uri="{BB962C8B-B14F-4D97-AF65-F5344CB8AC3E}">
        <p14:creationId xmlns:p14="http://schemas.microsoft.com/office/powerpoint/2010/main" val="4277848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nvGraphicFramePr>
        <p:xfrm>
          <a:off x="107504" y="2060848"/>
          <a:ext cx="9937104"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3" name="コンテンツ プレースホルダー 2"/>
          <p:cNvSpPr>
            <a:spLocks noGrp="1"/>
          </p:cNvSpPr>
          <p:nvPr>
            <p:ph idx="1"/>
          </p:nvPr>
        </p:nvSpPr>
        <p:spPr>
          <a:xfrm>
            <a:off x="277688" y="1268760"/>
            <a:ext cx="8686800" cy="5328592"/>
          </a:xfrm>
        </p:spPr>
        <p:txBody>
          <a:bodyPr/>
          <a:lstStyle/>
          <a:p>
            <a:r>
              <a:rPr lang="ja-JP" altLang="en-US" sz="4400" dirty="0"/>
              <a:t>平均寄付額   　　　　</a:t>
            </a:r>
            <a:r>
              <a:rPr lang="ja-JP" altLang="en-US" sz="2400" dirty="0"/>
              <a:t>円 </a:t>
            </a:r>
            <a:r>
              <a:rPr lang="en-US" altLang="ja-JP" sz="2400" dirty="0"/>
              <a:t>(</a:t>
            </a:r>
            <a:r>
              <a:rPr lang="ja-JP" altLang="en-US" sz="2000" dirty="0"/>
              <a:t>第　　　　　　位</a:t>
            </a:r>
            <a:r>
              <a:rPr lang="en-US" altLang="ja-JP" sz="2800" dirty="0"/>
              <a:t>)</a:t>
            </a:r>
            <a:endParaRPr lang="ja-JP" altLang="en-US" dirty="0"/>
          </a:p>
        </p:txBody>
      </p:sp>
      <p:sp>
        <p:nvSpPr>
          <p:cNvPr id="4" name="テキスト ボックス 3"/>
          <p:cNvSpPr txBox="1"/>
          <p:nvPr/>
        </p:nvSpPr>
        <p:spPr>
          <a:xfrm>
            <a:off x="3491880" y="1196754"/>
            <a:ext cx="2376264" cy="787499"/>
          </a:xfrm>
          <a:prstGeom prst="rect">
            <a:avLst/>
          </a:prstGeom>
          <a:noFill/>
          <a:ln w="60325">
            <a:solidFill>
              <a:srgbClr val="C00000"/>
            </a:solidFill>
          </a:ln>
        </p:spPr>
        <p:txBody>
          <a:bodyPr wrap="square" rtlCol="0" anchor="ctr" anchorCtr="0">
            <a:noAutofit/>
          </a:bodyPr>
          <a:lstStyle/>
          <a:p>
            <a:pPr algn="ctr"/>
            <a:r>
              <a:rPr lang="ja-JP" altLang="en-US" sz="4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a:t>
            </a:r>
          </a:p>
        </p:txBody>
      </p:sp>
      <p:sp>
        <p:nvSpPr>
          <p:cNvPr id="19" name="テキスト ボックス 18"/>
          <p:cNvSpPr txBox="1"/>
          <p:nvPr/>
        </p:nvSpPr>
        <p:spPr>
          <a:xfrm>
            <a:off x="6876256" y="1196754"/>
            <a:ext cx="1080120" cy="787499"/>
          </a:xfrm>
          <a:prstGeom prst="rect">
            <a:avLst/>
          </a:prstGeom>
          <a:noFill/>
          <a:ln w="60325">
            <a:solidFill>
              <a:srgbClr val="C00000"/>
            </a:solidFill>
          </a:ln>
        </p:spPr>
        <p:txBody>
          <a:bodyPr wrap="square" rtlCol="0" anchor="ctr" anchorCtr="0">
            <a:noAutofit/>
          </a:bodyPr>
          <a:lstStyle/>
          <a:p>
            <a:pPr algn="ctr"/>
            <a:r>
              <a:rPr lang="ja-JP" altLang="en-US" sz="4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a:t>
            </a:r>
          </a:p>
        </p:txBody>
      </p:sp>
      <p:sp>
        <p:nvSpPr>
          <p:cNvPr id="23" name="下矢印 22"/>
          <p:cNvSpPr/>
          <p:nvPr/>
        </p:nvSpPr>
        <p:spPr>
          <a:xfrm>
            <a:off x="2555776" y="2143701"/>
            <a:ext cx="526604" cy="547688"/>
          </a:xfrm>
          <a:prstGeom prst="downArrow">
            <a:avLst>
              <a:gd name="adj1" fmla="val 52515"/>
              <a:gd name="adj2" fmla="val 59493"/>
            </a:avLst>
          </a:prstGeom>
          <a:solidFill>
            <a:srgbClr val="FFC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4" name="テキスト ボックス 18"/>
          <p:cNvSpPr txBox="1">
            <a:spLocks noChangeArrowheads="1"/>
          </p:cNvSpPr>
          <p:nvPr/>
        </p:nvSpPr>
        <p:spPr bwMode="auto">
          <a:xfrm>
            <a:off x="4682058" y="2032827"/>
            <a:ext cx="4427984" cy="769441"/>
          </a:xfrm>
          <a:prstGeom prst="rect">
            <a:avLst/>
          </a:prstGeom>
          <a:noFill/>
          <a:ln w="38100">
            <a:noFill/>
            <a:miter lim="800000"/>
            <a:headEnd/>
            <a:tailEnd/>
          </a:ln>
        </p:spPr>
        <p:txBody>
          <a:bodyPr wrap="square" lIns="0" rIns="0">
            <a:spAutoFit/>
          </a:bodyPr>
          <a:lstStyle/>
          <a:p>
            <a:r>
              <a:rPr lang="ja-JP" altLang="en-US" sz="3600" dirty="0">
                <a:latin typeface="HGP創英角ｺﾞｼｯｸUB" pitchFamily="50" charset="-128"/>
                <a:ea typeface="HGP創英角ｺﾞｼｯｸUB" pitchFamily="50" charset="-128"/>
              </a:rPr>
              <a:t>全国平均</a:t>
            </a:r>
            <a:r>
              <a:rPr lang="en-US" altLang="ja-JP" sz="4400" dirty="0">
                <a:latin typeface="HGP創英角ｺﾞｼｯｸUB" pitchFamily="50" charset="-128"/>
                <a:ea typeface="HGP創英角ｺﾞｼｯｸUB" pitchFamily="50" charset="-128"/>
              </a:rPr>
              <a:t>15,828</a:t>
            </a:r>
            <a:r>
              <a:rPr lang="ja-JP" altLang="en-US" sz="3600" dirty="0">
                <a:latin typeface="HGP創英角ｺﾞｼｯｸUB" pitchFamily="50" charset="-128"/>
                <a:ea typeface="HGP創英角ｺﾞｼｯｸUB" pitchFamily="50" charset="-128"/>
              </a:rPr>
              <a:t>円</a:t>
            </a:r>
          </a:p>
        </p:txBody>
      </p:sp>
      <p:cxnSp>
        <p:nvCxnSpPr>
          <p:cNvPr id="25" name="直線コネクタ 24"/>
          <p:cNvCxnSpPr>
            <a:cxnSpLocks/>
          </p:cNvCxnSpPr>
          <p:nvPr/>
        </p:nvCxnSpPr>
        <p:spPr>
          <a:xfrm flipH="1">
            <a:off x="4869868" y="2802266"/>
            <a:ext cx="180020" cy="1130790"/>
          </a:xfrm>
          <a:prstGeom prst="line">
            <a:avLst/>
          </a:prstGeom>
          <a:ln w="57150">
            <a:solidFill>
              <a:schemeClr val="tx1"/>
            </a:solidFill>
            <a:prstDash val="sysDot"/>
            <a:tailEnd type="stealth" w="lg" len="med"/>
          </a:ln>
        </p:spPr>
        <p:style>
          <a:lnRef idx="1">
            <a:schemeClr val="accent1"/>
          </a:lnRef>
          <a:fillRef idx="0">
            <a:schemeClr val="accent1"/>
          </a:fillRef>
          <a:effectRef idx="0">
            <a:schemeClr val="accent1"/>
          </a:effectRef>
          <a:fontRef idx="minor">
            <a:schemeClr val="tx1"/>
          </a:fontRef>
        </p:style>
      </p:cxnSp>
      <p:sp>
        <p:nvSpPr>
          <p:cNvPr id="5" name="タイトル 4"/>
          <p:cNvSpPr>
            <a:spLocks noGrp="1"/>
          </p:cNvSpPr>
          <p:nvPr>
            <p:ph type="title"/>
          </p:nvPr>
        </p:nvSpPr>
        <p:spPr/>
        <p:txBody>
          <a:bodyPr/>
          <a:lstStyle/>
          <a:p>
            <a:r>
              <a:rPr lang="ja-JP" altLang="en-US" dirty="0"/>
              <a:t>寄付実績（個人平均）</a:t>
            </a:r>
          </a:p>
        </p:txBody>
      </p:sp>
    </p:spTree>
    <p:extLst>
      <p:ext uri="{BB962C8B-B14F-4D97-AF65-F5344CB8AC3E}">
        <p14:creationId xmlns:p14="http://schemas.microsoft.com/office/powerpoint/2010/main" val="283572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寄付実績（個人平均）</a:t>
            </a:r>
          </a:p>
        </p:txBody>
      </p:sp>
      <p:graphicFrame>
        <p:nvGraphicFramePr>
          <p:cNvPr id="5" name="コンテンツ プレースホルダー 4"/>
          <p:cNvGraphicFramePr>
            <a:graphicFrameLocks noGrp="1"/>
          </p:cNvGraphicFramePr>
          <p:nvPr>
            <p:ph idx="1"/>
          </p:nvPr>
        </p:nvGraphicFramePr>
        <p:xfrm>
          <a:off x="251520" y="1700808"/>
          <a:ext cx="8640960" cy="4214634"/>
        </p:xfrm>
        <a:graphic>
          <a:graphicData uri="http://schemas.openxmlformats.org/drawingml/2006/table">
            <a:tbl>
              <a:tblPr firstRow="1" bandRow="1">
                <a:tableStyleId>{5940675A-B579-460E-94D1-54222C63F5DA}</a:tableStyleId>
              </a:tblPr>
              <a:tblGrid>
                <a:gridCol w="3240360">
                  <a:extLst>
                    <a:ext uri="{9D8B030D-6E8A-4147-A177-3AD203B41FA5}">
                      <a16:colId xmlns:a16="http://schemas.microsoft.com/office/drawing/2014/main" val="20000"/>
                    </a:ext>
                  </a:extLst>
                </a:gridCol>
                <a:gridCol w="2700300">
                  <a:extLst>
                    <a:ext uri="{9D8B030D-6E8A-4147-A177-3AD203B41FA5}">
                      <a16:colId xmlns:a16="http://schemas.microsoft.com/office/drawing/2014/main" val="20001"/>
                    </a:ext>
                  </a:extLst>
                </a:gridCol>
                <a:gridCol w="2700300">
                  <a:extLst>
                    <a:ext uri="{9D8B030D-6E8A-4147-A177-3AD203B41FA5}">
                      <a16:colId xmlns:a16="http://schemas.microsoft.com/office/drawing/2014/main" val="20002"/>
                    </a:ext>
                  </a:extLst>
                </a:gridCol>
              </a:tblGrid>
              <a:tr h="935434">
                <a:tc>
                  <a:txBody>
                    <a:bodyPr/>
                    <a:lstStyle/>
                    <a:p>
                      <a:endParaRPr kumimoji="1" lang="ja-JP" altLang="en-US" dirty="0"/>
                    </a:p>
                  </a:txBody>
                  <a:tcPr>
                    <a:lnR w="76200" cap="flat" cmpd="sng" algn="ctr">
                      <a:solidFill>
                        <a:srgbClr val="FF3300"/>
                      </a:solidFill>
                      <a:prstDash val="solid"/>
                      <a:round/>
                      <a:headEnd type="none" w="med" len="med"/>
                      <a:tailEnd type="none" w="med" len="med"/>
                    </a:lnR>
                    <a:solidFill>
                      <a:srgbClr val="CFE8BE"/>
                    </a:solidFill>
                  </a:tcPr>
                </a:tc>
                <a:tc>
                  <a:txBody>
                    <a:bodyPr/>
                    <a:lstStyle/>
                    <a:p>
                      <a:pPr algn="ctr"/>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当地区</a:t>
                      </a:r>
                    </a:p>
                  </a:txBody>
                  <a:tcPr anchor="ctr">
                    <a:lnL w="76200" cap="flat" cmpd="sng" algn="ctr">
                      <a:solidFill>
                        <a:srgbClr val="FF3300"/>
                      </a:solidFill>
                      <a:prstDash val="solid"/>
                      <a:round/>
                      <a:headEnd type="none" w="med" len="med"/>
                      <a:tailEnd type="none" w="med" len="med"/>
                    </a:lnL>
                    <a:lnR w="76200" cap="flat" cmpd="sng" algn="ctr">
                      <a:solidFill>
                        <a:srgbClr val="FF3300"/>
                      </a:solidFill>
                      <a:prstDash val="solid"/>
                      <a:round/>
                      <a:headEnd type="none" w="med" len="med"/>
                      <a:tailEnd type="none" w="med" len="med"/>
                    </a:lnR>
                    <a:lnT w="76200" cap="flat" cmpd="sng" algn="ctr">
                      <a:solidFill>
                        <a:srgbClr val="FF3300"/>
                      </a:solidFill>
                      <a:prstDash val="solid"/>
                      <a:round/>
                      <a:headEnd type="none" w="med" len="med"/>
                      <a:tailEnd type="none" w="med" len="med"/>
                    </a:lnT>
                    <a:solidFill>
                      <a:schemeClr val="accent3">
                        <a:lumMod val="20000"/>
                        <a:lumOff val="80000"/>
                      </a:schemeClr>
                    </a:solidFill>
                  </a:tcPr>
                </a:tc>
                <a:tc>
                  <a:txBody>
                    <a:bodyPr/>
                    <a:lstStyle/>
                    <a:p>
                      <a:pPr algn="ctr"/>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全国平均</a:t>
                      </a:r>
                    </a:p>
                  </a:txBody>
                  <a:tcPr anchor="ctr">
                    <a:lnL w="76200" cap="flat" cmpd="sng" algn="ctr">
                      <a:solidFill>
                        <a:srgbClr val="FF3300"/>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0"/>
                  </a:ext>
                </a:extLst>
              </a:tr>
              <a:tr h="1022380">
                <a:tc>
                  <a:txBody>
                    <a:bodyPr/>
                    <a:lstStyle/>
                    <a:p>
                      <a:pPr marL="273050" indent="-273050">
                        <a:lnSpc>
                          <a:spcPts val="4500"/>
                        </a:lnSpc>
                        <a:spcBef>
                          <a:spcPts val="1200"/>
                        </a:spcBef>
                      </a:pP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個人平均</a:t>
                      </a:r>
                      <a:b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000" b="1"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寄付額</a:t>
                      </a:r>
                      <a:endParaRPr kumimoji="1" lang="ja-JP" altLang="en-US" sz="30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76200" cap="flat" cmpd="sng" algn="ctr">
                      <a:solidFill>
                        <a:srgbClr val="FF3300"/>
                      </a:solidFill>
                      <a:prstDash val="solid"/>
                      <a:round/>
                      <a:headEnd type="none" w="med" len="med"/>
                      <a:tailEnd type="none" w="med" len="med"/>
                    </a:lnR>
                    <a:solidFill>
                      <a:srgbClr val="CFE8BE"/>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4400" dirty="0"/>
                        <a:t>●●●</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円</a:t>
                      </a:r>
                    </a:p>
                  </a:txBody>
                  <a:tcPr anchor="ctr">
                    <a:lnL w="76200" cap="flat" cmpd="sng" algn="ctr">
                      <a:solidFill>
                        <a:srgbClr val="FF3300"/>
                      </a:solidFill>
                      <a:prstDash val="solid"/>
                      <a:round/>
                      <a:headEnd type="none" w="med" len="med"/>
                      <a:tailEnd type="none" w="med" len="med"/>
                    </a:lnL>
                    <a:lnR w="76200" cap="flat" cmpd="sng" algn="ctr">
                      <a:solidFill>
                        <a:srgbClr val="FF3300"/>
                      </a:solidFill>
                      <a:prstDash val="solid"/>
                      <a:round/>
                      <a:headEnd type="none" w="med" len="med"/>
                      <a:tailEnd type="none" w="med" len="med"/>
                    </a:lnR>
                  </a:tcPr>
                </a:tc>
                <a:tc>
                  <a:txBody>
                    <a:bodyPr/>
                    <a:lstStyle/>
                    <a:p>
                      <a:pPr algn="r"/>
                      <a:r>
                        <a:rPr kumimoji="1" lang="en-US" altLang="ja-JP" sz="4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15,828</a:t>
                      </a:r>
                      <a:r>
                        <a:rPr kumimoji="1" lang="ja-JP" altLang="en-US" sz="2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lnL w="76200" cap="flat" cmpd="sng" algn="ctr">
                      <a:solidFill>
                        <a:srgbClr val="FF3300"/>
                      </a:solidFill>
                      <a:prstDash val="solid"/>
                      <a:round/>
                      <a:headEnd type="none" w="med" len="med"/>
                      <a:tailEnd type="none" w="med" len="med"/>
                    </a:lnL>
                  </a:tcPr>
                </a:tc>
                <a:extLst>
                  <a:ext uri="{0D108BD9-81ED-4DB2-BD59-A6C34878D82A}">
                    <a16:rowId xmlns:a16="http://schemas.microsoft.com/office/drawing/2014/main" val="10001"/>
                  </a:ext>
                </a:extLst>
              </a:tr>
              <a:tr h="1022380">
                <a:tc>
                  <a:txBody>
                    <a:bodyPr/>
                    <a:lstStyle/>
                    <a:p>
                      <a: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普通寄付金</a:t>
                      </a:r>
                    </a:p>
                  </a:txBody>
                  <a:tcPr anchor="ctr">
                    <a:lnR w="76200" cap="flat" cmpd="sng" algn="ctr">
                      <a:solidFill>
                        <a:srgbClr val="FF3300"/>
                      </a:solidFill>
                      <a:prstDash val="solid"/>
                      <a:round/>
                      <a:headEnd type="none" w="med" len="med"/>
                      <a:tailEnd type="none" w="med" len="med"/>
                    </a:lnR>
                    <a:solidFill>
                      <a:srgbClr val="CFE8BE"/>
                    </a:solidFill>
                  </a:tcPr>
                </a:tc>
                <a:tc>
                  <a:txBody>
                    <a:bodyPr/>
                    <a:lstStyle/>
                    <a:p>
                      <a:pPr algn="r"/>
                      <a:r>
                        <a:rPr kumimoji="1" lang="ja-JP" altLang="en-US" sz="4400" dirty="0"/>
                        <a:t>●●●</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円</a:t>
                      </a:r>
                    </a:p>
                  </a:txBody>
                  <a:tcPr anchor="ctr">
                    <a:lnL w="76200" cap="flat" cmpd="sng" algn="ctr">
                      <a:solidFill>
                        <a:srgbClr val="FF3300"/>
                      </a:solidFill>
                      <a:prstDash val="solid"/>
                      <a:round/>
                      <a:headEnd type="none" w="med" len="med"/>
                      <a:tailEnd type="none" w="med" len="med"/>
                    </a:lnL>
                    <a:lnR w="76200" cap="flat" cmpd="sng" algn="ctr">
                      <a:solidFill>
                        <a:srgbClr val="FF3300"/>
                      </a:solidFill>
                      <a:prstDash val="solid"/>
                      <a:round/>
                      <a:headEnd type="none" w="med" len="med"/>
                      <a:tailEnd type="none" w="med" len="med"/>
                    </a:lnR>
                  </a:tcPr>
                </a:tc>
                <a:tc>
                  <a:txBody>
                    <a:bodyPr/>
                    <a:lstStyle/>
                    <a:p>
                      <a:pPr algn="r"/>
                      <a:r>
                        <a:rPr kumimoji="1" lang="en-US" altLang="ja-JP" sz="4400" b="1" dirty="0">
                          <a:latin typeface="Meiryo UI" panose="020B0604030504040204" pitchFamily="50" charset="-128"/>
                          <a:ea typeface="Meiryo UI" panose="020B0604030504040204" pitchFamily="50" charset="-128"/>
                          <a:cs typeface="Meiryo UI" panose="020B0604030504040204" pitchFamily="50" charset="-128"/>
                        </a:rPr>
                        <a:t>4,828</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円</a:t>
                      </a:r>
                    </a:p>
                  </a:txBody>
                  <a:tcPr anchor="ctr">
                    <a:lnL w="76200" cap="flat" cmpd="sng" algn="ctr">
                      <a:solidFill>
                        <a:srgbClr val="FF3300"/>
                      </a:solidFill>
                      <a:prstDash val="solid"/>
                      <a:round/>
                      <a:headEnd type="none" w="med" len="med"/>
                      <a:tailEnd type="none" w="med" len="med"/>
                    </a:lnL>
                  </a:tcPr>
                </a:tc>
                <a:extLst>
                  <a:ext uri="{0D108BD9-81ED-4DB2-BD59-A6C34878D82A}">
                    <a16:rowId xmlns:a16="http://schemas.microsoft.com/office/drawing/2014/main" val="10002"/>
                  </a:ext>
                </a:extLst>
              </a:tr>
              <a:tr h="1022380">
                <a:tc>
                  <a:txBody>
                    <a:bodyPr/>
                    <a:lstStyle/>
                    <a:p>
                      <a: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特別寄付金</a:t>
                      </a:r>
                    </a:p>
                  </a:txBody>
                  <a:tcPr anchor="ctr">
                    <a:lnR w="76200" cap="flat" cmpd="sng" algn="ctr">
                      <a:solidFill>
                        <a:srgbClr val="FF3300"/>
                      </a:solidFill>
                      <a:prstDash val="solid"/>
                      <a:round/>
                      <a:headEnd type="none" w="med" len="med"/>
                      <a:tailEnd type="none" w="med" len="med"/>
                    </a:lnR>
                    <a:solidFill>
                      <a:srgbClr val="CFE8BE"/>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4400" dirty="0"/>
                        <a:t>●●●</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円</a:t>
                      </a:r>
                    </a:p>
                  </a:txBody>
                  <a:tcPr anchor="ctr">
                    <a:lnL w="76200" cap="flat" cmpd="sng" algn="ctr">
                      <a:solidFill>
                        <a:srgbClr val="FF3300"/>
                      </a:solidFill>
                      <a:prstDash val="solid"/>
                      <a:round/>
                      <a:headEnd type="none" w="med" len="med"/>
                      <a:tailEnd type="none" w="med" len="med"/>
                    </a:lnL>
                    <a:lnR w="76200" cap="flat" cmpd="sng" algn="ctr">
                      <a:solidFill>
                        <a:srgbClr val="FF3300"/>
                      </a:solidFill>
                      <a:prstDash val="solid"/>
                      <a:round/>
                      <a:headEnd type="none" w="med" len="med"/>
                      <a:tailEnd type="none" w="med" len="med"/>
                    </a:lnR>
                    <a:lnB w="76200" cap="flat" cmpd="sng" algn="ctr">
                      <a:solidFill>
                        <a:srgbClr val="FF3300"/>
                      </a:solidFill>
                      <a:prstDash val="solid"/>
                      <a:round/>
                      <a:headEnd type="none" w="med" len="med"/>
                      <a:tailEnd type="none" w="med" len="med"/>
                    </a:lnB>
                  </a:tcPr>
                </a:tc>
                <a:tc>
                  <a:txBody>
                    <a:bodyPr/>
                    <a:lstStyle/>
                    <a:p>
                      <a:pPr algn="r"/>
                      <a:r>
                        <a:rPr kumimoji="1" lang="en-US" altLang="ja-JP" sz="4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11,000</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円</a:t>
                      </a:r>
                    </a:p>
                  </a:txBody>
                  <a:tcPr anchor="ctr">
                    <a:lnL w="76200" cap="flat" cmpd="sng" algn="ctr">
                      <a:solidFill>
                        <a:srgbClr val="FF3300"/>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21835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a:extLst>
              <a:ext uri="{FF2B5EF4-FFF2-40B4-BE49-F238E27FC236}">
                <a16:creationId xmlns:a16="http://schemas.microsoft.com/office/drawing/2014/main" id="{C67CC475-0E63-4985-8F4F-7EE29C62EA77}"/>
              </a:ext>
            </a:extLst>
          </p:cNvPr>
          <p:cNvGraphicFramePr>
            <a:graphicFrameLocks/>
          </p:cNvGraphicFramePr>
          <p:nvPr/>
        </p:nvGraphicFramePr>
        <p:xfrm>
          <a:off x="60127" y="2060850"/>
          <a:ext cx="9696451" cy="4810125"/>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normAutofit/>
          </a:bodyPr>
          <a:lstStyle/>
          <a:p>
            <a:pPr algn="dist"/>
            <a:r>
              <a:rPr lang="ja-JP" altLang="en-US" sz="5400" dirty="0"/>
              <a:t>寄付実績</a:t>
            </a:r>
            <a:r>
              <a:rPr lang="en-US" altLang="ja-JP" sz="5000" dirty="0"/>
              <a:t>(</a:t>
            </a:r>
            <a:r>
              <a:rPr lang="ja-JP" altLang="en-US" sz="5000" dirty="0"/>
              <a:t>特別寄付者割合</a:t>
            </a:r>
            <a:r>
              <a:rPr lang="en-US" altLang="ja-JP" sz="5000" dirty="0"/>
              <a:t>)</a:t>
            </a:r>
            <a:endParaRPr lang="ja-JP" altLang="en-US" sz="5000" dirty="0"/>
          </a:p>
        </p:txBody>
      </p:sp>
      <p:sp>
        <p:nvSpPr>
          <p:cNvPr id="3" name="コンテンツ プレースホルダー 2"/>
          <p:cNvSpPr>
            <a:spLocks noGrp="1"/>
          </p:cNvSpPr>
          <p:nvPr>
            <p:ph idx="1"/>
          </p:nvPr>
        </p:nvSpPr>
        <p:spPr/>
        <p:txBody>
          <a:bodyPr>
            <a:normAutofit/>
          </a:bodyPr>
          <a:lstStyle/>
          <a:p>
            <a:pPr>
              <a:lnSpc>
                <a:spcPct val="95000"/>
              </a:lnSpc>
              <a:spcBef>
                <a:spcPts val="40"/>
              </a:spcBef>
            </a:pPr>
            <a:r>
              <a:rPr kumimoji="1" lang="ja-JP" altLang="en-US" sz="4500" dirty="0"/>
              <a:t>全国平均 </a:t>
            </a:r>
            <a:r>
              <a:rPr kumimoji="1" lang="en-US" altLang="ja-JP" sz="4500" dirty="0"/>
              <a:t>46.9</a:t>
            </a:r>
            <a:r>
              <a:rPr kumimoji="1" lang="ja-JP" altLang="en-US" sz="4500" dirty="0"/>
              <a:t>％ </a:t>
            </a:r>
            <a:r>
              <a:rPr lang="ja-JP" altLang="en-US" sz="4500" dirty="0"/>
              <a:t>当</a:t>
            </a:r>
            <a:r>
              <a:rPr kumimoji="1" lang="ja-JP" altLang="en-US" sz="4500" dirty="0"/>
              <a:t>地区　</a:t>
            </a:r>
            <a:r>
              <a:rPr lang="ja-JP" altLang="en-US" sz="4500" dirty="0"/>
              <a:t>　　％</a:t>
            </a:r>
            <a:br>
              <a:rPr lang="en-US" altLang="ja-JP" sz="4500" dirty="0"/>
            </a:br>
            <a:r>
              <a:rPr lang="ja-JP" altLang="en-US" sz="3200" spc="0" dirty="0">
                <a:solidFill>
                  <a:srgbClr val="008E47"/>
                </a:solidFill>
              </a:rPr>
              <a:t>最大 </a:t>
            </a:r>
            <a:r>
              <a:rPr lang="en-US" altLang="ja-JP" sz="3200" spc="0" dirty="0">
                <a:solidFill>
                  <a:srgbClr val="008E47"/>
                </a:solidFill>
              </a:rPr>
              <a:t>84.9</a:t>
            </a:r>
            <a:r>
              <a:rPr lang="ja-JP" altLang="en-US" sz="2400" spc="0" dirty="0">
                <a:solidFill>
                  <a:srgbClr val="008E47"/>
                </a:solidFill>
              </a:rPr>
              <a:t>％</a:t>
            </a:r>
            <a:r>
              <a:rPr lang="en-US" altLang="ja-JP" sz="3200" spc="0" dirty="0">
                <a:solidFill>
                  <a:srgbClr val="008E47"/>
                </a:solidFill>
              </a:rPr>
              <a:t>(2650)/</a:t>
            </a:r>
            <a:r>
              <a:rPr lang="ja-JP" altLang="en-US" sz="3200" spc="0" dirty="0">
                <a:solidFill>
                  <a:srgbClr val="008E47"/>
                </a:solidFill>
              </a:rPr>
              <a:t>最小 </a:t>
            </a:r>
            <a:r>
              <a:rPr lang="en-US" altLang="ja-JP" sz="3200" spc="0" dirty="0">
                <a:solidFill>
                  <a:srgbClr val="008E47"/>
                </a:solidFill>
              </a:rPr>
              <a:t>17.8</a:t>
            </a:r>
            <a:r>
              <a:rPr lang="ja-JP" altLang="en-US" sz="2400" spc="0" dirty="0">
                <a:solidFill>
                  <a:srgbClr val="008E47"/>
                </a:solidFill>
              </a:rPr>
              <a:t>％</a:t>
            </a:r>
            <a:r>
              <a:rPr lang="en-US" altLang="ja-JP" sz="3200" spc="0" dirty="0">
                <a:solidFill>
                  <a:srgbClr val="008E47"/>
                </a:solidFill>
              </a:rPr>
              <a:t>(2520)</a:t>
            </a:r>
            <a:endParaRPr lang="ja-JP" altLang="en-US" spc="0" dirty="0">
              <a:solidFill>
                <a:srgbClr val="008E47"/>
              </a:solidFill>
            </a:endParaRPr>
          </a:p>
        </p:txBody>
      </p:sp>
      <p:sp>
        <p:nvSpPr>
          <p:cNvPr id="4" name="正方形/長方形 3"/>
          <p:cNvSpPr/>
          <p:nvPr/>
        </p:nvSpPr>
        <p:spPr>
          <a:xfrm>
            <a:off x="6490938" y="5877272"/>
            <a:ext cx="216024" cy="936104"/>
          </a:xfrm>
          <a:prstGeom prst="rect">
            <a:avLst/>
          </a:prstGeom>
          <a:solidFill>
            <a:srgbClr val="FFC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正方形/長方形 10"/>
          <p:cNvSpPr/>
          <p:nvPr/>
        </p:nvSpPr>
        <p:spPr>
          <a:xfrm>
            <a:off x="3826642" y="5877272"/>
            <a:ext cx="216024" cy="936104"/>
          </a:xfrm>
          <a:prstGeom prst="rect">
            <a:avLst/>
          </a:prstGeom>
          <a:solidFill>
            <a:srgbClr val="FFC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 name="正方形/長方形 11"/>
          <p:cNvSpPr/>
          <p:nvPr/>
        </p:nvSpPr>
        <p:spPr>
          <a:xfrm>
            <a:off x="4330698" y="5877272"/>
            <a:ext cx="216024" cy="936104"/>
          </a:xfrm>
          <a:prstGeom prst="rect">
            <a:avLst/>
          </a:prstGeom>
          <a:solidFill>
            <a:srgbClr val="FFC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4" name="正方形/長方形 13"/>
          <p:cNvSpPr/>
          <p:nvPr/>
        </p:nvSpPr>
        <p:spPr>
          <a:xfrm>
            <a:off x="628996" y="5877272"/>
            <a:ext cx="216024" cy="936104"/>
          </a:xfrm>
          <a:prstGeom prst="rect">
            <a:avLst/>
          </a:prstGeom>
          <a:solidFill>
            <a:srgbClr val="00B0F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 name="正方形/長方形 15"/>
          <p:cNvSpPr/>
          <p:nvPr/>
        </p:nvSpPr>
        <p:spPr>
          <a:xfrm>
            <a:off x="8723186" y="5877272"/>
            <a:ext cx="216024" cy="936104"/>
          </a:xfrm>
          <a:prstGeom prst="rect">
            <a:avLst/>
          </a:prstGeom>
          <a:solidFill>
            <a:srgbClr val="00B0F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下矢印 22">
            <a:extLst>
              <a:ext uri="{FF2B5EF4-FFF2-40B4-BE49-F238E27FC236}">
                <a16:creationId xmlns:a16="http://schemas.microsoft.com/office/drawing/2014/main" id="{1B9FB04D-6FE3-4CF9-960C-4F81AFA7A8C3}"/>
              </a:ext>
            </a:extLst>
          </p:cNvPr>
          <p:cNvSpPr/>
          <p:nvPr/>
        </p:nvSpPr>
        <p:spPr>
          <a:xfrm>
            <a:off x="3893131" y="3212976"/>
            <a:ext cx="526604" cy="547688"/>
          </a:xfrm>
          <a:prstGeom prst="downArrow">
            <a:avLst>
              <a:gd name="adj1" fmla="val 52515"/>
              <a:gd name="adj2" fmla="val 59493"/>
            </a:avLst>
          </a:prstGeom>
          <a:solidFill>
            <a:srgbClr val="FFC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8" name="正方形/長方形 17">
            <a:extLst>
              <a:ext uri="{FF2B5EF4-FFF2-40B4-BE49-F238E27FC236}">
                <a16:creationId xmlns:a16="http://schemas.microsoft.com/office/drawing/2014/main" id="{7FB9545D-5360-4E0B-B389-8B64B9690EEE}"/>
              </a:ext>
            </a:extLst>
          </p:cNvPr>
          <p:cNvSpPr/>
          <p:nvPr/>
        </p:nvSpPr>
        <p:spPr>
          <a:xfrm>
            <a:off x="1117001" y="5877272"/>
            <a:ext cx="216024" cy="936104"/>
          </a:xfrm>
          <a:prstGeom prst="rect">
            <a:avLst/>
          </a:prstGeom>
          <a:solidFill>
            <a:srgbClr val="00B0F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3" name="テキスト ボックス 12">
            <a:extLst>
              <a:ext uri="{FF2B5EF4-FFF2-40B4-BE49-F238E27FC236}">
                <a16:creationId xmlns:a16="http://schemas.microsoft.com/office/drawing/2014/main" id="{B686FF02-F4D4-4BF8-A800-10836B112617}"/>
              </a:ext>
            </a:extLst>
          </p:cNvPr>
          <p:cNvSpPr txBox="1"/>
          <p:nvPr/>
        </p:nvSpPr>
        <p:spPr>
          <a:xfrm>
            <a:off x="6660232" y="1124744"/>
            <a:ext cx="1512168" cy="787499"/>
          </a:xfrm>
          <a:prstGeom prst="rect">
            <a:avLst/>
          </a:prstGeom>
          <a:noFill/>
          <a:ln w="60325">
            <a:solidFill>
              <a:srgbClr val="C00000"/>
            </a:solidFill>
          </a:ln>
        </p:spPr>
        <p:txBody>
          <a:bodyPr wrap="square" rtlCol="0" anchor="ctr" anchorCtr="0">
            <a:noAutofit/>
          </a:bodyPr>
          <a:lstStyle/>
          <a:p>
            <a:pPr algn="ctr"/>
            <a:r>
              <a:rPr lang="en-US" altLang="ja-JP" sz="4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12.9</a:t>
            </a:r>
            <a:endParaRPr lang="ja-JP" altLang="en-US" sz="4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2394076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ご寄付は奨学事業に</a:t>
            </a:r>
          </a:p>
        </p:txBody>
      </p:sp>
      <p:graphicFrame>
        <p:nvGraphicFramePr>
          <p:cNvPr id="3" name="コンテンツ プレースホルダー 2"/>
          <p:cNvGraphicFramePr>
            <a:graphicFrameLocks noGrp="1"/>
          </p:cNvGraphicFramePr>
          <p:nvPr>
            <p:ph idx="1"/>
          </p:nvPr>
        </p:nvGraphicFramePr>
        <p:xfrm>
          <a:off x="729779" y="2353577"/>
          <a:ext cx="7920880" cy="3955149"/>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835716" y="2204866"/>
            <a:ext cx="5558363" cy="653897"/>
          </a:xfrm>
          <a:prstGeom prst="rect">
            <a:avLst/>
          </a:prstGeom>
          <a:noFill/>
        </p:spPr>
        <p:txBody>
          <a:bodyPr wrap="square" rtlCol="0">
            <a:spAutoFit/>
          </a:bodyPr>
          <a:lstStyle/>
          <a:p>
            <a:pPr>
              <a:lnSpc>
                <a:spcPct val="13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寄付金総額：</a:t>
            </a:r>
            <a:r>
              <a:rPr lang="en-US" altLang="ja-JP" sz="3200" b="1" dirty="0">
                <a:latin typeface="Meiryo UI" panose="020B0604030504040204" pitchFamily="50" charset="-128"/>
                <a:ea typeface="Meiryo UI" panose="020B0604030504040204" pitchFamily="50" charset="-128"/>
                <a:cs typeface="Meiryo UI" panose="020B0604030504040204" pitchFamily="50" charset="-128"/>
              </a:rPr>
              <a:t>14</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億</a:t>
            </a:r>
            <a:r>
              <a:rPr lang="en-US" altLang="ja-JP" sz="3200" b="1" dirty="0">
                <a:latin typeface="Meiryo UI" panose="020B0604030504040204" pitchFamily="50" charset="-128"/>
                <a:ea typeface="Meiryo UI" panose="020B0604030504040204" pitchFamily="50" charset="-128"/>
                <a:cs typeface="Meiryo UI" panose="020B0604030504040204" pitchFamily="50" charset="-128"/>
              </a:rPr>
              <a:t>1,200</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万円</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39554" y="6430452"/>
            <a:ext cx="1858261"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（単位</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千円）</a:t>
            </a:r>
          </a:p>
        </p:txBody>
      </p:sp>
      <p:sp>
        <p:nvSpPr>
          <p:cNvPr id="15" name="テキスト ボックス 14"/>
          <p:cNvSpPr txBox="1"/>
          <p:nvPr/>
        </p:nvSpPr>
        <p:spPr>
          <a:xfrm>
            <a:off x="979731" y="2964781"/>
            <a:ext cx="2016224" cy="954107"/>
          </a:xfrm>
          <a:prstGeom prst="rect">
            <a:avLst/>
          </a:prstGeom>
          <a:noFill/>
        </p:spPr>
        <p:txBody>
          <a:bodyPr wrap="square" rtlCol="0">
            <a:sp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普通寄付金</a:t>
            </a:r>
            <a:b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430,623</a:t>
            </a:r>
            <a:endPar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4220091" y="2964781"/>
            <a:ext cx="2448272" cy="954107"/>
          </a:xfrm>
          <a:prstGeom prst="rect">
            <a:avLst/>
          </a:prstGeom>
          <a:noFill/>
        </p:spPr>
        <p:txBody>
          <a:bodyPr wrap="square" rtlCol="0">
            <a:sp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特別寄付金</a:t>
            </a:r>
            <a:b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980,943</a:t>
            </a:r>
            <a:endPar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6472869" y="2163932"/>
            <a:ext cx="1511579" cy="733534"/>
          </a:xfrm>
          <a:prstGeom prst="rect">
            <a:avLst/>
          </a:prstGeom>
          <a:noFill/>
        </p:spPr>
        <p:txBody>
          <a:bodyPr wrap="square" rtlCol="0">
            <a:spAutoFit/>
          </a:bodyPr>
          <a:lstStyle/>
          <a:p>
            <a:pPr algn="ctr">
              <a:lnSpc>
                <a:spcPts val="2500"/>
              </a:lnSpc>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配当金</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78,300</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1843827" y="4836989"/>
            <a:ext cx="2592288" cy="954107"/>
          </a:xfrm>
          <a:prstGeom prst="rect">
            <a:avLst/>
          </a:prstGeom>
          <a:noFill/>
        </p:spPr>
        <p:txBody>
          <a:bodyPr wrap="square" rtlCol="0">
            <a:sp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奨学金</a:t>
            </a:r>
            <a:b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1,216,990</a:t>
            </a:r>
            <a:endPar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6372200" y="4826858"/>
            <a:ext cx="1728192" cy="861774"/>
          </a:xfrm>
          <a:prstGeom prst="rect">
            <a:avLst/>
          </a:prstGeom>
          <a:noFill/>
        </p:spPr>
        <p:txBody>
          <a:bodyPr wrap="square" rtlCol="0">
            <a:spAutoFit/>
          </a:bodyPr>
          <a:lstStyle/>
          <a:p>
            <a:pPr algn="ctr">
              <a:lnSpc>
                <a:spcPts val="3000"/>
              </a:lnSpc>
            </a:pP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補助費</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ほか</a:t>
            </a:r>
            <a:br>
              <a:rPr lang="en-US" altLang="ja-JP" sz="2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223,509</a:t>
            </a:r>
            <a:endPar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35498" y="2728625"/>
            <a:ext cx="800219" cy="1281134"/>
          </a:xfrm>
          <a:prstGeom prst="rect">
            <a:avLst/>
          </a:prstGeom>
          <a:noFill/>
        </p:spPr>
        <p:txBody>
          <a:bodyPr vert="eaVert" wrap="square" rtlCol="0" anchor="ctr">
            <a:spAutoFit/>
          </a:bodyPr>
          <a:lstStyle/>
          <a:p>
            <a:pPr algn="dist"/>
            <a:r>
              <a:rPr lang="ja-JP" altLang="en-US" sz="4000" b="1" dirty="0">
                <a:solidFill>
                  <a:srgbClr val="008E47"/>
                </a:solidFill>
                <a:latin typeface="メイリオ" panose="020B0604030504040204" pitchFamily="50" charset="-128"/>
                <a:ea typeface="メイリオ" panose="020B0604030504040204" pitchFamily="50" charset="-128"/>
                <a:cs typeface="メイリオ" panose="020B0604030504040204" pitchFamily="50" charset="-128"/>
              </a:rPr>
              <a:t>収入</a:t>
            </a:r>
          </a:p>
        </p:txBody>
      </p:sp>
      <p:sp>
        <p:nvSpPr>
          <p:cNvPr id="22" name="テキスト ボックス 21"/>
          <p:cNvSpPr txBox="1"/>
          <p:nvPr/>
        </p:nvSpPr>
        <p:spPr>
          <a:xfrm>
            <a:off x="35498" y="4545923"/>
            <a:ext cx="800219" cy="1281134"/>
          </a:xfrm>
          <a:prstGeom prst="rect">
            <a:avLst/>
          </a:prstGeom>
          <a:noFill/>
        </p:spPr>
        <p:txBody>
          <a:bodyPr vert="eaVert" wrap="square" rtlCol="0" anchor="ctr">
            <a:spAutoFit/>
          </a:bodyPr>
          <a:lstStyle/>
          <a:p>
            <a:pPr algn="dist"/>
            <a:r>
              <a:rPr lang="ja-JP" altLang="en-US" sz="4000" b="1" dirty="0">
                <a:solidFill>
                  <a:srgbClr val="008E47"/>
                </a:solidFill>
                <a:latin typeface="メイリオ" panose="020B0604030504040204" pitchFamily="50" charset="-128"/>
                <a:ea typeface="メイリオ" panose="020B0604030504040204" pitchFamily="50" charset="-128"/>
                <a:cs typeface="メイリオ" panose="020B0604030504040204" pitchFamily="50" charset="-128"/>
              </a:rPr>
              <a:t>支出</a:t>
            </a:r>
          </a:p>
        </p:txBody>
      </p:sp>
      <p:sp>
        <p:nvSpPr>
          <p:cNvPr id="23" name="テキスト ボックス 22"/>
          <p:cNvSpPr txBox="1"/>
          <p:nvPr/>
        </p:nvSpPr>
        <p:spPr>
          <a:xfrm>
            <a:off x="5894118" y="5805264"/>
            <a:ext cx="1782359" cy="733534"/>
          </a:xfrm>
          <a:prstGeom prst="rect">
            <a:avLst/>
          </a:prstGeom>
          <a:noFill/>
        </p:spPr>
        <p:txBody>
          <a:bodyPr wrap="square" rtlCol="0">
            <a:spAutoFit/>
          </a:bodyPr>
          <a:lstStyle/>
          <a:p>
            <a:pPr algn="ctr">
              <a:lnSpc>
                <a:spcPts val="2500"/>
              </a:lnSpc>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管理費</a:t>
            </a:r>
            <a:b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50,297</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7388443" y="6047528"/>
            <a:ext cx="1728192" cy="909864"/>
          </a:xfrm>
          <a:prstGeom prst="rect">
            <a:avLst/>
          </a:prstGeom>
          <a:noFill/>
        </p:spPr>
        <p:txBody>
          <a:bodyPr wrap="square" rtlCol="0">
            <a:spAutoFit/>
          </a:bodyPr>
          <a:lstStyle/>
          <a:p>
            <a:pPr algn="ctr">
              <a:lnSpc>
                <a:spcPts val="2100"/>
              </a:lnSpc>
            </a:pPr>
            <a:r>
              <a:rPr lang="zh-TW" altLang="en-US" sz="2000" b="1" dirty="0">
                <a:latin typeface="メイリオ" panose="020B0604030504040204" pitchFamily="50" charset="-128"/>
                <a:ea typeface="メイリオ" panose="020B0604030504040204" pitchFamily="50" charset="-128"/>
                <a:cs typeface="メイリオ" panose="020B0604030504040204" pitchFamily="50" charset="-128"/>
              </a:rPr>
              <a:t>当期正味財産増加額</a:t>
            </a:r>
            <a:b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48,851</a:t>
            </a:r>
            <a:endParaRPr lang="ja-JP" altLang="en-US" sz="2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835716" y="4073474"/>
            <a:ext cx="5464477" cy="653897"/>
          </a:xfrm>
          <a:prstGeom prst="rect">
            <a:avLst/>
          </a:prstGeom>
          <a:noFill/>
        </p:spPr>
        <p:txBody>
          <a:bodyPr wrap="square" rtlCol="0">
            <a:spAutoFit/>
          </a:bodyPr>
          <a:lstStyle/>
          <a:p>
            <a:pPr>
              <a:lnSpc>
                <a:spcPct val="13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事 業 費 計：</a:t>
            </a:r>
            <a:r>
              <a:rPr lang="en-US" altLang="ja-JP" sz="3200" b="1" dirty="0">
                <a:latin typeface="Meiryo UI" panose="020B0604030504040204" pitchFamily="50" charset="-128"/>
                <a:ea typeface="Meiryo UI" panose="020B0604030504040204" pitchFamily="50" charset="-128"/>
                <a:cs typeface="Meiryo UI" panose="020B0604030504040204" pitchFamily="50" charset="-128"/>
              </a:rPr>
              <a:t>14</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億</a:t>
            </a:r>
            <a:r>
              <a:rPr lang="en-US" altLang="ja-JP" sz="3200" b="1" dirty="0">
                <a:latin typeface="Meiryo UI" panose="020B0604030504040204" pitchFamily="50" charset="-128"/>
                <a:ea typeface="Meiryo UI" panose="020B0604030504040204" pitchFamily="50" charset="-128"/>
                <a:cs typeface="Meiryo UI" panose="020B0604030504040204" pitchFamily="50" charset="-128"/>
              </a:rPr>
              <a:t>4,000</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万円</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形吹き出し 26"/>
          <p:cNvSpPr/>
          <p:nvPr/>
        </p:nvSpPr>
        <p:spPr>
          <a:xfrm>
            <a:off x="7914852" y="4032847"/>
            <a:ext cx="1409676" cy="836315"/>
          </a:xfrm>
          <a:prstGeom prst="wedgeEllipseCallout">
            <a:avLst>
              <a:gd name="adj1" fmla="val -16089"/>
              <a:gd name="adj2" fmla="val 72871"/>
            </a:avLst>
          </a:prstGeom>
          <a:solidFill>
            <a:srgbClr val="008E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500" b="1" dirty="0">
                <a:latin typeface="Meiryo UI" panose="020B0604030504040204" pitchFamily="50" charset="-128"/>
                <a:ea typeface="Meiryo UI" panose="020B0604030504040204" pitchFamily="50" charset="-128"/>
                <a:cs typeface="Meiryo UI" panose="020B0604030504040204" pitchFamily="50" charset="-128"/>
              </a:rPr>
              <a:t>黒字分</a:t>
            </a:r>
          </a:p>
        </p:txBody>
      </p:sp>
      <p:sp>
        <p:nvSpPr>
          <p:cNvPr id="28" name="テキスト ボックス 27"/>
          <p:cNvSpPr txBox="1"/>
          <p:nvPr/>
        </p:nvSpPr>
        <p:spPr>
          <a:xfrm>
            <a:off x="7770836" y="2163932"/>
            <a:ext cx="1511579" cy="733534"/>
          </a:xfrm>
          <a:prstGeom prst="rect">
            <a:avLst/>
          </a:prstGeom>
          <a:noFill/>
        </p:spPr>
        <p:txBody>
          <a:bodyPr wrap="square" rtlCol="0">
            <a:spAutoFit/>
          </a:bodyPr>
          <a:lstStyle/>
          <a:p>
            <a:pPr algn="ctr">
              <a:lnSpc>
                <a:spcPts val="2500"/>
              </a:lnSpc>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利子収入</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49,781</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フリーフォーム 7"/>
          <p:cNvSpPr/>
          <p:nvPr/>
        </p:nvSpPr>
        <p:spPr>
          <a:xfrm>
            <a:off x="7697475" y="2530699"/>
            <a:ext cx="365760" cy="594360"/>
          </a:xfrm>
          <a:custGeom>
            <a:avLst/>
            <a:gdLst>
              <a:gd name="connsiteX0" fmla="*/ 365760 w 365760"/>
              <a:gd name="connsiteY0" fmla="*/ 594360 h 594360"/>
              <a:gd name="connsiteX1" fmla="*/ 152400 w 365760"/>
              <a:gd name="connsiteY1" fmla="*/ 0 h 594360"/>
              <a:gd name="connsiteX2" fmla="*/ 0 w 365760"/>
              <a:gd name="connsiteY2" fmla="*/ 0 h 594360"/>
            </a:gdLst>
            <a:ahLst/>
            <a:cxnLst>
              <a:cxn ang="0">
                <a:pos x="connsiteX0" y="connsiteY0"/>
              </a:cxn>
              <a:cxn ang="0">
                <a:pos x="connsiteX1" y="connsiteY1"/>
              </a:cxn>
              <a:cxn ang="0">
                <a:pos x="connsiteX2" y="connsiteY2"/>
              </a:cxn>
            </a:cxnLst>
            <a:rect l="l" t="t" r="r" b="b"/>
            <a:pathLst>
              <a:path w="365760" h="594360">
                <a:moveTo>
                  <a:pt x="365760" y="594360"/>
                </a:moveTo>
                <a:lnTo>
                  <a:pt x="152400" y="0"/>
                </a:lnTo>
                <a:lnTo>
                  <a:pt x="0" y="0"/>
                </a:lnTo>
              </a:path>
            </a:pathLst>
          </a:custGeom>
          <a:noFill/>
          <a:ln w="57150">
            <a:solidFill>
              <a:srgbClr val="75BC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9" name="フリーフォーム 28"/>
          <p:cNvSpPr/>
          <p:nvPr/>
        </p:nvSpPr>
        <p:spPr>
          <a:xfrm flipV="1">
            <a:off x="7207950" y="5473143"/>
            <a:ext cx="918236" cy="502377"/>
          </a:xfrm>
          <a:custGeom>
            <a:avLst/>
            <a:gdLst>
              <a:gd name="connsiteX0" fmla="*/ 365760 w 365760"/>
              <a:gd name="connsiteY0" fmla="*/ 594360 h 594360"/>
              <a:gd name="connsiteX1" fmla="*/ 152400 w 365760"/>
              <a:gd name="connsiteY1" fmla="*/ 0 h 594360"/>
              <a:gd name="connsiteX2" fmla="*/ 0 w 365760"/>
              <a:gd name="connsiteY2" fmla="*/ 0 h 594360"/>
            </a:gdLst>
            <a:ahLst/>
            <a:cxnLst>
              <a:cxn ang="0">
                <a:pos x="connsiteX0" y="connsiteY0"/>
              </a:cxn>
              <a:cxn ang="0">
                <a:pos x="connsiteX1" y="connsiteY1"/>
              </a:cxn>
              <a:cxn ang="0">
                <a:pos x="connsiteX2" y="connsiteY2"/>
              </a:cxn>
            </a:cxnLst>
            <a:rect l="l" t="t" r="r" b="b"/>
            <a:pathLst>
              <a:path w="365760" h="594360">
                <a:moveTo>
                  <a:pt x="365760" y="594360"/>
                </a:moveTo>
                <a:lnTo>
                  <a:pt x="152400" y="0"/>
                </a:lnTo>
                <a:lnTo>
                  <a:pt x="0" y="0"/>
                </a:lnTo>
              </a:path>
            </a:pathLst>
          </a:custGeom>
          <a:noFill/>
          <a:ln w="57150">
            <a:solidFill>
              <a:srgbClr val="75BC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16" name="直線コネクタ 15"/>
          <p:cNvCxnSpPr/>
          <p:nvPr/>
        </p:nvCxnSpPr>
        <p:spPr>
          <a:xfrm>
            <a:off x="8388424" y="5517370"/>
            <a:ext cx="0" cy="431910"/>
          </a:xfrm>
          <a:prstGeom prst="line">
            <a:avLst/>
          </a:prstGeom>
          <a:noFill/>
          <a:ln w="57150">
            <a:solidFill>
              <a:srgbClr val="75BC44"/>
            </a:solidFill>
          </a:ln>
        </p:spPr>
        <p:style>
          <a:lnRef idx="2">
            <a:schemeClr val="accent1">
              <a:shade val="50000"/>
            </a:schemeClr>
          </a:lnRef>
          <a:fillRef idx="1">
            <a:schemeClr val="accent1"/>
          </a:fillRef>
          <a:effectRef idx="0">
            <a:schemeClr val="accent1"/>
          </a:effectRef>
          <a:fontRef idx="minor">
            <a:schemeClr val="lt1"/>
          </a:fontRef>
        </p:style>
      </p:cxnSp>
      <p:sp>
        <p:nvSpPr>
          <p:cNvPr id="35" name="テキスト ボックス 34"/>
          <p:cNvSpPr txBox="1"/>
          <p:nvPr/>
        </p:nvSpPr>
        <p:spPr>
          <a:xfrm>
            <a:off x="251520" y="1268760"/>
            <a:ext cx="8784976" cy="738664"/>
          </a:xfrm>
          <a:prstGeom prst="rect">
            <a:avLst/>
          </a:prstGeom>
          <a:noFill/>
        </p:spPr>
        <p:txBody>
          <a:bodyPr wrap="square" rtlCol="0">
            <a:spAutoFit/>
          </a:bodyPr>
          <a:lstStyle/>
          <a:p>
            <a:pPr marL="361950" indent="-361950">
              <a:buClr>
                <a:srgbClr val="63B4D9"/>
              </a:buClr>
              <a:buFont typeface="Arial" panose="020B0604020202020204" pitchFamily="34" charset="0"/>
              <a:buChar char="•"/>
            </a:pPr>
            <a:r>
              <a:rPr lang="ja-JP" altLang="en-US" sz="4200" b="1" dirty="0">
                <a:latin typeface="游ゴシック" panose="020B0400000000000000" pitchFamily="50" charset="-128"/>
                <a:ea typeface="游ゴシック" panose="020B0400000000000000" pitchFamily="50" charset="-128"/>
                <a:cs typeface="Meiryo UI" panose="020B0604030504040204" pitchFamily="50" charset="-128"/>
              </a:rPr>
              <a:t>寄付は前年度から</a:t>
            </a:r>
            <a:r>
              <a:rPr lang="en-US" altLang="ja-JP" sz="4200" b="1" dirty="0">
                <a:latin typeface="游ゴシック" panose="020B0400000000000000" pitchFamily="50" charset="-128"/>
                <a:ea typeface="游ゴシック" panose="020B0400000000000000" pitchFamily="50" charset="-128"/>
                <a:cs typeface="Meiryo UI" panose="020B0604030504040204" pitchFamily="50" charset="-128"/>
              </a:rPr>
              <a:t>2</a:t>
            </a:r>
            <a:r>
              <a:rPr lang="ja-JP" altLang="en-US" sz="4200" b="1" dirty="0">
                <a:latin typeface="游ゴシック" panose="020B0400000000000000" pitchFamily="50" charset="-128"/>
                <a:ea typeface="游ゴシック" panose="020B0400000000000000" pitchFamily="50" charset="-128"/>
                <a:cs typeface="Meiryo UI" panose="020B0604030504040204" pitchFamily="50" charset="-128"/>
              </a:rPr>
              <a:t>千万円減</a:t>
            </a:r>
          </a:p>
        </p:txBody>
      </p:sp>
    </p:spTree>
    <p:extLst>
      <p:ext uri="{BB962C8B-B14F-4D97-AF65-F5344CB8AC3E}">
        <p14:creationId xmlns:p14="http://schemas.microsoft.com/office/powerpoint/2010/main" val="965541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58C5251-79DD-4FB6-9F85-6A54AFD2C897}"/>
              </a:ext>
            </a:extLst>
          </p:cNvPr>
          <p:cNvSpPr>
            <a:spLocks noGrp="1"/>
          </p:cNvSpPr>
          <p:nvPr>
            <p:ph idx="1"/>
          </p:nvPr>
        </p:nvSpPr>
        <p:spPr/>
        <p:txBody>
          <a:bodyPr/>
          <a:lstStyle/>
          <a:p>
            <a:r>
              <a:rPr lang="ja-JP" altLang="en-US" dirty="0"/>
              <a:t>巣立った</a:t>
            </a:r>
            <a:br>
              <a:rPr lang="en-US" altLang="ja-JP" dirty="0"/>
            </a:br>
            <a:r>
              <a:rPr lang="ja-JP" altLang="en-US" dirty="0"/>
              <a:t>米山奨学生</a:t>
            </a:r>
          </a:p>
        </p:txBody>
      </p:sp>
    </p:spTree>
    <p:extLst>
      <p:ext uri="{BB962C8B-B14F-4D97-AF65-F5344CB8AC3E}">
        <p14:creationId xmlns:p14="http://schemas.microsoft.com/office/powerpoint/2010/main" val="337525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009\Desktop\2147493743\0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23728" y="1511452"/>
            <a:ext cx="5184576" cy="50267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線吹き出し 2 (枠付き) 1"/>
          <p:cNvSpPr/>
          <p:nvPr/>
        </p:nvSpPr>
        <p:spPr>
          <a:xfrm>
            <a:off x="6562597" y="1484784"/>
            <a:ext cx="2592288" cy="792088"/>
          </a:xfrm>
          <a:prstGeom prst="borderCallout2">
            <a:avLst>
              <a:gd name="adj1" fmla="val 33180"/>
              <a:gd name="adj2" fmla="val 1221"/>
              <a:gd name="adj3" fmla="val 83686"/>
              <a:gd name="adj4" fmla="val -10053"/>
              <a:gd name="adj5" fmla="val 266250"/>
              <a:gd name="adj6" fmla="val -39633"/>
            </a:avLst>
          </a:prstGeom>
          <a:solidFill>
            <a:srgbClr val="46BA4C"/>
          </a:solidFill>
          <a:ln w="34925">
            <a:solidFill>
              <a:srgbClr val="46BA4C"/>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HGP創英角ｺﾞｼｯｸUB" panose="020B0900000000000000" pitchFamily="50" charset="-128"/>
                <a:ea typeface="HGP創英角ｺﾞｼｯｸUB" panose="020B0900000000000000" pitchFamily="50" charset="-128"/>
              </a:rPr>
              <a:t>日本国内：</a:t>
            </a:r>
            <a:r>
              <a:rPr lang="en-US" altLang="ja-JP" sz="3200" dirty="0">
                <a:latin typeface="HGP創英角ｺﾞｼｯｸUB" panose="020B0900000000000000" pitchFamily="50" charset="-128"/>
                <a:ea typeface="HGP創英角ｺﾞｼｯｸUB" panose="020B0900000000000000" pitchFamily="50" charset="-128"/>
              </a:rPr>
              <a:t>33</a:t>
            </a:r>
            <a:endParaRPr lang="ja-JP" altLang="en-US" sz="3200" dirty="0">
              <a:latin typeface="HGP創英角ｺﾞｼｯｸUB" panose="020B0900000000000000" pitchFamily="50" charset="-128"/>
              <a:ea typeface="HGP創英角ｺﾞｼｯｸUB" panose="020B0900000000000000" pitchFamily="50" charset="-128"/>
            </a:endParaRPr>
          </a:p>
        </p:txBody>
      </p:sp>
      <p:sp>
        <p:nvSpPr>
          <p:cNvPr id="6" name="線吹き出し 2 (枠付き) 5"/>
          <p:cNvSpPr/>
          <p:nvPr/>
        </p:nvSpPr>
        <p:spPr>
          <a:xfrm>
            <a:off x="3923928" y="1511449"/>
            <a:ext cx="1584176" cy="637200"/>
          </a:xfrm>
          <a:prstGeom prst="borderCallout2">
            <a:avLst>
              <a:gd name="adj1" fmla="val 48813"/>
              <a:gd name="adj2" fmla="val 100061"/>
              <a:gd name="adj3" fmla="val 97849"/>
              <a:gd name="adj4" fmla="val 54373"/>
              <a:gd name="adj5" fmla="val 338413"/>
              <a:gd name="adj6" fmla="val 70235"/>
            </a:avLst>
          </a:prstGeom>
          <a:solidFill>
            <a:srgbClr val="46BA4C"/>
          </a:solidFill>
          <a:ln w="34925">
            <a:solidFill>
              <a:srgbClr val="46BA4C"/>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HGP創英角ｺﾞｼｯｸUB" panose="020B0900000000000000" pitchFamily="50" charset="-128"/>
                <a:ea typeface="HGP創英角ｺﾞｼｯｸUB" panose="020B0900000000000000" pitchFamily="50" charset="-128"/>
              </a:rPr>
              <a:t>韓国</a:t>
            </a:r>
          </a:p>
        </p:txBody>
      </p:sp>
      <p:sp>
        <p:nvSpPr>
          <p:cNvPr id="7" name="線吹き出し 2 (枠付き) 6"/>
          <p:cNvSpPr/>
          <p:nvPr/>
        </p:nvSpPr>
        <p:spPr>
          <a:xfrm>
            <a:off x="372121" y="2559303"/>
            <a:ext cx="2160240" cy="581667"/>
          </a:xfrm>
          <a:prstGeom prst="borderCallout2">
            <a:avLst>
              <a:gd name="adj1" fmla="val 48813"/>
              <a:gd name="adj2" fmla="val 100061"/>
              <a:gd name="adj3" fmla="val 50015"/>
              <a:gd name="adj4" fmla="val 110032"/>
              <a:gd name="adj5" fmla="val 200593"/>
              <a:gd name="adj6" fmla="val 178271"/>
            </a:avLst>
          </a:prstGeom>
          <a:solidFill>
            <a:srgbClr val="46BA4C"/>
          </a:solidFill>
          <a:ln w="34925">
            <a:solidFill>
              <a:srgbClr val="46BA4C"/>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latin typeface="HGP創英角ｺﾞｼｯｸUB" panose="020B0900000000000000" pitchFamily="50" charset="-128"/>
                <a:ea typeface="HGP創英角ｺﾞｼｯｸUB" panose="020B0900000000000000" pitchFamily="50" charset="-128"/>
              </a:rPr>
              <a:t>　中国</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8" name="線吹き出し 2 (枠付き) 7"/>
          <p:cNvSpPr/>
          <p:nvPr/>
        </p:nvSpPr>
        <p:spPr>
          <a:xfrm>
            <a:off x="7380312" y="3628780"/>
            <a:ext cx="1656184" cy="637200"/>
          </a:xfrm>
          <a:prstGeom prst="borderCallout2">
            <a:avLst>
              <a:gd name="adj1" fmla="val 65648"/>
              <a:gd name="adj2" fmla="val -504"/>
              <a:gd name="adj3" fmla="val 66851"/>
              <a:gd name="adj4" fmla="val -14814"/>
              <a:gd name="adj5" fmla="val 88890"/>
              <a:gd name="adj6" fmla="val -149211"/>
            </a:avLst>
          </a:prstGeom>
          <a:solidFill>
            <a:srgbClr val="46BA4C"/>
          </a:solidFill>
          <a:ln w="34925">
            <a:solidFill>
              <a:srgbClr val="46BA4C"/>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HGP創英角ｺﾞｼｯｸUB" panose="020B0900000000000000" pitchFamily="50" charset="-128"/>
                <a:ea typeface="HGP創英角ｺﾞｼｯｸUB" panose="020B0900000000000000" pitchFamily="50" charset="-128"/>
              </a:rPr>
              <a:t>台湾</a:t>
            </a:r>
          </a:p>
        </p:txBody>
      </p:sp>
      <p:sp>
        <p:nvSpPr>
          <p:cNvPr id="9" name="線吹き出し 2 (枠付き) 8"/>
          <p:cNvSpPr/>
          <p:nvPr/>
        </p:nvSpPr>
        <p:spPr>
          <a:xfrm>
            <a:off x="372121" y="5007628"/>
            <a:ext cx="2147462" cy="642151"/>
          </a:xfrm>
          <a:prstGeom prst="borderCallout2">
            <a:avLst>
              <a:gd name="adj1" fmla="val 48813"/>
              <a:gd name="adj2" fmla="val 100061"/>
              <a:gd name="adj3" fmla="val 50015"/>
              <a:gd name="adj4" fmla="val 110032"/>
              <a:gd name="adj5" fmla="val -72007"/>
              <a:gd name="adj6" fmla="val 171934"/>
            </a:avLst>
          </a:prstGeom>
          <a:solidFill>
            <a:srgbClr val="46BA4C"/>
          </a:solidFill>
          <a:ln w="34925">
            <a:solidFill>
              <a:srgbClr val="46BA4C"/>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HGP創英角ｺﾞｼｯｸUB" panose="020B0900000000000000" pitchFamily="50" charset="-128"/>
                <a:ea typeface="HGP創英角ｺﾞｼｯｸUB" panose="020B0900000000000000" pitchFamily="50" charset="-128"/>
              </a:rPr>
              <a:t>タイ</a:t>
            </a:r>
          </a:p>
        </p:txBody>
      </p:sp>
      <p:sp>
        <p:nvSpPr>
          <p:cNvPr id="10" name="線吹き出し 2 (枠付き) 9"/>
          <p:cNvSpPr/>
          <p:nvPr/>
        </p:nvSpPr>
        <p:spPr>
          <a:xfrm>
            <a:off x="372121" y="4005064"/>
            <a:ext cx="2160240" cy="637200"/>
          </a:xfrm>
          <a:prstGeom prst="borderCallout2">
            <a:avLst>
              <a:gd name="adj1" fmla="val 48813"/>
              <a:gd name="adj2" fmla="val 100061"/>
              <a:gd name="adj3" fmla="val 50015"/>
              <a:gd name="adj4" fmla="val 110032"/>
              <a:gd name="adj5" fmla="val -612"/>
              <a:gd name="adj6" fmla="val 146348"/>
            </a:avLst>
          </a:prstGeom>
          <a:solidFill>
            <a:srgbClr val="46BA4C"/>
          </a:solidFill>
          <a:ln w="34925">
            <a:solidFill>
              <a:srgbClr val="46BA4C"/>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HGP創英角ｺﾞｼｯｸUB" panose="020B0900000000000000" pitchFamily="50" charset="-128"/>
                <a:ea typeface="HGP創英角ｺﾞｼｯｸUB" panose="020B0900000000000000" pitchFamily="50" charset="-128"/>
              </a:rPr>
              <a:t>ネパール</a:t>
            </a:r>
          </a:p>
        </p:txBody>
      </p:sp>
      <p:sp>
        <p:nvSpPr>
          <p:cNvPr id="13" name="線吹き出し 2 (枠付き) 12"/>
          <p:cNvSpPr/>
          <p:nvPr/>
        </p:nvSpPr>
        <p:spPr>
          <a:xfrm>
            <a:off x="372121" y="1511551"/>
            <a:ext cx="2160240" cy="650876"/>
          </a:xfrm>
          <a:prstGeom prst="borderCallout2">
            <a:avLst>
              <a:gd name="adj1" fmla="val 48813"/>
              <a:gd name="adj2" fmla="val 100061"/>
              <a:gd name="adj3" fmla="val 97778"/>
              <a:gd name="adj4" fmla="val 115819"/>
              <a:gd name="adj5" fmla="val 265031"/>
              <a:gd name="adj6" fmla="val 173461"/>
            </a:avLst>
          </a:prstGeom>
          <a:solidFill>
            <a:srgbClr val="46BA4C"/>
          </a:solidFill>
          <a:ln w="34925">
            <a:solidFill>
              <a:srgbClr val="46BA4C"/>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HGP創英角ｺﾞｼｯｸUB" panose="020B0900000000000000" pitchFamily="50" charset="-128"/>
                <a:ea typeface="HGP創英角ｺﾞｼｯｸUB" panose="020B0900000000000000" pitchFamily="50" charset="-128"/>
              </a:rPr>
              <a:t>モンゴル</a:t>
            </a:r>
          </a:p>
        </p:txBody>
      </p:sp>
      <p:sp>
        <p:nvSpPr>
          <p:cNvPr id="5" name="正方形/長方形 4"/>
          <p:cNvSpPr/>
          <p:nvPr/>
        </p:nvSpPr>
        <p:spPr>
          <a:xfrm>
            <a:off x="179514" y="1124748"/>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2014</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16" name="正方形/長方形 15"/>
          <p:cNvSpPr/>
          <p:nvPr/>
        </p:nvSpPr>
        <p:spPr>
          <a:xfrm>
            <a:off x="179514" y="2162429"/>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2009</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18" name="正方形/長方形 17"/>
          <p:cNvSpPr/>
          <p:nvPr/>
        </p:nvSpPr>
        <p:spPr>
          <a:xfrm>
            <a:off x="4420395" y="1124748"/>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1989</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19" name="正方形/長方形 18"/>
          <p:cNvSpPr/>
          <p:nvPr/>
        </p:nvSpPr>
        <p:spPr>
          <a:xfrm>
            <a:off x="8020795" y="3276276"/>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1983</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20" name="正方形/長方形 19"/>
          <p:cNvSpPr/>
          <p:nvPr/>
        </p:nvSpPr>
        <p:spPr>
          <a:xfrm>
            <a:off x="179514" y="3654996"/>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2013</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21" name="正方形/長方形 20"/>
          <p:cNvSpPr/>
          <p:nvPr/>
        </p:nvSpPr>
        <p:spPr>
          <a:xfrm>
            <a:off x="192292" y="4642268"/>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2012</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22" name="線吹き出し 2 (枠付き) 21"/>
          <p:cNvSpPr/>
          <p:nvPr/>
        </p:nvSpPr>
        <p:spPr>
          <a:xfrm>
            <a:off x="359343" y="6021288"/>
            <a:ext cx="2160240" cy="637200"/>
          </a:xfrm>
          <a:prstGeom prst="borderCallout2">
            <a:avLst>
              <a:gd name="adj1" fmla="val 48813"/>
              <a:gd name="adj2" fmla="val 100061"/>
              <a:gd name="adj3" fmla="val 50015"/>
              <a:gd name="adj4" fmla="val 110032"/>
              <a:gd name="adj5" fmla="val -176574"/>
              <a:gd name="adj6" fmla="val 142316"/>
            </a:avLst>
          </a:prstGeom>
          <a:solidFill>
            <a:srgbClr val="46BA4C"/>
          </a:solidFill>
          <a:ln w="34925">
            <a:solidFill>
              <a:srgbClr val="46BA4C"/>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HGP創英角ｺﾞｼｯｸUB" panose="020B0900000000000000" pitchFamily="50" charset="-128"/>
                <a:ea typeface="HGP創英角ｺﾞｼｯｸUB" panose="020B0900000000000000" pitchFamily="50" charset="-128"/>
              </a:rPr>
              <a:t>スリランカ</a:t>
            </a:r>
          </a:p>
        </p:txBody>
      </p:sp>
      <p:sp>
        <p:nvSpPr>
          <p:cNvPr id="23" name="正方形/長方形 22"/>
          <p:cNvSpPr/>
          <p:nvPr/>
        </p:nvSpPr>
        <p:spPr>
          <a:xfrm>
            <a:off x="179514" y="5649780"/>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2016</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25" name="線吹き出し 2 (枠付き) 24"/>
          <p:cNvSpPr/>
          <p:nvPr/>
        </p:nvSpPr>
        <p:spPr>
          <a:xfrm>
            <a:off x="6948265" y="4689027"/>
            <a:ext cx="2088232" cy="637200"/>
          </a:xfrm>
          <a:prstGeom prst="borderCallout2">
            <a:avLst>
              <a:gd name="adj1" fmla="val 65648"/>
              <a:gd name="adj2" fmla="val -504"/>
              <a:gd name="adj3" fmla="val 66851"/>
              <a:gd name="adj4" fmla="val -14814"/>
              <a:gd name="adj5" fmla="val 26777"/>
              <a:gd name="adj6" fmla="val -133320"/>
            </a:avLst>
          </a:prstGeom>
          <a:solidFill>
            <a:srgbClr val="46BA4C"/>
          </a:solidFill>
          <a:ln w="34925">
            <a:solidFill>
              <a:srgbClr val="46BA4C"/>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HGP創英角ｺﾞｼｯｸUB" panose="020B0900000000000000" pitchFamily="50" charset="-128"/>
                <a:ea typeface="HGP創英角ｺﾞｼｯｸUB" panose="020B0900000000000000" pitchFamily="50" charset="-128"/>
              </a:rPr>
              <a:t>マレーシア</a:t>
            </a:r>
          </a:p>
        </p:txBody>
      </p:sp>
      <p:sp>
        <p:nvSpPr>
          <p:cNvPr id="26" name="正方形/長方形 25"/>
          <p:cNvSpPr/>
          <p:nvPr/>
        </p:nvSpPr>
        <p:spPr>
          <a:xfrm>
            <a:off x="8020795" y="4336523"/>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2016</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27" name="線吹き出し 2 (枠付き) 26"/>
          <p:cNvSpPr/>
          <p:nvPr/>
        </p:nvSpPr>
        <p:spPr>
          <a:xfrm>
            <a:off x="6948265" y="5900945"/>
            <a:ext cx="2088232" cy="637200"/>
          </a:xfrm>
          <a:prstGeom prst="borderCallout2">
            <a:avLst>
              <a:gd name="adj1" fmla="val 65648"/>
              <a:gd name="adj2" fmla="val -504"/>
              <a:gd name="adj3" fmla="val 64709"/>
              <a:gd name="adj4" fmla="val -49452"/>
              <a:gd name="adj5" fmla="val -249520"/>
              <a:gd name="adj6" fmla="val -141816"/>
            </a:avLst>
          </a:prstGeom>
          <a:solidFill>
            <a:srgbClr val="46BA4C"/>
          </a:solidFill>
          <a:ln w="34925">
            <a:solidFill>
              <a:srgbClr val="46BA4C"/>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HGP創英角ｺﾞｼｯｸUB" panose="020B0900000000000000" pitchFamily="50" charset="-128"/>
                <a:ea typeface="HGP創英角ｺﾞｼｯｸUB" panose="020B0900000000000000" pitchFamily="50" charset="-128"/>
              </a:rPr>
              <a:t>ミャンマー</a:t>
            </a:r>
          </a:p>
        </p:txBody>
      </p:sp>
      <p:sp>
        <p:nvSpPr>
          <p:cNvPr id="28" name="正方形/長方形 27"/>
          <p:cNvSpPr/>
          <p:nvPr/>
        </p:nvSpPr>
        <p:spPr>
          <a:xfrm>
            <a:off x="8020795" y="5548441"/>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2017</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4" name="タイトル 3">
            <a:extLst>
              <a:ext uri="{FF2B5EF4-FFF2-40B4-BE49-F238E27FC236}">
                <a16:creationId xmlns:a16="http://schemas.microsoft.com/office/drawing/2014/main" id="{BCEF436B-0C01-4CB0-A52A-E759C160B8AD}"/>
              </a:ext>
            </a:extLst>
          </p:cNvPr>
          <p:cNvSpPr>
            <a:spLocks noGrp="1"/>
          </p:cNvSpPr>
          <p:nvPr>
            <p:ph type="title"/>
          </p:nvPr>
        </p:nvSpPr>
        <p:spPr/>
        <p:txBody>
          <a:bodyPr/>
          <a:lstStyle/>
          <a:p>
            <a:r>
              <a:rPr lang="zh-CN" altLang="en-US" dirty="0"/>
              <a:t>学友会（国内</a:t>
            </a:r>
            <a:r>
              <a:rPr lang="en-US" altLang="zh-CN" dirty="0"/>
              <a:t>33</a:t>
            </a:r>
            <a:r>
              <a:rPr lang="zh-CN" altLang="en-US" dirty="0"/>
              <a:t>、海外</a:t>
            </a:r>
            <a:r>
              <a:rPr lang="en-US" altLang="zh-CN" dirty="0"/>
              <a:t>9</a:t>
            </a:r>
            <a:r>
              <a:rPr lang="zh-CN" altLang="en-US" dirty="0"/>
              <a:t>）</a:t>
            </a:r>
            <a:endParaRPr kumimoji="1" lang="ja-JP" altLang="en-US" dirty="0"/>
          </a:p>
        </p:txBody>
      </p:sp>
    </p:spTree>
    <p:extLst>
      <p:ext uri="{BB962C8B-B14F-4D97-AF65-F5344CB8AC3E}">
        <p14:creationId xmlns:p14="http://schemas.microsoft.com/office/powerpoint/2010/main" val="392193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animEffect transition="in" filter="fade">
                                      <p:cBhvr>
                                        <p:cTn id="20" dur="100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Effect transition="in" filter="fade">
                                      <p:cBhvr>
                                        <p:cTn id="31" dur="100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Effect transition="in" filter="fade">
                                      <p:cBhvr>
                                        <p:cTn id="36" dur="1000"/>
                                        <p:tgtEl>
                                          <p:spTgt spid="7"/>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Effect transition="in" filter="fade">
                                      <p:cBhvr>
                                        <p:cTn id="42" dur="1000"/>
                                        <p:tgtEl>
                                          <p:spTgt spid="2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fltVal val="0"/>
                                          </p:val>
                                        </p:tav>
                                        <p:tav tm="100000">
                                          <p:val>
                                            <p:strVal val="#ppt_w"/>
                                          </p:val>
                                        </p:tav>
                                      </p:tavLst>
                                    </p:anim>
                                    <p:anim calcmode="lin" valueType="num">
                                      <p:cBhvr>
                                        <p:cTn id="52" dur="1000" fill="hold"/>
                                        <p:tgtEl>
                                          <p:spTgt spid="20"/>
                                        </p:tgtEl>
                                        <p:attrNameLst>
                                          <p:attrName>ppt_h</p:attrName>
                                        </p:attrNameLst>
                                      </p:cBhvr>
                                      <p:tavLst>
                                        <p:tav tm="0">
                                          <p:val>
                                            <p:fltVal val="0"/>
                                          </p:val>
                                        </p:tav>
                                        <p:tav tm="100000">
                                          <p:val>
                                            <p:strVal val="#ppt_h"/>
                                          </p:val>
                                        </p:tav>
                                      </p:tavLst>
                                    </p:anim>
                                    <p:animEffect transition="in" filter="fade">
                                      <p:cBhvr>
                                        <p:cTn id="53" dur="1000"/>
                                        <p:tgtEl>
                                          <p:spTgt spid="2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fltVal val="0"/>
                                          </p:val>
                                        </p:tav>
                                        <p:tav tm="100000">
                                          <p:val>
                                            <p:strVal val="#ppt_w"/>
                                          </p:val>
                                        </p:tav>
                                      </p:tavLst>
                                    </p:anim>
                                    <p:anim calcmode="lin" valueType="num">
                                      <p:cBhvr>
                                        <p:cTn id="57" dur="1000" fill="hold"/>
                                        <p:tgtEl>
                                          <p:spTgt spid="10"/>
                                        </p:tgtEl>
                                        <p:attrNameLst>
                                          <p:attrName>ppt_h</p:attrName>
                                        </p:attrNameLst>
                                      </p:cBhvr>
                                      <p:tavLst>
                                        <p:tav tm="0">
                                          <p:val>
                                            <p:fltVal val="0"/>
                                          </p:val>
                                        </p:tav>
                                        <p:tav tm="100000">
                                          <p:val>
                                            <p:strVal val="#ppt_h"/>
                                          </p:val>
                                        </p:tav>
                                      </p:tavLst>
                                    </p:anim>
                                    <p:animEffect transition="in" filter="fade">
                                      <p:cBhvr>
                                        <p:cTn id="58" dur="1000"/>
                                        <p:tgtEl>
                                          <p:spTgt spid="10"/>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1000" fill="hold"/>
                                        <p:tgtEl>
                                          <p:spTgt spid="5"/>
                                        </p:tgtEl>
                                        <p:attrNameLst>
                                          <p:attrName>ppt_w</p:attrName>
                                        </p:attrNameLst>
                                      </p:cBhvr>
                                      <p:tavLst>
                                        <p:tav tm="0">
                                          <p:val>
                                            <p:fltVal val="0"/>
                                          </p:val>
                                        </p:tav>
                                        <p:tav tm="100000">
                                          <p:val>
                                            <p:strVal val="#ppt_w"/>
                                          </p:val>
                                        </p:tav>
                                      </p:tavLst>
                                    </p:anim>
                                    <p:anim calcmode="lin" valueType="num">
                                      <p:cBhvr>
                                        <p:cTn id="63" dur="1000" fill="hold"/>
                                        <p:tgtEl>
                                          <p:spTgt spid="5"/>
                                        </p:tgtEl>
                                        <p:attrNameLst>
                                          <p:attrName>ppt_h</p:attrName>
                                        </p:attrNameLst>
                                      </p:cBhvr>
                                      <p:tavLst>
                                        <p:tav tm="0">
                                          <p:val>
                                            <p:fltVal val="0"/>
                                          </p:val>
                                        </p:tav>
                                        <p:tav tm="100000">
                                          <p:val>
                                            <p:strVal val="#ppt_h"/>
                                          </p:val>
                                        </p:tav>
                                      </p:tavLst>
                                    </p:anim>
                                    <p:animEffect transition="in" filter="fade">
                                      <p:cBhvr>
                                        <p:cTn id="64" dur="1000"/>
                                        <p:tgtEl>
                                          <p:spTgt spid="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Effect transition="in" filter="fade">
                                      <p:cBhvr>
                                        <p:cTn id="69" dur="1000"/>
                                        <p:tgtEl>
                                          <p:spTgt spid="13"/>
                                        </p:tgtEl>
                                      </p:cBhvr>
                                    </p:animEffect>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fltVal val="0"/>
                                          </p:val>
                                        </p:tav>
                                        <p:tav tm="100000">
                                          <p:val>
                                            <p:strVal val="#ppt_w"/>
                                          </p:val>
                                        </p:tav>
                                      </p:tavLst>
                                    </p:anim>
                                    <p:anim calcmode="lin" valueType="num">
                                      <p:cBhvr>
                                        <p:cTn id="74" dur="1000" fill="hold"/>
                                        <p:tgtEl>
                                          <p:spTgt spid="26"/>
                                        </p:tgtEl>
                                        <p:attrNameLst>
                                          <p:attrName>ppt_h</p:attrName>
                                        </p:attrNameLst>
                                      </p:cBhvr>
                                      <p:tavLst>
                                        <p:tav tm="0">
                                          <p:val>
                                            <p:fltVal val="0"/>
                                          </p:val>
                                        </p:tav>
                                        <p:tav tm="100000">
                                          <p:val>
                                            <p:strVal val="#ppt_h"/>
                                          </p:val>
                                        </p:tav>
                                      </p:tavLst>
                                    </p:anim>
                                    <p:animEffect transition="in" filter="fade">
                                      <p:cBhvr>
                                        <p:cTn id="75" dur="1000"/>
                                        <p:tgtEl>
                                          <p:spTgt spid="2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1000" fill="hold"/>
                                        <p:tgtEl>
                                          <p:spTgt spid="25"/>
                                        </p:tgtEl>
                                        <p:attrNameLst>
                                          <p:attrName>ppt_w</p:attrName>
                                        </p:attrNameLst>
                                      </p:cBhvr>
                                      <p:tavLst>
                                        <p:tav tm="0">
                                          <p:val>
                                            <p:fltVal val="0"/>
                                          </p:val>
                                        </p:tav>
                                        <p:tav tm="100000">
                                          <p:val>
                                            <p:strVal val="#ppt_w"/>
                                          </p:val>
                                        </p:tav>
                                      </p:tavLst>
                                    </p:anim>
                                    <p:anim calcmode="lin" valueType="num">
                                      <p:cBhvr>
                                        <p:cTn id="79" dur="1000" fill="hold"/>
                                        <p:tgtEl>
                                          <p:spTgt spid="25"/>
                                        </p:tgtEl>
                                        <p:attrNameLst>
                                          <p:attrName>ppt_h</p:attrName>
                                        </p:attrNameLst>
                                      </p:cBhvr>
                                      <p:tavLst>
                                        <p:tav tm="0">
                                          <p:val>
                                            <p:fltVal val="0"/>
                                          </p:val>
                                        </p:tav>
                                        <p:tav tm="100000">
                                          <p:val>
                                            <p:strVal val="#ppt_h"/>
                                          </p:val>
                                        </p:tav>
                                      </p:tavLst>
                                    </p:anim>
                                    <p:animEffect transition="in" filter="fade">
                                      <p:cBhvr>
                                        <p:cTn id="80" dur="1000"/>
                                        <p:tgtEl>
                                          <p:spTgt spid="25"/>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1000" fill="hold"/>
                                        <p:tgtEl>
                                          <p:spTgt spid="23"/>
                                        </p:tgtEl>
                                        <p:attrNameLst>
                                          <p:attrName>ppt_w</p:attrName>
                                        </p:attrNameLst>
                                      </p:cBhvr>
                                      <p:tavLst>
                                        <p:tav tm="0">
                                          <p:val>
                                            <p:fltVal val="0"/>
                                          </p:val>
                                        </p:tav>
                                        <p:tav tm="100000">
                                          <p:val>
                                            <p:strVal val="#ppt_w"/>
                                          </p:val>
                                        </p:tav>
                                      </p:tavLst>
                                    </p:anim>
                                    <p:anim calcmode="lin" valueType="num">
                                      <p:cBhvr>
                                        <p:cTn id="85" dur="1000" fill="hold"/>
                                        <p:tgtEl>
                                          <p:spTgt spid="23"/>
                                        </p:tgtEl>
                                        <p:attrNameLst>
                                          <p:attrName>ppt_h</p:attrName>
                                        </p:attrNameLst>
                                      </p:cBhvr>
                                      <p:tavLst>
                                        <p:tav tm="0">
                                          <p:val>
                                            <p:fltVal val="0"/>
                                          </p:val>
                                        </p:tav>
                                        <p:tav tm="100000">
                                          <p:val>
                                            <p:strVal val="#ppt_h"/>
                                          </p:val>
                                        </p:tav>
                                      </p:tavLst>
                                    </p:anim>
                                    <p:animEffect transition="in" filter="fade">
                                      <p:cBhvr>
                                        <p:cTn id="86" dur="1000"/>
                                        <p:tgtEl>
                                          <p:spTgt spid="23"/>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1000" fill="hold"/>
                                        <p:tgtEl>
                                          <p:spTgt spid="22"/>
                                        </p:tgtEl>
                                        <p:attrNameLst>
                                          <p:attrName>ppt_w</p:attrName>
                                        </p:attrNameLst>
                                      </p:cBhvr>
                                      <p:tavLst>
                                        <p:tav tm="0">
                                          <p:val>
                                            <p:fltVal val="0"/>
                                          </p:val>
                                        </p:tav>
                                        <p:tav tm="100000">
                                          <p:val>
                                            <p:strVal val="#ppt_w"/>
                                          </p:val>
                                        </p:tav>
                                      </p:tavLst>
                                    </p:anim>
                                    <p:anim calcmode="lin" valueType="num">
                                      <p:cBhvr>
                                        <p:cTn id="90" dur="1000" fill="hold"/>
                                        <p:tgtEl>
                                          <p:spTgt spid="22"/>
                                        </p:tgtEl>
                                        <p:attrNameLst>
                                          <p:attrName>ppt_h</p:attrName>
                                        </p:attrNameLst>
                                      </p:cBhvr>
                                      <p:tavLst>
                                        <p:tav tm="0">
                                          <p:val>
                                            <p:fltVal val="0"/>
                                          </p:val>
                                        </p:tav>
                                        <p:tav tm="100000">
                                          <p:val>
                                            <p:strVal val="#ppt_h"/>
                                          </p:val>
                                        </p:tav>
                                      </p:tavLst>
                                    </p:anim>
                                    <p:animEffect transition="in" filter="fade">
                                      <p:cBhvr>
                                        <p:cTn id="91" dur="1000"/>
                                        <p:tgtEl>
                                          <p:spTgt spid="22"/>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p:cTn id="95" dur="1000" fill="hold"/>
                                        <p:tgtEl>
                                          <p:spTgt spid="28"/>
                                        </p:tgtEl>
                                        <p:attrNameLst>
                                          <p:attrName>ppt_w</p:attrName>
                                        </p:attrNameLst>
                                      </p:cBhvr>
                                      <p:tavLst>
                                        <p:tav tm="0">
                                          <p:val>
                                            <p:fltVal val="0"/>
                                          </p:val>
                                        </p:tav>
                                        <p:tav tm="100000">
                                          <p:val>
                                            <p:strVal val="#ppt_w"/>
                                          </p:val>
                                        </p:tav>
                                      </p:tavLst>
                                    </p:anim>
                                    <p:anim calcmode="lin" valueType="num">
                                      <p:cBhvr>
                                        <p:cTn id="96" dur="1000" fill="hold"/>
                                        <p:tgtEl>
                                          <p:spTgt spid="28"/>
                                        </p:tgtEl>
                                        <p:attrNameLst>
                                          <p:attrName>ppt_h</p:attrName>
                                        </p:attrNameLst>
                                      </p:cBhvr>
                                      <p:tavLst>
                                        <p:tav tm="0">
                                          <p:val>
                                            <p:fltVal val="0"/>
                                          </p:val>
                                        </p:tav>
                                        <p:tav tm="100000">
                                          <p:val>
                                            <p:strVal val="#ppt_h"/>
                                          </p:val>
                                        </p:tav>
                                      </p:tavLst>
                                    </p:anim>
                                    <p:animEffect transition="in" filter="fade">
                                      <p:cBhvr>
                                        <p:cTn id="97" dur="1000"/>
                                        <p:tgtEl>
                                          <p:spTgt spid="28"/>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1000" fill="hold"/>
                                        <p:tgtEl>
                                          <p:spTgt spid="27"/>
                                        </p:tgtEl>
                                        <p:attrNameLst>
                                          <p:attrName>ppt_w</p:attrName>
                                        </p:attrNameLst>
                                      </p:cBhvr>
                                      <p:tavLst>
                                        <p:tav tm="0">
                                          <p:val>
                                            <p:fltVal val="0"/>
                                          </p:val>
                                        </p:tav>
                                        <p:tav tm="100000">
                                          <p:val>
                                            <p:strVal val="#ppt_w"/>
                                          </p:val>
                                        </p:tav>
                                      </p:tavLst>
                                    </p:anim>
                                    <p:anim calcmode="lin" valueType="num">
                                      <p:cBhvr>
                                        <p:cTn id="101" dur="1000" fill="hold"/>
                                        <p:tgtEl>
                                          <p:spTgt spid="27"/>
                                        </p:tgtEl>
                                        <p:attrNameLst>
                                          <p:attrName>ppt_h</p:attrName>
                                        </p:attrNameLst>
                                      </p:cBhvr>
                                      <p:tavLst>
                                        <p:tav tm="0">
                                          <p:val>
                                            <p:fltVal val="0"/>
                                          </p:val>
                                        </p:tav>
                                        <p:tav tm="100000">
                                          <p:val>
                                            <p:strVal val="#ppt_h"/>
                                          </p:val>
                                        </p:tav>
                                      </p:tavLst>
                                    </p:anim>
                                    <p:animEffect transition="in" filter="fade">
                                      <p:cBhvr>
                                        <p:cTn id="102" dur="1000"/>
                                        <p:tgtEl>
                                          <p:spTgt spid="27"/>
                                        </p:tgtEl>
                                      </p:cBhvr>
                                    </p:animEffect>
                                  </p:childTnLst>
                                </p:cTn>
                              </p:par>
                            </p:childTnLst>
                          </p:cTn>
                        </p:par>
                        <p:par>
                          <p:cTn id="103" fill="hold">
                            <p:stCondLst>
                              <p:cond delay="9000"/>
                            </p:stCondLst>
                            <p:childTnLst>
                              <p:par>
                                <p:cTn id="104" presetID="31" presetClass="entr" presetSubtype="0" fill="hold" grpId="0"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p:cTn id="106" dur="1000" fill="hold"/>
                                        <p:tgtEl>
                                          <p:spTgt spid="2"/>
                                        </p:tgtEl>
                                        <p:attrNameLst>
                                          <p:attrName>ppt_w</p:attrName>
                                        </p:attrNameLst>
                                      </p:cBhvr>
                                      <p:tavLst>
                                        <p:tav tm="0">
                                          <p:val>
                                            <p:fltVal val="0"/>
                                          </p:val>
                                        </p:tav>
                                        <p:tav tm="100000">
                                          <p:val>
                                            <p:strVal val="#ppt_w"/>
                                          </p:val>
                                        </p:tav>
                                      </p:tavLst>
                                    </p:anim>
                                    <p:anim calcmode="lin" valueType="num">
                                      <p:cBhvr>
                                        <p:cTn id="107" dur="1000" fill="hold"/>
                                        <p:tgtEl>
                                          <p:spTgt spid="2"/>
                                        </p:tgtEl>
                                        <p:attrNameLst>
                                          <p:attrName>ppt_h</p:attrName>
                                        </p:attrNameLst>
                                      </p:cBhvr>
                                      <p:tavLst>
                                        <p:tav tm="0">
                                          <p:val>
                                            <p:fltVal val="0"/>
                                          </p:val>
                                        </p:tav>
                                        <p:tav tm="100000">
                                          <p:val>
                                            <p:strVal val="#ppt_h"/>
                                          </p:val>
                                        </p:tav>
                                      </p:tavLst>
                                    </p:anim>
                                    <p:anim calcmode="lin" valueType="num">
                                      <p:cBhvr>
                                        <p:cTn id="108" dur="1000" fill="hold"/>
                                        <p:tgtEl>
                                          <p:spTgt spid="2"/>
                                        </p:tgtEl>
                                        <p:attrNameLst>
                                          <p:attrName>style.rotation</p:attrName>
                                        </p:attrNameLst>
                                      </p:cBhvr>
                                      <p:tavLst>
                                        <p:tav tm="0">
                                          <p:val>
                                            <p:fltVal val="90"/>
                                          </p:val>
                                        </p:tav>
                                        <p:tav tm="100000">
                                          <p:val>
                                            <p:fltVal val="0"/>
                                          </p:val>
                                        </p:tav>
                                      </p:tavLst>
                                    </p:anim>
                                    <p:animEffect transition="in" filter="fade">
                                      <p:cBhvr>
                                        <p:cTn id="10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3" grpId="0" animBg="1"/>
      <p:bldP spid="5" grpId="0"/>
      <p:bldP spid="16" grpId="0"/>
      <p:bldP spid="18" grpId="0"/>
      <p:bldP spid="19" grpId="0"/>
      <p:bldP spid="20" grpId="0"/>
      <p:bldP spid="21" grpId="0"/>
      <p:bldP spid="22" grpId="0" animBg="1"/>
      <p:bldP spid="23" grpId="0"/>
      <p:bldP spid="25" grpId="0" animBg="1"/>
      <p:bldP spid="26" grpId="0"/>
      <p:bldP spid="27"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0BDE5EA-1FE6-42DC-A986-F38B1964F8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50879" y="1301714"/>
            <a:ext cx="3926193" cy="2313759"/>
          </a:xfrm>
          <a:prstGeom prst="rect">
            <a:avLst/>
          </a:prstGeom>
          <a:ln>
            <a:noFill/>
          </a:ln>
          <a:effectLst>
            <a:softEdge rad="112500"/>
          </a:effectLst>
        </p:spPr>
      </p:pic>
      <p:pic>
        <p:nvPicPr>
          <p:cNvPr id="5" name="図 4">
            <a:extLst>
              <a:ext uri="{FF2B5EF4-FFF2-40B4-BE49-F238E27FC236}">
                <a16:creationId xmlns:a16="http://schemas.microsoft.com/office/drawing/2014/main" id="{FA071E63-5FE2-4C2F-A2D9-D873DB9AEF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49289" y="4001829"/>
            <a:ext cx="4767141" cy="2466329"/>
          </a:xfrm>
          <a:prstGeom prst="rect">
            <a:avLst/>
          </a:prstGeom>
          <a:ln>
            <a:noFill/>
          </a:ln>
          <a:effectLst>
            <a:softEdge rad="112500"/>
          </a:effectLst>
        </p:spPr>
      </p:pic>
      <p:pic>
        <p:nvPicPr>
          <p:cNvPr id="2050" name="Picture 2" descr="ç»åã«å«ã¾ãã¦ããå¯è½æ§ããããã®:15äººãæ¨ãå±å¤">
            <a:extLst>
              <a:ext uri="{FF2B5EF4-FFF2-40B4-BE49-F238E27FC236}">
                <a16:creationId xmlns:a16="http://schemas.microsoft.com/office/drawing/2014/main" id="{F23633BE-6CFD-4281-8C8C-6B854BD9BD7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80611" y="1268760"/>
            <a:ext cx="4044189" cy="2346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タイトル 2"/>
          <p:cNvSpPr>
            <a:spLocks noGrp="1"/>
          </p:cNvSpPr>
          <p:nvPr>
            <p:ph type="title"/>
          </p:nvPr>
        </p:nvSpPr>
        <p:spPr/>
        <p:txBody>
          <a:bodyPr/>
          <a:lstStyle/>
          <a:p>
            <a:r>
              <a:rPr kumimoji="1" lang="ja-JP" altLang="en-US" dirty="0"/>
              <a:t>学友会の活動</a:t>
            </a:r>
            <a:r>
              <a:rPr kumimoji="1" lang="en-US" altLang="ja-JP" dirty="0"/>
              <a:t>【</a:t>
            </a:r>
            <a:r>
              <a:rPr kumimoji="1" lang="ja-JP" altLang="en-US" dirty="0"/>
              <a:t>海外</a:t>
            </a:r>
            <a:r>
              <a:rPr kumimoji="1" lang="en-US" altLang="ja-JP" dirty="0"/>
              <a:t>】</a:t>
            </a:r>
            <a:endParaRPr kumimoji="1" lang="ja-JP" altLang="en-US" dirty="0"/>
          </a:p>
        </p:txBody>
      </p:sp>
      <p:sp>
        <p:nvSpPr>
          <p:cNvPr id="12" name="正方形/長方形 11"/>
          <p:cNvSpPr/>
          <p:nvPr/>
        </p:nvSpPr>
        <p:spPr>
          <a:xfrm>
            <a:off x="5404420" y="6432922"/>
            <a:ext cx="3352800" cy="342900"/>
          </a:xfrm>
          <a:prstGeom prst="rect">
            <a:avLst/>
          </a:prstGeom>
          <a:noFill/>
          <a:ln>
            <a:noFill/>
          </a:ln>
        </p:spPr>
        <p:txBody>
          <a:bodyPr anchor="ctr">
            <a:noAutofit/>
          </a:bodyPr>
          <a:lstStyle/>
          <a:p>
            <a:pPr algn="ctr"/>
            <a:r>
              <a:rPr lang="ja-JP" altLang="en-US" sz="2000" b="1" dirty="0">
                <a:latin typeface="Meiryo UI" panose="020B0604030504040204" pitchFamily="50" charset="-128"/>
                <a:ea typeface="Meiryo UI" panose="020B0604030504040204" pitchFamily="50" charset="-128"/>
              </a:rPr>
              <a:t>モンゴル</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絆</a:t>
            </a:r>
            <a:r>
              <a:rPr lang="en-US" altLang="ja-JP" sz="2000" b="1" dirty="0">
                <a:latin typeface="Meiryo UI" panose="020B0604030504040204" pitchFamily="50" charset="-128"/>
                <a:ea typeface="Meiryo UI" panose="020B0604030504040204" pitchFamily="50" charset="-128"/>
              </a:rPr>
              <a:t>in</a:t>
            </a:r>
            <a:r>
              <a:rPr lang="ja-JP" altLang="en-US" sz="2000" b="1" dirty="0">
                <a:latin typeface="Meiryo UI" panose="020B0604030504040204" pitchFamily="50" charset="-128"/>
                <a:ea typeface="Meiryo UI" panose="020B0604030504040204" pitchFamily="50" charset="-128"/>
              </a:rPr>
              <a:t>モンゴルを主催</a:t>
            </a:r>
          </a:p>
        </p:txBody>
      </p:sp>
      <p:pic>
        <p:nvPicPr>
          <p:cNvPr id="16" name="Picture 4" descr="ãã£ã³ãã¼é£é¦å±åå½å½æ"/>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5575" y="1190701"/>
            <a:ext cx="1066800" cy="714375"/>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688975" y="3518148"/>
            <a:ext cx="3352800" cy="342900"/>
          </a:xfrm>
          <a:prstGeom prst="rect">
            <a:avLst/>
          </a:prstGeom>
          <a:noFill/>
          <a:ln>
            <a:noFill/>
          </a:ln>
        </p:spPr>
        <p:txBody>
          <a:bodyPr anchor="ctr">
            <a:noAutofit/>
          </a:bodyPr>
          <a:lstStyle/>
          <a:p>
            <a:pPr algn="ctr"/>
            <a:r>
              <a:rPr lang="ja-JP" altLang="en-US" sz="2000" b="1" dirty="0">
                <a:latin typeface="Meiryo UI" panose="020B0604030504040204" pitchFamily="50" charset="-128"/>
                <a:ea typeface="Meiryo UI" panose="020B0604030504040204" pitchFamily="50" charset="-128"/>
              </a:rPr>
              <a:t>ミャンマー：子どもの教育支援</a:t>
            </a:r>
          </a:p>
        </p:txBody>
      </p:sp>
      <p:sp>
        <p:nvSpPr>
          <p:cNvPr id="25" name="正方形/長方形 24"/>
          <p:cNvSpPr/>
          <p:nvPr/>
        </p:nvSpPr>
        <p:spPr>
          <a:xfrm>
            <a:off x="5050879" y="3518148"/>
            <a:ext cx="3700843" cy="342900"/>
          </a:xfrm>
          <a:prstGeom prst="rect">
            <a:avLst/>
          </a:prstGeom>
          <a:noFill/>
          <a:ln>
            <a:noFill/>
          </a:ln>
        </p:spPr>
        <p:txBody>
          <a:bodyPr anchor="ctr">
            <a:noAutofit/>
          </a:bodyPr>
          <a:lstStyle/>
          <a:p>
            <a:pPr algn="ctr"/>
            <a:r>
              <a:rPr lang="ja-JP" altLang="en-US" sz="2000" b="1" dirty="0">
                <a:latin typeface="Meiryo UI" panose="020B0604030504040204" pitchFamily="50" charset="-128"/>
                <a:ea typeface="Meiryo UI" panose="020B0604030504040204" pitchFamily="50" charset="-128"/>
              </a:rPr>
              <a:t>台湾：日本人奨学支援</a:t>
            </a:r>
            <a:r>
              <a:rPr lang="en-US" altLang="ja-JP" sz="2000" b="1" dirty="0">
                <a:latin typeface="Meiryo UI" panose="020B0604030504040204" pitchFamily="50" charset="-128"/>
                <a:ea typeface="Meiryo UI" panose="020B0604030504040204" pitchFamily="50" charset="-128"/>
              </a:rPr>
              <a:t>11</a:t>
            </a:r>
            <a:r>
              <a:rPr lang="ja-JP" altLang="en-US" sz="2000" b="1" dirty="0">
                <a:latin typeface="Meiryo UI" panose="020B0604030504040204" pitchFamily="50" charset="-128"/>
                <a:ea typeface="Meiryo UI" panose="020B0604030504040204" pitchFamily="50" charset="-128"/>
              </a:rPr>
              <a:t>年目</a:t>
            </a:r>
          </a:p>
        </p:txBody>
      </p:sp>
      <p:pic>
        <p:nvPicPr>
          <p:cNvPr id="1033" name="Picture 9" descr="å°æ¹¾ã®å½æç»å"/>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32812" y="1214231"/>
            <a:ext cx="1072879" cy="7166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豆辞典\2018-19_豆辞典\入稿\p12_韓国.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05280" y="3933056"/>
            <a:ext cx="3810740" cy="25547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大韓民国国旗"/>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79512" y="4007522"/>
            <a:ext cx="1066800" cy="714375"/>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800885" y="6432922"/>
            <a:ext cx="3352800" cy="342900"/>
          </a:xfrm>
          <a:prstGeom prst="rect">
            <a:avLst/>
          </a:prstGeom>
          <a:noFill/>
          <a:ln>
            <a:noFill/>
          </a:ln>
        </p:spPr>
        <p:txBody>
          <a:bodyPr anchor="ctr">
            <a:noAutofit/>
          </a:bodyPr>
          <a:lstStyle/>
          <a:p>
            <a:pPr algn="ctr"/>
            <a:r>
              <a:rPr lang="ja-JP" altLang="en-US" sz="2000" b="1" dirty="0">
                <a:latin typeface="Meiryo UI" panose="020B0604030504040204" pitchFamily="50" charset="-128"/>
                <a:ea typeface="Meiryo UI" panose="020B0604030504040204" pitchFamily="50" charset="-128"/>
              </a:rPr>
              <a:t>韓国</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日本人奨学支援</a:t>
            </a:r>
            <a:r>
              <a:rPr lang="en-US" altLang="ja-JP" sz="2000" b="1" dirty="0">
                <a:latin typeface="Meiryo UI" panose="020B0604030504040204" pitchFamily="50" charset="-128"/>
                <a:ea typeface="Meiryo UI" panose="020B0604030504040204" pitchFamily="50" charset="-128"/>
              </a:rPr>
              <a:t>4</a:t>
            </a:r>
            <a:r>
              <a:rPr lang="ja-JP" altLang="en-US" sz="2000" b="1" dirty="0">
                <a:latin typeface="Meiryo UI" panose="020B0604030504040204" pitchFamily="50" charset="-128"/>
                <a:ea typeface="Meiryo UI" panose="020B0604030504040204" pitchFamily="50" charset="-128"/>
              </a:rPr>
              <a:t>年目</a:t>
            </a:r>
          </a:p>
        </p:txBody>
      </p:sp>
      <p:pic>
        <p:nvPicPr>
          <p:cNvPr id="2052" name="Picture 4" descr="ã¢ã³ã´ã«å½å½æ">
            <a:extLst>
              <a:ext uri="{FF2B5EF4-FFF2-40B4-BE49-F238E27FC236}">
                <a16:creationId xmlns:a16="http://schemas.microsoft.com/office/drawing/2014/main" id="{90002B84-2545-463F-BD76-C2B866586E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7982" y="4029597"/>
            <a:ext cx="14097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311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巣立った奨学生の活躍</a:t>
            </a:r>
            <a:endParaRPr kumimoji="1" lang="ja-JP" altLang="en-US" dirty="0"/>
          </a:p>
        </p:txBody>
      </p:sp>
      <p:sp>
        <p:nvSpPr>
          <p:cNvPr id="3" name="コンテンツ プレースホルダー 2"/>
          <p:cNvSpPr>
            <a:spLocks noGrp="1"/>
          </p:cNvSpPr>
          <p:nvPr>
            <p:ph idx="1"/>
          </p:nvPr>
        </p:nvSpPr>
        <p:spPr>
          <a:xfrm>
            <a:off x="323528" y="1268762"/>
            <a:ext cx="8686800" cy="5688633"/>
          </a:xfrm>
        </p:spPr>
        <p:txBody>
          <a:bodyPr>
            <a:normAutofit/>
          </a:bodyPr>
          <a:lstStyle/>
          <a:p>
            <a:r>
              <a:rPr kumimoji="1" lang="ja-JP" altLang="en-US" spc="0" dirty="0">
                <a:latin typeface="Meiryo UI" panose="020B0604030504040204" pitchFamily="50" charset="-128"/>
                <a:ea typeface="Meiryo UI" panose="020B0604030504040204" pitchFamily="50" charset="-128"/>
              </a:rPr>
              <a:t>ロータリアンになった学友</a:t>
            </a:r>
            <a:endParaRPr kumimoji="1" lang="en-US" altLang="ja-JP" spc="0" dirty="0">
              <a:latin typeface="Meiryo UI" panose="020B0604030504040204" pitchFamily="50" charset="-128"/>
              <a:ea typeface="Meiryo UI" panose="020B0604030504040204" pitchFamily="50" charset="-128"/>
            </a:endParaRPr>
          </a:p>
          <a:p>
            <a:r>
              <a:rPr lang="ja-JP" altLang="en-US" spc="0" dirty="0">
                <a:latin typeface="Meiryo UI" panose="020B0604030504040204" pitchFamily="50" charset="-128"/>
                <a:ea typeface="Meiryo UI" panose="020B0604030504040204" pitchFamily="50" charset="-128"/>
              </a:rPr>
              <a:t>ガバナーになった学友</a:t>
            </a:r>
            <a:endParaRPr lang="en-US" altLang="ja-JP" spc="0" dirty="0">
              <a:latin typeface="Meiryo UI" panose="020B0604030504040204" pitchFamily="50" charset="-128"/>
              <a:ea typeface="Meiryo UI" panose="020B0604030504040204" pitchFamily="50" charset="-128"/>
            </a:endParaRPr>
          </a:p>
          <a:p>
            <a:pPr>
              <a:lnSpc>
                <a:spcPct val="60000"/>
              </a:lnSpc>
              <a:spcBef>
                <a:spcPts val="0"/>
              </a:spcBef>
            </a:pPr>
            <a:endParaRPr kumimoji="1" lang="en-US" altLang="ja-JP" dirty="0"/>
          </a:p>
          <a:p>
            <a:pPr>
              <a:lnSpc>
                <a:spcPct val="60000"/>
              </a:lnSpc>
              <a:spcBef>
                <a:spcPts val="0"/>
              </a:spcBef>
            </a:pPr>
            <a:endParaRPr lang="en-US" altLang="ja-JP" dirty="0"/>
          </a:p>
          <a:p>
            <a:pPr>
              <a:lnSpc>
                <a:spcPct val="60000"/>
              </a:lnSpc>
              <a:spcBef>
                <a:spcPts val="0"/>
              </a:spcBef>
            </a:pPr>
            <a:endParaRPr kumimoji="1" lang="en-US" altLang="ja-JP" dirty="0"/>
          </a:p>
          <a:p>
            <a:pPr>
              <a:lnSpc>
                <a:spcPct val="60000"/>
              </a:lnSpc>
              <a:spcBef>
                <a:spcPts val="0"/>
              </a:spcBef>
            </a:pPr>
            <a:endParaRPr kumimoji="1" lang="en-US" altLang="ja-JP" dirty="0"/>
          </a:p>
          <a:p>
            <a:r>
              <a:rPr lang="ja-JP" altLang="en-US" spc="0" dirty="0">
                <a:latin typeface="Meiryo UI" panose="020B0604030504040204" pitchFamily="50" charset="-128"/>
                <a:ea typeface="Meiryo UI" panose="020B0604030504040204" pitchFamily="50" charset="-128"/>
              </a:rPr>
              <a:t>学友が中心となって設立</a:t>
            </a:r>
            <a:br>
              <a:rPr lang="en-US" altLang="ja-JP" spc="0" dirty="0">
                <a:latin typeface="Meiryo UI" panose="020B0604030504040204" pitchFamily="50" charset="-128"/>
                <a:ea typeface="Meiryo UI" panose="020B0604030504040204" pitchFamily="50" charset="-128"/>
              </a:rPr>
            </a:br>
            <a:r>
              <a:rPr lang="ja-JP" altLang="en-US" spc="0" dirty="0">
                <a:latin typeface="Meiryo UI" panose="020B0604030504040204" pitchFamily="50" charset="-128"/>
                <a:ea typeface="Meiryo UI" panose="020B0604030504040204" pitchFamily="50" charset="-128"/>
              </a:rPr>
              <a:t>したロータリークラブ</a:t>
            </a:r>
          </a:p>
        </p:txBody>
      </p:sp>
      <p:pic>
        <p:nvPicPr>
          <p:cNvPr id="7" name="Picture 2" descr="Z:\images\●学友\学友_林隆義\ni 00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6730"/>
          <a:stretch/>
        </p:blipFill>
        <p:spPr bwMode="auto">
          <a:xfrm>
            <a:off x="2522725" y="2852936"/>
            <a:ext cx="1431128" cy="17305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3" descr="Z:\images\2017.08.26_感謝in熊本\DSC_850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23928" y="2852936"/>
            <a:ext cx="1368152" cy="17305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5" descr="画像に含まれている可能性があるもの:1人、座ってる、テーブル、室内"/>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292080" y="2852937"/>
            <a:ext cx="1401204" cy="17305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コンテンツ プレースホルダー 2">
            <a:extLst>
              <a:ext uri="{FF2B5EF4-FFF2-40B4-BE49-F238E27FC236}">
                <a16:creationId xmlns:a16="http://schemas.microsoft.com/office/drawing/2014/main" id="{DBAFF6CA-4924-4791-A860-8651B0CAFE53}"/>
              </a:ext>
            </a:extLst>
          </p:cNvPr>
          <p:cNvSpPr txBox="1">
            <a:spLocks/>
          </p:cNvSpPr>
          <p:nvPr/>
        </p:nvSpPr>
        <p:spPr>
          <a:xfrm>
            <a:off x="6860298" y="1196752"/>
            <a:ext cx="2104190" cy="1037729"/>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44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lnSpc>
                <a:spcPct val="110000"/>
              </a:lnSpc>
              <a:buNone/>
              <a:tabLst>
                <a:tab pos="3494088" algn="l"/>
              </a:tabLst>
            </a:pPr>
            <a:r>
              <a:rPr lang="en-US" altLang="ja-JP" sz="6000" b="1" dirty="0">
                <a:ln>
                  <a:solidFill>
                    <a:schemeClr val="tx1"/>
                  </a:solidFill>
                </a:ln>
                <a:solidFill>
                  <a:srgbClr val="63B4D9"/>
                </a:solidFill>
              </a:rPr>
              <a:t>238</a:t>
            </a:r>
            <a:r>
              <a:rPr lang="ja-JP" altLang="en-US" sz="2800" dirty="0"/>
              <a:t>人</a:t>
            </a:r>
            <a:endParaRPr lang="ja-JP" altLang="en-US" sz="3600" dirty="0"/>
          </a:p>
        </p:txBody>
      </p:sp>
      <p:sp>
        <p:nvSpPr>
          <p:cNvPr id="11" name="コンテンツ プレースホルダー 2">
            <a:extLst>
              <a:ext uri="{FF2B5EF4-FFF2-40B4-BE49-F238E27FC236}">
                <a16:creationId xmlns:a16="http://schemas.microsoft.com/office/drawing/2014/main" id="{8B192D15-D757-4A02-B951-30300EAF02C6}"/>
              </a:ext>
            </a:extLst>
          </p:cNvPr>
          <p:cNvSpPr txBox="1">
            <a:spLocks/>
          </p:cNvSpPr>
          <p:nvPr/>
        </p:nvSpPr>
        <p:spPr>
          <a:xfrm>
            <a:off x="6860298" y="2127151"/>
            <a:ext cx="2104190" cy="1301849"/>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44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lnSpc>
                <a:spcPct val="110000"/>
              </a:lnSpc>
              <a:buNone/>
              <a:tabLst>
                <a:tab pos="3494088" algn="l"/>
              </a:tabLst>
            </a:pPr>
            <a:r>
              <a:rPr lang="en-US" altLang="ja-JP" sz="6600" b="1" dirty="0">
                <a:ln>
                  <a:solidFill>
                    <a:schemeClr val="tx1"/>
                  </a:solidFill>
                </a:ln>
                <a:solidFill>
                  <a:srgbClr val="63B4D9"/>
                </a:solidFill>
              </a:rPr>
              <a:t>3</a:t>
            </a:r>
            <a:r>
              <a:rPr lang="ja-JP" altLang="en-US" sz="2800" dirty="0"/>
              <a:t>人</a:t>
            </a:r>
            <a:endParaRPr lang="ja-JP" altLang="en-US" sz="3600" dirty="0"/>
          </a:p>
        </p:txBody>
      </p:sp>
      <p:sp>
        <p:nvSpPr>
          <p:cNvPr id="12" name="コンテンツ プレースホルダー 2">
            <a:extLst>
              <a:ext uri="{FF2B5EF4-FFF2-40B4-BE49-F238E27FC236}">
                <a16:creationId xmlns:a16="http://schemas.microsoft.com/office/drawing/2014/main" id="{3AEE59B8-9168-45D2-9144-28DF15A0B47E}"/>
              </a:ext>
            </a:extLst>
          </p:cNvPr>
          <p:cNvSpPr txBox="1">
            <a:spLocks/>
          </p:cNvSpPr>
          <p:nvPr/>
        </p:nvSpPr>
        <p:spPr>
          <a:xfrm>
            <a:off x="6860298" y="4869160"/>
            <a:ext cx="2104190" cy="1301849"/>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44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lnSpc>
                <a:spcPct val="110000"/>
              </a:lnSpc>
              <a:buNone/>
              <a:tabLst>
                <a:tab pos="3494088" algn="l"/>
              </a:tabLst>
            </a:pPr>
            <a:r>
              <a:rPr lang="en-US" altLang="ja-JP" sz="6600" b="1" dirty="0">
                <a:ln>
                  <a:solidFill>
                    <a:schemeClr val="tx1"/>
                  </a:solidFill>
                </a:ln>
                <a:solidFill>
                  <a:srgbClr val="63B4D9"/>
                </a:solidFill>
              </a:rPr>
              <a:t>5</a:t>
            </a:r>
            <a:r>
              <a:rPr lang="ja-JP" altLang="en-US" sz="2800" dirty="0"/>
              <a:t>つ</a:t>
            </a:r>
            <a:endParaRPr lang="ja-JP" altLang="en-US" sz="3600" dirty="0"/>
          </a:p>
        </p:txBody>
      </p:sp>
    </p:spTree>
    <p:extLst>
      <p:ext uri="{BB962C8B-B14F-4D97-AF65-F5344CB8AC3E}">
        <p14:creationId xmlns:p14="http://schemas.microsoft.com/office/powerpoint/2010/main" val="72073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Z:\images\2017.03.02_林小微さん来社(遺言寄付)\DSC_6345.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r="10354" b="9895"/>
          <a:stretch/>
        </p:blipFill>
        <p:spPr bwMode="auto">
          <a:xfrm>
            <a:off x="5139807" y="4447603"/>
            <a:ext cx="2612477" cy="1752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ja-JP" altLang="en-US" sz="6000" dirty="0"/>
              <a:t>恩返しの気持ち</a:t>
            </a:r>
          </a:p>
        </p:txBody>
      </p:sp>
      <p:sp>
        <p:nvSpPr>
          <p:cNvPr id="7" name="コンテンツ プレースホルダー 6">
            <a:extLst>
              <a:ext uri="{FF2B5EF4-FFF2-40B4-BE49-F238E27FC236}">
                <a16:creationId xmlns:a16="http://schemas.microsoft.com/office/drawing/2014/main" id="{58B92954-F352-412A-8A10-3DFAAD2BC74A}"/>
              </a:ext>
            </a:extLst>
          </p:cNvPr>
          <p:cNvSpPr>
            <a:spLocks noGrp="1"/>
          </p:cNvSpPr>
          <p:nvPr>
            <p:ph idx="1"/>
          </p:nvPr>
        </p:nvSpPr>
        <p:spPr>
          <a:xfrm>
            <a:off x="323528" y="1268760"/>
            <a:ext cx="8686800" cy="5472608"/>
          </a:xfrm>
        </p:spPr>
        <p:txBody>
          <a:bodyPr>
            <a:noAutofit/>
          </a:bodyPr>
          <a:lstStyle/>
          <a:p>
            <a:pPr>
              <a:lnSpc>
                <a:spcPct val="120000"/>
              </a:lnSpc>
              <a:spcBef>
                <a:spcPts val="1400"/>
              </a:spcBef>
            </a:pPr>
            <a:r>
              <a:rPr lang="ja-JP" altLang="en-US" dirty="0"/>
              <a:t>東日本大震災</a:t>
            </a:r>
            <a:endParaRPr lang="en-US" altLang="ja-JP" dirty="0"/>
          </a:p>
          <a:p>
            <a:pPr>
              <a:lnSpc>
                <a:spcPct val="120000"/>
              </a:lnSpc>
              <a:spcBef>
                <a:spcPts val="1400"/>
              </a:spcBef>
            </a:pPr>
            <a:r>
              <a:rPr lang="ja-JP" altLang="en-US" dirty="0"/>
              <a:t>熊本大地震</a:t>
            </a:r>
          </a:p>
          <a:p>
            <a:pPr>
              <a:lnSpc>
                <a:spcPct val="120000"/>
              </a:lnSpc>
              <a:spcBef>
                <a:spcPts val="1400"/>
              </a:spcBef>
            </a:pPr>
            <a:r>
              <a:rPr lang="ja-JP" altLang="en-US" dirty="0"/>
              <a:t>学友からの寄付</a:t>
            </a:r>
          </a:p>
          <a:p>
            <a:pPr>
              <a:lnSpc>
                <a:spcPct val="120000"/>
              </a:lnSpc>
              <a:spcBef>
                <a:spcPts val="1400"/>
              </a:spcBef>
            </a:pPr>
            <a:r>
              <a:rPr lang="ja-JP" altLang="en-US" dirty="0"/>
              <a:t>遺言寄付</a:t>
            </a:r>
            <a:br>
              <a:rPr lang="en-US" altLang="ja-JP" dirty="0"/>
            </a:br>
            <a:r>
              <a:rPr lang="ja-JP" altLang="en-US" dirty="0"/>
              <a:t>大口寄付</a:t>
            </a:r>
            <a:endParaRPr lang="en-US" altLang="ja-JP" dirty="0"/>
          </a:p>
        </p:txBody>
      </p:sp>
      <p:sp>
        <p:nvSpPr>
          <p:cNvPr id="4" name="テキスト ボックス 3"/>
          <p:cNvSpPr txBox="1"/>
          <p:nvPr/>
        </p:nvSpPr>
        <p:spPr>
          <a:xfrm>
            <a:off x="5292081" y="1363415"/>
            <a:ext cx="3744417" cy="769441"/>
          </a:xfrm>
          <a:prstGeom prst="rect">
            <a:avLst/>
          </a:prstGeom>
          <a:solidFill>
            <a:srgbClr val="00B0F0"/>
          </a:solidFill>
        </p:spPr>
        <p:txBody>
          <a:bodyPr wrap="square" rtlCol="0">
            <a:spAutoFit/>
          </a:bodyPr>
          <a:lstStyle/>
          <a:p>
            <a:pPr algn="ctr"/>
            <a:r>
              <a:rPr lang="ja-JP" altLang="en-US" sz="3600" b="1" dirty="0">
                <a:solidFill>
                  <a:schemeClr val="bg1"/>
                </a:solidFill>
                <a:latin typeface="Arial" panose="020B0604020202020204" pitchFamily="34" charset="0"/>
                <a:ea typeface="Meiryo UI" panose="020B0604030504040204" pitchFamily="50" charset="-128"/>
                <a:cs typeface="Arial" panose="020B0604020202020204" pitchFamily="34" charset="0"/>
              </a:rPr>
              <a:t>約</a:t>
            </a:r>
            <a:r>
              <a:rPr lang="en-US" altLang="ja-JP" sz="4400" b="1" dirty="0">
                <a:solidFill>
                  <a:schemeClr val="bg1"/>
                </a:solidFill>
                <a:latin typeface="Arial" panose="020B0604020202020204" pitchFamily="34" charset="0"/>
                <a:ea typeface="Meiryo UI" panose="020B0604030504040204" pitchFamily="50" charset="-128"/>
                <a:cs typeface="Arial" panose="020B0604020202020204" pitchFamily="34" charset="0"/>
              </a:rPr>
              <a:t>760</a:t>
            </a:r>
            <a:r>
              <a:rPr lang="ja-JP" altLang="en-US" sz="3600" b="1" dirty="0">
                <a:solidFill>
                  <a:schemeClr val="bg1"/>
                </a:solidFill>
                <a:latin typeface="Arial" panose="020B0604020202020204" pitchFamily="34" charset="0"/>
                <a:ea typeface="Meiryo UI" panose="020B0604030504040204" pitchFamily="50" charset="-128"/>
                <a:cs typeface="Arial" panose="020B0604020202020204" pitchFamily="34" charset="0"/>
              </a:rPr>
              <a:t>万円</a:t>
            </a:r>
            <a:endParaRPr lang="ja-JP" altLang="en-US" sz="40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5" name="テキスト ボックス 4"/>
          <p:cNvSpPr txBox="1"/>
          <p:nvPr/>
        </p:nvSpPr>
        <p:spPr>
          <a:xfrm>
            <a:off x="5292080" y="3523656"/>
            <a:ext cx="3744416" cy="769441"/>
          </a:xfrm>
          <a:prstGeom prst="rect">
            <a:avLst/>
          </a:prstGeom>
          <a:solidFill>
            <a:srgbClr val="00B0F0"/>
          </a:solidFill>
        </p:spPr>
        <p:txBody>
          <a:bodyPr wrap="square" rtlCol="0">
            <a:spAutoFit/>
          </a:bodyPr>
          <a:lstStyle/>
          <a:p>
            <a:pPr algn="ctr"/>
            <a:r>
              <a:rPr lang="ja-JP" altLang="en-US" sz="3600" b="1" dirty="0">
                <a:solidFill>
                  <a:schemeClr val="bg1"/>
                </a:solidFill>
                <a:latin typeface="Arial" panose="020B0604020202020204" pitchFamily="34" charset="0"/>
                <a:ea typeface="Meiryo UI" panose="020B0604030504040204" pitchFamily="50" charset="-128"/>
                <a:cs typeface="Arial" panose="020B0604020202020204" pitchFamily="34" charset="0"/>
              </a:rPr>
              <a:t>累計 </a:t>
            </a:r>
            <a:r>
              <a:rPr lang="en-US" altLang="ja-JP" sz="4400" b="1" dirty="0">
                <a:solidFill>
                  <a:schemeClr val="bg1"/>
                </a:solidFill>
                <a:latin typeface="Arial" panose="020B0604020202020204" pitchFamily="34" charset="0"/>
                <a:ea typeface="Meiryo UI" panose="020B0604030504040204" pitchFamily="50" charset="-128"/>
                <a:cs typeface="Arial" panose="020B0604020202020204" pitchFamily="34" charset="0"/>
              </a:rPr>
              <a:t>3,530</a:t>
            </a:r>
            <a:r>
              <a:rPr lang="ja-JP" altLang="en-US" sz="3600" b="1" dirty="0">
                <a:solidFill>
                  <a:schemeClr val="bg1"/>
                </a:solidFill>
                <a:latin typeface="Arial" panose="020B0604020202020204" pitchFamily="34" charset="0"/>
                <a:ea typeface="Meiryo UI" panose="020B0604030504040204" pitchFamily="50" charset="-128"/>
                <a:cs typeface="Arial" panose="020B0604020202020204" pitchFamily="34" charset="0"/>
              </a:rPr>
              <a:t>万円</a:t>
            </a:r>
          </a:p>
        </p:txBody>
      </p:sp>
      <p:sp>
        <p:nvSpPr>
          <p:cNvPr id="9" name="テキスト ボックス 8">
            <a:extLst>
              <a:ext uri="{FF2B5EF4-FFF2-40B4-BE49-F238E27FC236}">
                <a16:creationId xmlns:a16="http://schemas.microsoft.com/office/drawing/2014/main" id="{A89C57B0-15F4-4256-9155-8A258151604D}"/>
              </a:ext>
            </a:extLst>
          </p:cNvPr>
          <p:cNvSpPr txBox="1"/>
          <p:nvPr/>
        </p:nvSpPr>
        <p:spPr>
          <a:xfrm>
            <a:off x="5292081" y="2432212"/>
            <a:ext cx="3744417" cy="769441"/>
          </a:xfrm>
          <a:prstGeom prst="rect">
            <a:avLst/>
          </a:prstGeom>
          <a:solidFill>
            <a:srgbClr val="00B0F0"/>
          </a:solidFill>
        </p:spPr>
        <p:txBody>
          <a:bodyPr wrap="square" rtlCol="0">
            <a:spAutoFit/>
          </a:bodyPr>
          <a:lstStyle/>
          <a:p>
            <a:pPr algn="ctr"/>
            <a:r>
              <a:rPr lang="ja-JP" altLang="en-US" sz="3600" b="1" dirty="0">
                <a:solidFill>
                  <a:schemeClr val="bg1"/>
                </a:solidFill>
                <a:latin typeface="Arial" panose="020B0604020202020204" pitchFamily="34" charset="0"/>
                <a:ea typeface="Meiryo UI" panose="020B0604030504040204" pitchFamily="50" charset="-128"/>
                <a:cs typeface="Arial" panose="020B0604020202020204" pitchFamily="34" charset="0"/>
              </a:rPr>
              <a:t>約</a:t>
            </a:r>
            <a:r>
              <a:rPr lang="en-US" altLang="ja-JP" sz="4400" b="1" dirty="0">
                <a:solidFill>
                  <a:schemeClr val="bg1"/>
                </a:solidFill>
                <a:latin typeface="Arial" panose="020B0604020202020204" pitchFamily="34" charset="0"/>
                <a:ea typeface="Meiryo UI" panose="020B0604030504040204" pitchFamily="50" charset="-128"/>
                <a:cs typeface="Arial" panose="020B0604020202020204" pitchFamily="34" charset="0"/>
              </a:rPr>
              <a:t>20</a:t>
            </a:r>
            <a:r>
              <a:rPr lang="ja-JP" altLang="en-US" sz="3600" b="1" dirty="0">
                <a:solidFill>
                  <a:schemeClr val="bg1"/>
                </a:solidFill>
                <a:latin typeface="Arial" panose="020B0604020202020204" pitchFamily="34" charset="0"/>
                <a:ea typeface="Meiryo UI" panose="020B0604030504040204" pitchFamily="50" charset="-128"/>
                <a:cs typeface="Arial" panose="020B0604020202020204" pitchFamily="34" charset="0"/>
              </a:rPr>
              <a:t>万円</a:t>
            </a:r>
            <a:r>
              <a:rPr lang="en-US" altLang="ja-JP" sz="3600" b="1" dirty="0">
                <a:solidFill>
                  <a:schemeClr val="bg1"/>
                </a:solidFill>
                <a:latin typeface="Arial" panose="020B0604020202020204" pitchFamily="34" charset="0"/>
                <a:ea typeface="Meiryo UI" panose="020B0604030504040204" pitchFamily="50" charset="-128"/>
                <a:cs typeface="Arial" panose="020B0604020202020204" pitchFamily="34" charset="0"/>
              </a:rPr>
              <a:t>(</a:t>
            </a:r>
            <a:r>
              <a:rPr lang="ja-JP" altLang="en-US" sz="3600" b="1" spc="-150" dirty="0">
                <a:solidFill>
                  <a:schemeClr val="bg1"/>
                </a:solidFill>
                <a:latin typeface="Arial" panose="020B0604020202020204" pitchFamily="34" charset="0"/>
                <a:ea typeface="Meiryo UI" panose="020B0604030504040204" pitchFamily="50" charset="-128"/>
                <a:cs typeface="Arial" panose="020B0604020202020204" pitchFamily="34" charset="0"/>
              </a:rPr>
              <a:t>上海</a:t>
            </a:r>
            <a:r>
              <a:rPr lang="en-US" altLang="ja-JP" sz="3600" b="1" spc="-150" dirty="0">
                <a:solidFill>
                  <a:schemeClr val="bg1"/>
                </a:solidFill>
                <a:latin typeface="Arial" panose="020B0604020202020204" pitchFamily="34" charset="0"/>
                <a:ea typeface="Meiryo UI" panose="020B0604030504040204" pitchFamily="50" charset="-128"/>
                <a:cs typeface="Arial" panose="020B0604020202020204" pitchFamily="34" charset="0"/>
              </a:rPr>
              <a:t>)</a:t>
            </a:r>
            <a:endParaRPr lang="ja-JP" altLang="en-US" sz="4000" b="1" spc="-15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pic>
        <p:nvPicPr>
          <p:cNvPr id="2050" name="Picture 2" descr="Z:\images\●学友\学友_姫軍さん\パートナー.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52284" y="4500057"/>
            <a:ext cx="1391716" cy="1699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995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58C5251-79DD-4FB6-9F85-6A54AFD2C897}"/>
              </a:ext>
            </a:extLst>
          </p:cNvPr>
          <p:cNvSpPr>
            <a:spLocks noGrp="1"/>
          </p:cNvSpPr>
          <p:nvPr>
            <p:ph idx="1"/>
          </p:nvPr>
        </p:nvSpPr>
        <p:spPr/>
        <p:txBody>
          <a:bodyPr/>
          <a:lstStyle/>
          <a:p>
            <a:r>
              <a:rPr lang="ja-JP" altLang="en-US" sz="5400" dirty="0"/>
              <a:t>知っておいて</a:t>
            </a:r>
            <a:br>
              <a:rPr lang="en-US" altLang="ja-JP" sz="5400" dirty="0"/>
            </a:br>
            <a:r>
              <a:rPr lang="ja-JP" altLang="en-US" sz="5400" dirty="0"/>
              <a:t>いただきたい事</a:t>
            </a:r>
          </a:p>
        </p:txBody>
      </p:sp>
    </p:spTree>
    <p:extLst>
      <p:ext uri="{BB962C8B-B14F-4D97-AF65-F5344CB8AC3E}">
        <p14:creationId xmlns:p14="http://schemas.microsoft.com/office/powerpoint/2010/main" val="282971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14D1A21-4DEC-46F8-9187-63FF02EF11AA}"/>
              </a:ext>
            </a:extLst>
          </p:cNvPr>
          <p:cNvSpPr/>
          <p:nvPr/>
        </p:nvSpPr>
        <p:spPr>
          <a:xfrm>
            <a:off x="3635896" y="3284984"/>
            <a:ext cx="3456384"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p:txBody>
          <a:bodyPr/>
          <a:lstStyle/>
          <a:p>
            <a:r>
              <a:rPr kumimoji="1" lang="ja-JP" altLang="en-US" dirty="0"/>
              <a:t>米山奨学事業の概要</a:t>
            </a:r>
          </a:p>
        </p:txBody>
      </p:sp>
      <p:sp>
        <p:nvSpPr>
          <p:cNvPr id="3" name="コンテンツ プレースホルダー 2"/>
          <p:cNvSpPr>
            <a:spLocks noGrp="1"/>
          </p:cNvSpPr>
          <p:nvPr>
            <p:ph idx="1"/>
          </p:nvPr>
        </p:nvSpPr>
        <p:spPr/>
        <p:txBody>
          <a:bodyPr>
            <a:noAutofit/>
          </a:bodyPr>
          <a:lstStyle/>
          <a:p>
            <a:r>
              <a:rPr lang="ja-JP" altLang="en-US" sz="4700" spc="-170" dirty="0"/>
              <a:t>日本のロータリー</a:t>
            </a:r>
            <a:r>
              <a:rPr lang="ja-JP" altLang="en-US" sz="4700" spc="-170" dirty="0">
                <a:solidFill>
                  <a:srgbClr val="46BA4C"/>
                </a:solidFill>
              </a:rPr>
              <a:t>独自</a:t>
            </a:r>
            <a:r>
              <a:rPr lang="ja-JP" altLang="en-US" sz="4700" spc="-170" dirty="0"/>
              <a:t>の事業</a:t>
            </a:r>
            <a:br>
              <a:rPr lang="en-US" altLang="ja-JP" sz="4700" spc="-170" dirty="0"/>
            </a:br>
            <a:r>
              <a:rPr lang="ja-JP" altLang="en-US" sz="4700" spc="-170" dirty="0"/>
              <a:t>（日本全国</a:t>
            </a:r>
            <a:r>
              <a:rPr lang="en-US" altLang="ja-JP" sz="4700" spc="-170" dirty="0"/>
              <a:t>34</a:t>
            </a:r>
            <a:r>
              <a:rPr lang="ja-JP" altLang="en-US" sz="4700" spc="-170" dirty="0"/>
              <a:t>地区の合同活動）</a:t>
            </a:r>
            <a:endParaRPr lang="en-US" altLang="ja-JP" sz="4700" spc="-170" dirty="0"/>
          </a:p>
          <a:p>
            <a:pPr>
              <a:spcBef>
                <a:spcPts val="1800"/>
              </a:spcBef>
            </a:pPr>
            <a:r>
              <a:rPr lang="ja-JP" altLang="en-US" sz="4700" spc="-170" dirty="0"/>
              <a:t>日本で学ぶ</a:t>
            </a:r>
            <a:r>
              <a:rPr lang="ja-JP" altLang="en-US" sz="4700" spc="-170" dirty="0">
                <a:solidFill>
                  <a:srgbClr val="46BA4C"/>
                </a:solidFill>
              </a:rPr>
              <a:t>外国人留学生</a:t>
            </a:r>
            <a:r>
              <a:rPr lang="ja-JP" altLang="en-US" sz="4700" spc="-170" dirty="0"/>
              <a:t>の支援</a:t>
            </a:r>
            <a:br>
              <a:rPr lang="en-US" altLang="ja-JP" sz="4700" spc="-170" dirty="0"/>
            </a:br>
            <a:r>
              <a:rPr lang="ja-JP" altLang="en-US" sz="4700" spc="-170" dirty="0"/>
              <a:t>（公益財団法人を設立し運営）</a:t>
            </a:r>
            <a:endParaRPr lang="en-US" altLang="ja-JP" sz="4700" spc="-170" dirty="0"/>
          </a:p>
          <a:p>
            <a:pPr>
              <a:spcBef>
                <a:spcPts val="1800"/>
              </a:spcBef>
            </a:pPr>
            <a:r>
              <a:rPr lang="ja-JP" altLang="en-US" sz="4700" spc="-170" dirty="0">
                <a:solidFill>
                  <a:srgbClr val="46BA4C"/>
                </a:solidFill>
              </a:rPr>
              <a:t>世話クラブ・カウンセラー制度</a:t>
            </a:r>
            <a:br>
              <a:rPr lang="en-US" altLang="ja-JP" sz="4700" spc="-170" dirty="0">
                <a:solidFill>
                  <a:srgbClr val="D52B68"/>
                </a:solidFill>
              </a:rPr>
            </a:br>
            <a:r>
              <a:rPr lang="ja-JP" altLang="en-US" sz="4700" spc="-170" dirty="0"/>
              <a:t>で交流を重視</a:t>
            </a:r>
            <a:endParaRPr lang="en-US" altLang="ja-JP" sz="4700" spc="-170" dirty="0"/>
          </a:p>
          <a:p>
            <a:pPr>
              <a:spcBef>
                <a:spcPts val="1800"/>
              </a:spcBef>
            </a:pPr>
            <a:endParaRPr lang="en-US" altLang="ja-JP" sz="4700" spc="-170" dirty="0"/>
          </a:p>
        </p:txBody>
      </p:sp>
    </p:spTree>
    <p:extLst>
      <p:ext uri="{BB962C8B-B14F-4D97-AF65-F5344CB8AC3E}">
        <p14:creationId xmlns:p14="http://schemas.microsoft.com/office/powerpoint/2010/main" val="58265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線コネクタ 17">
            <a:extLst>
              <a:ext uri="{FF2B5EF4-FFF2-40B4-BE49-F238E27FC236}">
                <a16:creationId xmlns:a16="http://schemas.microsoft.com/office/drawing/2014/main" id="{141DFE89-47B7-4EC4-A5F8-864CE7A84082}"/>
              </a:ext>
            </a:extLst>
          </p:cNvPr>
          <p:cNvCxnSpPr/>
          <p:nvPr/>
        </p:nvCxnSpPr>
        <p:spPr>
          <a:xfrm>
            <a:off x="5955750" y="1262256"/>
            <a:ext cx="0" cy="5479112"/>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8BC7912-E322-4E0B-B453-109C059A31CB}"/>
              </a:ext>
            </a:extLst>
          </p:cNvPr>
          <p:cNvCxnSpPr/>
          <p:nvPr/>
        </p:nvCxnSpPr>
        <p:spPr>
          <a:xfrm>
            <a:off x="2915816" y="1262256"/>
            <a:ext cx="0" cy="5479112"/>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dirty="0"/>
              <a:t>奨学生に関わる危機管理</a:t>
            </a:r>
            <a:endParaRPr kumimoji="1" lang="ja-JP" altLang="en-US" dirty="0"/>
          </a:p>
        </p:txBody>
      </p:sp>
      <p:sp>
        <p:nvSpPr>
          <p:cNvPr id="3" name="コンテンツ プレースホルダー 2"/>
          <p:cNvSpPr>
            <a:spLocks noGrp="1"/>
          </p:cNvSpPr>
          <p:nvPr>
            <p:ph idx="1"/>
          </p:nvPr>
        </p:nvSpPr>
        <p:spPr>
          <a:xfrm>
            <a:off x="261215" y="3941674"/>
            <a:ext cx="2438578" cy="2799694"/>
          </a:xfrm>
        </p:spPr>
        <p:txBody>
          <a:bodyPr>
            <a:normAutofit/>
          </a:bodyPr>
          <a:lstStyle/>
          <a:p>
            <a:pPr marL="0" indent="0">
              <a:lnSpc>
                <a:spcPct val="110000"/>
              </a:lnSpc>
              <a:buNone/>
            </a:pPr>
            <a:r>
              <a:rPr lang="ja-JP" altLang="en-US" sz="3700" dirty="0"/>
              <a:t>地区単位</a:t>
            </a:r>
            <a:br>
              <a:rPr lang="en-US" altLang="ja-JP" sz="3700" dirty="0"/>
            </a:br>
            <a:r>
              <a:rPr lang="ja-JP" altLang="en-US" sz="3700" dirty="0"/>
              <a:t>の</a:t>
            </a:r>
            <a:r>
              <a:rPr lang="en-US" altLang="ja-JP" sz="3700" dirty="0"/>
              <a:t>LINE</a:t>
            </a:r>
            <a:br>
              <a:rPr lang="en-US" altLang="ja-JP" sz="3700" dirty="0"/>
            </a:br>
            <a:r>
              <a:rPr lang="ja-JP" altLang="en-US" sz="3700" dirty="0"/>
              <a:t>グループ等</a:t>
            </a:r>
            <a:endParaRPr lang="en-US" altLang="ja-JP" sz="3700" dirty="0"/>
          </a:p>
        </p:txBody>
      </p:sp>
      <p:sp>
        <p:nvSpPr>
          <p:cNvPr id="4" name="コンテンツ プレースホルダー 3">
            <a:extLst>
              <a:ext uri="{FF2B5EF4-FFF2-40B4-BE49-F238E27FC236}">
                <a16:creationId xmlns:a16="http://schemas.microsoft.com/office/drawing/2014/main" id="{AC5F01A0-3A9D-424C-86B7-8447CA4C357F}"/>
              </a:ext>
            </a:extLst>
          </p:cNvPr>
          <p:cNvSpPr txBox="1">
            <a:spLocks/>
          </p:cNvSpPr>
          <p:nvPr/>
        </p:nvSpPr>
        <p:spPr>
          <a:xfrm>
            <a:off x="-36512" y="1196752"/>
            <a:ext cx="2952328" cy="7920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自然災害</a:t>
            </a:r>
          </a:p>
        </p:txBody>
      </p:sp>
      <p:sp>
        <p:nvSpPr>
          <p:cNvPr id="5" name="コンテンツ プレースホルダー 3">
            <a:extLst>
              <a:ext uri="{FF2B5EF4-FFF2-40B4-BE49-F238E27FC236}">
                <a16:creationId xmlns:a16="http://schemas.microsoft.com/office/drawing/2014/main" id="{F0A354D2-54EF-4A6A-84CA-E04A970CD263}"/>
              </a:ext>
            </a:extLst>
          </p:cNvPr>
          <p:cNvSpPr txBox="1">
            <a:spLocks/>
          </p:cNvSpPr>
          <p:nvPr/>
        </p:nvSpPr>
        <p:spPr>
          <a:xfrm>
            <a:off x="2987824" y="1196752"/>
            <a:ext cx="2952328" cy="7920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病気・事故</a:t>
            </a:r>
          </a:p>
        </p:txBody>
      </p:sp>
      <p:sp>
        <p:nvSpPr>
          <p:cNvPr id="6" name="コンテンツ プレースホルダー 3">
            <a:extLst>
              <a:ext uri="{FF2B5EF4-FFF2-40B4-BE49-F238E27FC236}">
                <a16:creationId xmlns:a16="http://schemas.microsoft.com/office/drawing/2014/main" id="{F26E9B22-B698-417F-B33C-946211E6FB26}"/>
              </a:ext>
            </a:extLst>
          </p:cNvPr>
          <p:cNvSpPr txBox="1">
            <a:spLocks/>
          </p:cNvSpPr>
          <p:nvPr/>
        </p:nvSpPr>
        <p:spPr>
          <a:xfrm>
            <a:off x="6156176" y="1196752"/>
            <a:ext cx="2952328" cy="7920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ハラスメント</a:t>
            </a:r>
          </a:p>
        </p:txBody>
      </p:sp>
      <p:pic>
        <p:nvPicPr>
          <p:cNvPr id="7" name="Picture 2" descr="ææ¶ã§æ¬éãããäººã®ã¤ã©ã¹ã">
            <a:extLst>
              <a:ext uri="{FF2B5EF4-FFF2-40B4-BE49-F238E27FC236}">
                <a16:creationId xmlns:a16="http://schemas.microsoft.com/office/drawing/2014/main" id="{84CC9FB2-5452-4B21-8192-DB7A28CA9C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5982" y="1957557"/>
            <a:ext cx="1383384" cy="1255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èªè»¢è»ã§è»¢ãã ç·ã®å­ã®ã¤ã©ã¹ã">
            <a:extLst>
              <a:ext uri="{FF2B5EF4-FFF2-40B4-BE49-F238E27FC236}">
                <a16:creationId xmlns:a16="http://schemas.microsoft.com/office/drawing/2014/main" id="{08D68F70-7CD7-477B-9244-B7192F50B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835" y="2126352"/>
            <a:ext cx="1086624" cy="10866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éã£æã£ã¦çµ¡ãããããã®ã¤ã©ã¹ã">
            <a:extLst>
              <a:ext uri="{FF2B5EF4-FFF2-40B4-BE49-F238E27FC236}">
                <a16:creationId xmlns:a16="http://schemas.microsoft.com/office/drawing/2014/main" id="{28226E11-6D11-416B-B02E-A1AA50D8B4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0642" y="2060850"/>
            <a:ext cx="1461258" cy="11332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é¨ä¸ãæé³´ãã¤ãã¦ããä¸å¸ã®ã¤ã©ã¹ã">
            <a:extLst>
              <a:ext uri="{FF2B5EF4-FFF2-40B4-BE49-F238E27FC236}">
                <a16:creationId xmlns:a16="http://schemas.microsoft.com/office/drawing/2014/main" id="{2D749ECA-EF0E-4BA6-8D49-E7BDD59E10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4328" y="1771311"/>
            <a:ext cx="1513675" cy="1513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å°éã®ã¤ã©ã¹ããæºããè¡ã">
            <a:extLst>
              <a:ext uri="{FF2B5EF4-FFF2-40B4-BE49-F238E27FC236}">
                <a16:creationId xmlns:a16="http://schemas.microsoft.com/office/drawing/2014/main" id="{8100A9F7-ECC9-4689-AE51-5C24F65984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70" y="2029565"/>
            <a:ext cx="1592824" cy="1132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åºä¸æµ¸æ°´ã®ã¤ã©ã¹ã">
            <a:extLst>
              <a:ext uri="{FF2B5EF4-FFF2-40B4-BE49-F238E27FC236}">
                <a16:creationId xmlns:a16="http://schemas.microsoft.com/office/drawing/2014/main" id="{22183FED-F437-4D86-A13E-FFA06F5A91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5656" y="1842746"/>
            <a:ext cx="1498431" cy="1442240"/>
          </a:xfrm>
          <a:prstGeom prst="rect">
            <a:avLst/>
          </a:prstGeom>
          <a:noFill/>
          <a:extLst>
            <a:ext uri="{909E8E84-426E-40DD-AFC4-6F175D3DCCD1}">
              <a14:hiddenFill xmlns:a14="http://schemas.microsoft.com/office/drawing/2010/main">
                <a:solidFill>
                  <a:srgbClr val="FFFFFF"/>
                </a:solidFill>
              </a14:hiddenFill>
            </a:ext>
          </a:extLst>
        </p:spPr>
      </p:pic>
      <p:sp>
        <p:nvSpPr>
          <p:cNvPr id="13" name="コンテンツ プレースホルダー 2">
            <a:extLst>
              <a:ext uri="{FF2B5EF4-FFF2-40B4-BE49-F238E27FC236}">
                <a16:creationId xmlns:a16="http://schemas.microsoft.com/office/drawing/2014/main" id="{F30FD86E-5554-4F10-B822-6727C983AFA8}"/>
              </a:ext>
            </a:extLst>
          </p:cNvPr>
          <p:cNvSpPr txBox="1">
            <a:spLocks/>
          </p:cNvSpPr>
          <p:nvPr/>
        </p:nvSpPr>
        <p:spPr>
          <a:xfrm>
            <a:off x="3115469" y="3941673"/>
            <a:ext cx="2824683" cy="279969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63B4D9"/>
              </a:buClr>
              <a:buFont typeface="Arial" panose="020B0604020202020204" pitchFamily="34" charset="0"/>
              <a:buChar char="•"/>
              <a:defRPr kumimoji="1" sz="4800" b="1" kern="1200" spc="-150">
                <a:solidFill>
                  <a:schemeClr val="tx1"/>
                </a:solidFill>
                <a:latin typeface="游ゴシック" panose="020B0400000000000000" pitchFamily="50" charset="-128"/>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b="1" kern="1200" spc="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b="1" kern="1200" spc="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10000"/>
              </a:lnSpc>
              <a:buNone/>
            </a:pPr>
            <a:r>
              <a:rPr lang="en-US" altLang="ja-JP" sz="3700" dirty="0"/>
              <a:t>2020</a:t>
            </a:r>
            <a:r>
              <a:rPr lang="ja-JP" altLang="en-US" sz="3700" dirty="0"/>
              <a:t>学年度</a:t>
            </a:r>
            <a:br>
              <a:rPr lang="en-US" altLang="ja-JP" sz="3700" dirty="0"/>
            </a:br>
            <a:r>
              <a:rPr lang="ja-JP" altLang="en-US" sz="3700" dirty="0"/>
              <a:t>より現役奨学生の傷害保険</a:t>
            </a:r>
            <a:br>
              <a:rPr lang="en-US" altLang="ja-JP" sz="3700" dirty="0"/>
            </a:br>
            <a:r>
              <a:rPr lang="ja-JP" altLang="en-US" sz="2800" dirty="0"/>
              <a:t>（例会出席時）</a:t>
            </a:r>
            <a:endParaRPr lang="ja-JP" altLang="en-US" sz="3700" dirty="0"/>
          </a:p>
        </p:txBody>
      </p:sp>
      <p:sp>
        <p:nvSpPr>
          <p:cNvPr id="14" name="コンテンツ プレースホルダー 2">
            <a:extLst>
              <a:ext uri="{FF2B5EF4-FFF2-40B4-BE49-F238E27FC236}">
                <a16:creationId xmlns:a16="http://schemas.microsoft.com/office/drawing/2014/main" id="{C6CA49FE-07C9-4ED1-B4CF-C235593E97F2}"/>
              </a:ext>
            </a:extLst>
          </p:cNvPr>
          <p:cNvSpPr txBox="1">
            <a:spLocks/>
          </p:cNvSpPr>
          <p:nvPr/>
        </p:nvSpPr>
        <p:spPr>
          <a:xfrm>
            <a:off x="6081520" y="3969059"/>
            <a:ext cx="3074688" cy="277230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Clr>
                <a:srgbClr val="63B4D9"/>
              </a:buClr>
              <a:buFont typeface="Arial" panose="020B0604020202020204" pitchFamily="34" charset="0"/>
              <a:buChar char="•"/>
              <a:defRPr kumimoji="1" sz="4800" b="1" kern="1200" spc="-150">
                <a:solidFill>
                  <a:schemeClr val="tx1"/>
                </a:solidFill>
                <a:latin typeface="游ゴシック" panose="020B0400000000000000" pitchFamily="50" charset="-128"/>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b="1" kern="1200" spc="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b="1" kern="1200" spc="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10000"/>
              </a:lnSpc>
              <a:buNone/>
            </a:pPr>
            <a:r>
              <a:rPr lang="ja-JP" altLang="en-US" dirty="0"/>
              <a:t>奨学生</a:t>
            </a:r>
            <a:br>
              <a:rPr lang="en-US" altLang="ja-JP" dirty="0"/>
            </a:br>
            <a:r>
              <a:rPr lang="ja-JP" altLang="en-US" dirty="0"/>
              <a:t>→ハラスメント</a:t>
            </a:r>
            <a:br>
              <a:rPr lang="en-US" altLang="ja-JP" dirty="0"/>
            </a:br>
            <a:r>
              <a:rPr lang="ja-JP" altLang="en-US" dirty="0"/>
              <a:t>　相談窓口</a:t>
            </a:r>
            <a:br>
              <a:rPr lang="en-US" altLang="ja-JP" dirty="0"/>
            </a:br>
            <a:br>
              <a:rPr lang="en-US" altLang="ja-JP" dirty="0"/>
            </a:br>
            <a:r>
              <a:rPr lang="ja-JP" altLang="en-US" dirty="0"/>
              <a:t>ロータリアン</a:t>
            </a:r>
            <a:br>
              <a:rPr lang="en-US" altLang="ja-JP" dirty="0"/>
            </a:br>
            <a:r>
              <a:rPr lang="ja-JP" altLang="en-US" dirty="0"/>
              <a:t>→賠償責任保険</a:t>
            </a:r>
          </a:p>
        </p:txBody>
      </p:sp>
      <p:sp>
        <p:nvSpPr>
          <p:cNvPr id="15" name="コンテンツ プレースホルダー 2">
            <a:extLst>
              <a:ext uri="{FF2B5EF4-FFF2-40B4-BE49-F238E27FC236}">
                <a16:creationId xmlns:a16="http://schemas.microsoft.com/office/drawing/2014/main" id="{C9221FD5-8772-4A2F-A10A-FEA22936125E}"/>
              </a:ext>
            </a:extLst>
          </p:cNvPr>
          <p:cNvSpPr txBox="1">
            <a:spLocks/>
          </p:cNvSpPr>
          <p:nvPr/>
        </p:nvSpPr>
        <p:spPr>
          <a:xfrm>
            <a:off x="261214" y="3299752"/>
            <a:ext cx="8631266" cy="569912"/>
          </a:xfrm>
          <a:prstGeom prst="rect">
            <a:avLst/>
          </a:prstGeom>
          <a:solidFill>
            <a:srgbClr val="C00000"/>
          </a:solidFill>
        </p:spPr>
        <p:txBody>
          <a:bodyPr vert="horz" lIns="91440" tIns="45720" rIns="91440" bIns="45720" rtlCol="0">
            <a:normAutofit lnSpcReduction="10000"/>
          </a:bodyPr>
          <a:lstStyle>
            <a:lvl1pPr marL="342900" indent="-342900" algn="l" defTabSz="914400" rtl="0" eaLnBrk="1" latinLnBrk="0" hangingPunct="1">
              <a:spcBef>
                <a:spcPct val="20000"/>
              </a:spcBef>
              <a:buClr>
                <a:srgbClr val="63B4D9"/>
              </a:buClr>
              <a:buFont typeface="Arial" panose="020B0604020202020204" pitchFamily="34" charset="0"/>
              <a:buChar char="•"/>
              <a:defRPr kumimoji="1" sz="4800" b="1" kern="1200" spc="-150">
                <a:solidFill>
                  <a:schemeClr val="tx1"/>
                </a:solidFill>
                <a:latin typeface="游ゴシック" panose="020B0400000000000000" pitchFamily="50" charset="-128"/>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b="1" kern="1200" spc="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b="1" kern="1200" spc="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ja-JP" altLang="en-US" sz="2800" dirty="0">
                <a:solidFill>
                  <a:schemeClr val="bg1"/>
                </a:solidFill>
              </a:rPr>
              <a:t>地区米山奨学委員会→危機管理委員会へ報告･対応</a:t>
            </a:r>
            <a:endParaRPr lang="en-US" altLang="ja-JP" sz="2800" dirty="0">
              <a:solidFill>
                <a:schemeClr val="bg1"/>
              </a:solidFill>
            </a:endParaRPr>
          </a:p>
        </p:txBody>
      </p:sp>
    </p:spTree>
    <p:extLst>
      <p:ext uri="{BB962C8B-B14F-4D97-AF65-F5344CB8AC3E}">
        <p14:creationId xmlns:p14="http://schemas.microsoft.com/office/powerpoint/2010/main" val="2746069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84DAE710-7BCD-4992-8AD1-C44309CF5685}"/>
              </a:ext>
            </a:extLst>
          </p:cNvPr>
          <p:cNvSpPr/>
          <p:nvPr/>
        </p:nvSpPr>
        <p:spPr>
          <a:xfrm>
            <a:off x="6516216" y="3429000"/>
            <a:ext cx="2592288" cy="3398440"/>
          </a:xfrm>
          <a:prstGeom prst="rect">
            <a:avLst/>
          </a:prstGeom>
          <a:blipFill>
            <a:blip r:embed="rId3">
              <a:extLst>
                <a:ext uri="{28A0092B-C50C-407E-A947-70E740481C1C}">
                  <a14:useLocalDpi xmlns:a14="http://schemas.microsoft.com/office/drawing/2010/main" val="0"/>
                </a:ext>
              </a:extLst>
            </a:blip>
            <a:srcRect/>
            <a:stretch>
              <a:fillRect l="-26172" r="-31146"/>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dirty="0"/>
          </a:p>
        </p:txBody>
      </p:sp>
      <p:sp>
        <p:nvSpPr>
          <p:cNvPr id="2" name="タイトル 1"/>
          <p:cNvSpPr>
            <a:spLocks noGrp="1"/>
          </p:cNvSpPr>
          <p:nvPr>
            <p:ph type="title"/>
          </p:nvPr>
        </p:nvSpPr>
        <p:spPr/>
        <p:txBody>
          <a:bodyPr/>
          <a:lstStyle/>
          <a:p>
            <a:r>
              <a:rPr lang="ja-JP" altLang="en-US" sz="5200" dirty="0"/>
              <a:t>紺綬褒章の公益団体に認定</a:t>
            </a:r>
          </a:p>
        </p:txBody>
      </p:sp>
      <p:sp>
        <p:nvSpPr>
          <p:cNvPr id="3" name="コンテンツ プレースホルダー 2"/>
          <p:cNvSpPr>
            <a:spLocks noGrp="1"/>
          </p:cNvSpPr>
          <p:nvPr>
            <p:ph idx="1"/>
          </p:nvPr>
        </p:nvSpPr>
        <p:spPr>
          <a:xfrm>
            <a:off x="228600" y="1272081"/>
            <a:ext cx="8686800" cy="5328592"/>
          </a:xfrm>
        </p:spPr>
        <p:txBody>
          <a:bodyPr>
            <a:normAutofit/>
          </a:bodyPr>
          <a:lstStyle/>
          <a:p>
            <a:r>
              <a:rPr lang="en-US" altLang="ja-JP" sz="4700" dirty="0"/>
              <a:t>2018</a:t>
            </a:r>
            <a:r>
              <a:rPr lang="ja-JP" altLang="en-US" sz="4700" dirty="0"/>
              <a:t>年</a:t>
            </a:r>
            <a:r>
              <a:rPr lang="en-US" altLang="ja-JP" sz="4700" dirty="0"/>
              <a:t>9</a:t>
            </a:r>
            <a:r>
              <a:rPr lang="ja-JP" altLang="en-US" sz="4700" dirty="0"/>
              <a:t>月</a:t>
            </a:r>
            <a:r>
              <a:rPr lang="en-US" altLang="ja-JP" sz="4700" dirty="0"/>
              <a:t>12</a:t>
            </a:r>
            <a:r>
              <a:rPr lang="ja-JP" altLang="en-US" sz="4700" dirty="0"/>
              <a:t>日以降のご寄付が対象</a:t>
            </a:r>
            <a:endParaRPr lang="en-US" altLang="ja-JP" sz="4700" dirty="0"/>
          </a:p>
          <a:p>
            <a:r>
              <a:rPr lang="ja-JP" altLang="en-US" sz="4700" dirty="0"/>
              <a:t>個人：</a:t>
            </a:r>
            <a:r>
              <a:rPr lang="en-US" altLang="ja-JP" sz="4700" dirty="0"/>
              <a:t>500</a:t>
            </a:r>
            <a:r>
              <a:rPr lang="ja-JP" altLang="en-US" sz="4700" dirty="0"/>
              <a:t>万円～</a:t>
            </a:r>
            <a:br>
              <a:rPr lang="en-US" altLang="ja-JP" sz="4700" dirty="0"/>
            </a:br>
            <a:r>
              <a:rPr lang="ja-JP" altLang="en-US" sz="4700" dirty="0"/>
              <a:t>団体</a:t>
            </a:r>
            <a:r>
              <a:rPr lang="en-US" altLang="ja-JP" sz="4700" dirty="0"/>
              <a:t>/</a:t>
            </a:r>
            <a:r>
              <a:rPr lang="ja-JP" altLang="en-US" sz="4700" dirty="0"/>
              <a:t>企業：</a:t>
            </a:r>
            <a:r>
              <a:rPr lang="en-US" altLang="ja-JP" sz="4700" dirty="0"/>
              <a:t>1,000</a:t>
            </a:r>
            <a:r>
              <a:rPr lang="ja-JP" altLang="en-US" sz="4700" dirty="0"/>
              <a:t>万円～</a:t>
            </a:r>
            <a:endParaRPr lang="en-US" altLang="ja-JP" sz="4700" dirty="0"/>
          </a:p>
          <a:p>
            <a:r>
              <a:rPr lang="ja-JP" altLang="en-US" sz="4700" dirty="0"/>
              <a:t>分納可</a:t>
            </a:r>
            <a:br>
              <a:rPr lang="en-US" altLang="ja-JP" sz="4700" dirty="0"/>
            </a:br>
            <a:r>
              <a:rPr lang="ja-JP" altLang="en-US" sz="4700" dirty="0"/>
              <a:t>（事前の申請が必要）</a:t>
            </a:r>
          </a:p>
        </p:txBody>
      </p:sp>
      <p:sp>
        <p:nvSpPr>
          <p:cNvPr id="28" name="テキスト ボックス 27">
            <a:extLst>
              <a:ext uri="{FF2B5EF4-FFF2-40B4-BE49-F238E27FC236}">
                <a16:creationId xmlns:a16="http://schemas.microsoft.com/office/drawing/2014/main" id="{EB15FFAB-27A7-4013-B8B1-2B04FD901ECF}"/>
              </a:ext>
            </a:extLst>
          </p:cNvPr>
          <p:cNvSpPr txBox="1"/>
          <p:nvPr/>
        </p:nvSpPr>
        <p:spPr>
          <a:xfrm>
            <a:off x="4183035" y="6211671"/>
            <a:ext cx="2327176" cy="646331"/>
          </a:xfrm>
          <a:prstGeom prst="rect">
            <a:avLst/>
          </a:prstGeom>
          <a:noFill/>
        </p:spPr>
        <p:txBody>
          <a:bodyPr wrap="square" rtlCol="0">
            <a:spAutoFit/>
          </a:bodyPr>
          <a:lstStyle/>
          <a:p>
            <a:pPr algn="r"/>
            <a:r>
              <a:rPr lang="ja-JP" altLang="en-US" b="1" dirty="0"/>
              <a:t>内閣府ホームページより</a:t>
            </a:r>
          </a:p>
        </p:txBody>
      </p:sp>
    </p:spTree>
    <p:extLst>
      <p:ext uri="{BB962C8B-B14F-4D97-AF65-F5344CB8AC3E}">
        <p14:creationId xmlns:p14="http://schemas.microsoft.com/office/powerpoint/2010/main" val="3178317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業務委託・覚書の締結</a:t>
            </a:r>
          </a:p>
        </p:txBody>
      </p:sp>
      <p:sp>
        <p:nvSpPr>
          <p:cNvPr id="3" name="コンテンツ プレースホルダー 2"/>
          <p:cNvSpPr>
            <a:spLocks noGrp="1"/>
          </p:cNvSpPr>
          <p:nvPr>
            <p:ph idx="1"/>
          </p:nvPr>
        </p:nvSpPr>
        <p:spPr/>
        <p:txBody>
          <a:bodyPr/>
          <a:lstStyle/>
          <a:p>
            <a:r>
              <a:rPr kumimoji="1" lang="en-US" altLang="ja-JP" dirty="0"/>
              <a:t>2020</a:t>
            </a:r>
            <a:r>
              <a:rPr kumimoji="1" lang="ja-JP" altLang="en-US" dirty="0"/>
              <a:t>学年度からスタート</a:t>
            </a:r>
          </a:p>
        </p:txBody>
      </p:sp>
      <p:sp>
        <p:nvSpPr>
          <p:cNvPr id="8" name="正方形/長方形 7">
            <a:extLst>
              <a:ext uri="{FF2B5EF4-FFF2-40B4-BE49-F238E27FC236}">
                <a16:creationId xmlns:a16="http://schemas.microsoft.com/office/drawing/2014/main" id="{E556C5DF-83FB-461B-BD9B-31EB902FD37D}"/>
              </a:ext>
            </a:extLst>
          </p:cNvPr>
          <p:cNvSpPr/>
          <p:nvPr/>
        </p:nvSpPr>
        <p:spPr>
          <a:xfrm>
            <a:off x="569770" y="2348880"/>
            <a:ext cx="1225481" cy="1080120"/>
          </a:xfrm>
          <a:prstGeom prst="rect">
            <a:avLst/>
          </a:prstGeom>
          <a:gradFill>
            <a:gsLst>
              <a:gs pos="0">
                <a:srgbClr val="CA2091"/>
              </a:gs>
              <a:gs pos="80000">
                <a:srgbClr val="E367BA"/>
              </a:gs>
              <a:gs pos="100000">
                <a:srgbClr val="E367BA"/>
              </a:gs>
            </a:gsLst>
          </a:gradFill>
          <a:ln>
            <a:solidFill>
              <a:srgbClr val="E367BA"/>
            </a:solidFill>
          </a:ln>
        </p:spPr>
        <p:style>
          <a:lnRef idx="1">
            <a:schemeClr val="accent4"/>
          </a:lnRef>
          <a:fillRef idx="3">
            <a:schemeClr val="accent4"/>
          </a:fillRef>
          <a:effectRef idx="2">
            <a:schemeClr val="accent4"/>
          </a:effectRef>
          <a:fontRef idx="minor">
            <a:schemeClr val="lt1"/>
          </a:fontRef>
        </p:style>
        <p:txBody>
          <a:bodyPr tIns="108000" rtlCol="0" anchor="t" anchorCtr="0"/>
          <a:lstStyle/>
          <a:p>
            <a:pPr algn="ctr"/>
            <a:r>
              <a:rPr lang="ja-JP" altLang="en-US" sz="2000" b="1" dirty="0">
                <a:latin typeface="Meiryo UI" panose="020B0604030504040204" pitchFamily="50" charset="-128"/>
                <a:ea typeface="Meiryo UI" panose="020B0604030504040204" pitchFamily="50" charset="-128"/>
              </a:rPr>
              <a:t>米山記念奨学会</a:t>
            </a:r>
          </a:p>
        </p:txBody>
      </p:sp>
      <p:sp>
        <p:nvSpPr>
          <p:cNvPr id="9" name="正方形/長方形 8">
            <a:extLst>
              <a:ext uri="{FF2B5EF4-FFF2-40B4-BE49-F238E27FC236}">
                <a16:creationId xmlns:a16="http://schemas.microsoft.com/office/drawing/2014/main" id="{057FAD04-AAF3-43F3-B35A-7BADCC1EC83A}"/>
              </a:ext>
            </a:extLst>
          </p:cNvPr>
          <p:cNvSpPr/>
          <p:nvPr/>
        </p:nvSpPr>
        <p:spPr>
          <a:xfrm>
            <a:off x="2780478" y="2348880"/>
            <a:ext cx="2376264" cy="108012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marL="177800" lvl="1"/>
            <a:r>
              <a:rPr lang="ja-JP" altLang="en-US" sz="2000" b="1" dirty="0">
                <a:latin typeface="Meiryo UI" panose="020B0604030504040204" pitchFamily="50" charset="-128"/>
                <a:ea typeface="Meiryo UI" panose="020B0604030504040204" pitchFamily="50" charset="-128"/>
              </a:rPr>
              <a:t>地区</a:t>
            </a:r>
            <a:endParaRPr lang="en-US" altLang="ja-JP" sz="2000" b="1" dirty="0">
              <a:latin typeface="Meiryo UI" panose="020B0604030504040204" pitchFamily="50" charset="-128"/>
              <a:ea typeface="Meiryo UI" panose="020B0604030504040204" pitchFamily="50" charset="-128"/>
            </a:endParaRPr>
          </a:p>
          <a:p>
            <a:pPr marL="463550" lvl="1" indent="-190500">
              <a:buFont typeface="Arial" panose="020B0604020202020204" pitchFamily="34" charset="0"/>
              <a:buChar char="•"/>
            </a:pPr>
            <a:r>
              <a:rPr lang="ja-JP" altLang="en-US" sz="2000" b="1" dirty="0">
                <a:latin typeface="Meiryo UI" panose="020B0604030504040204" pitchFamily="50" charset="-128"/>
                <a:ea typeface="Meiryo UI" panose="020B0604030504040204" pitchFamily="50" charset="-128"/>
              </a:rPr>
              <a:t>ガバナー</a:t>
            </a:r>
            <a:endParaRPr lang="en-US" altLang="ja-JP" sz="2000" b="1" dirty="0">
              <a:latin typeface="Meiryo UI" panose="020B0604030504040204" pitchFamily="50" charset="-128"/>
              <a:ea typeface="Meiryo UI" panose="020B0604030504040204" pitchFamily="50" charset="-128"/>
            </a:endParaRPr>
          </a:p>
          <a:p>
            <a:pPr marL="463550" lvl="1" indent="-190500">
              <a:buFont typeface="Arial" panose="020B0604020202020204" pitchFamily="34" charset="0"/>
              <a:buChar char="•"/>
            </a:pPr>
            <a:r>
              <a:rPr lang="ja-JP" altLang="en-US" sz="2000" b="1" dirty="0">
                <a:latin typeface="Meiryo UI" panose="020B0604030504040204" pitchFamily="50" charset="-128"/>
                <a:ea typeface="Meiryo UI" panose="020B0604030504040204" pitchFamily="50" charset="-128"/>
              </a:rPr>
              <a:t>ガバナーエレクト</a:t>
            </a:r>
          </a:p>
        </p:txBody>
      </p:sp>
      <p:sp>
        <p:nvSpPr>
          <p:cNvPr id="11" name="正方形/長方形 10">
            <a:extLst>
              <a:ext uri="{FF2B5EF4-FFF2-40B4-BE49-F238E27FC236}">
                <a16:creationId xmlns:a16="http://schemas.microsoft.com/office/drawing/2014/main" id="{8F0890AA-5DFE-4EA9-825D-C1006250F074}"/>
              </a:ext>
            </a:extLst>
          </p:cNvPr>
          <p:cNvSpPr/>
          <p:nvPr/>
        </p:nvSpPr>
        <p:spPr>
          <a:xfrm>
            <a:off x="6156176" y="2348880"/>
            <a:ext cx="2376264" cy="1080120"/>
          </a:xfrm>
          <a:prstGeom prst="rect">
            <a:avLst/>
          </a:prstGeom>
          <a:gradFill>
            <a:gsLst>
              <a:gs pos="0">
                <a:srgbClr val="008E47"/>
              </a:gs>
              <a:gs pos="80000">
                <a:srgbClr val="46BA4C"/>
              </a:gs>
              <a:gs pos="100000">
                <a:srgbClr val="46BA4C"/>
              </a:gs>
            </a:gsLst>
          </a:gradFill>
          <a:ln>
            <a:solidFill>
              <a:srgbClr val="46BA4C"/>
            </a:solidFill>
          </a:ln>
        </p:spPr>
        <p:style>
          <a:lnRef idx="1">
            <a:schemeClr val="accent5"/>
          </a:lnRef>
          <a:fillRef idx="3">
            <a:schemeClr val="accent5"/>
          </a:fillRef>
          <a:effectRef idx="2">
            <a:schemeClr val="accent5"/>
          </a:effectRef>
          <a:fontRef idx="minor">
            <a:schemeClr val="lt1"/>
          </a:fontRef>
        </p:style>
        <p:txBody>
          <a:bodyPr rtlCol="0" anchor="ctr"/>
          <a:lstStyle/>
          <a:p>
            <a:pPr marL="177800" lvl="1"/>
            <a:r>
              <a:rPr lang="ja-JP" altLang="en-US" sz="2000" b="1" dirty="0">
                <a:latin typeface="Meiryo UI" panose="020B0604030504040204" pitchFamily="50" charset="-128"/>
                <a:ea typeface="Meiryo UI" panose="020B0604030504040204" pitchFamily="50" charset="-128"/>
              </a:rPr>
              <a:t>世話クラブ</a:t>
            </a:r>
            <a:endParaRPr lang="en-US" altLang="ja-JP" sz="2000" b="1" dirty="0">
              <a:latin typeface="Meiryo UI" panose="020B0604030504040204" pitchFamily="50" charset="-128"/>
              <a:ea typeface="Meiryo UI" panose="020B0604030504040204" pitchFamily="50" charset="-128"/>
            </a:endParaRPr>
          </a:p>
          <a:p>
            <a:pPr marL="463550" lvl="1" indent="-190500">
              <a:buFont typeface="Arial" panose="020B0604020202020204" pitchFamily="34" charset="0"/>
              <a:buChar char="•"/>
            </a:pPr>
            <a:r>
              <a:rPr lang="ja-JP" altLang="en-US" sz="2000" b="1" dirty="0">
                <a:latin typeface="Meiryo UI" panose="020B0604030504040204" pitchFamily="50" charset="-128"/>
                <a:ea typeface="Meiryo UI" panose="020B0604030504040204" pitchFamily="50" charset="-128"/>
              </a:rPr>
              <a:t>会長</a:t>
            </a:r>
            <a:endParaRPr lang="en-US" altLang="ja-JP" sz="2000" b="1" dirty="0">
              <a:latin typeface="Meiryo UI" panose="020B0604030504040204" pitchFamily="50" charset="-128"/>
              <a:ea typeface="Meiryo UI" panose="020B0604030504040204" pitchFamily="50" charset="-128"/>
            </a:endParaRPr>
          </a:p>
          <a:p>
            <a:pPr marL="463550" lvl="1" indent="-190500">
              <a:buFont typeface="Arial" panose="020B0604020202020204" pitchFamily="34" charset="0"/>
              <a:buChar char="•"/>
            </a:pPr>
            <a:r>
              <a:rPr lang="ja-JP" altLang="en-US" sz="2000" b="1" dirty="0">
                <a:latin typeface="Meiryo UI" panose="020B0604030504040204" pitchFamily="50" charset="-128"/>
                <a:ea typeface="Meiryo UI" panose="020B0604030504040204" pitchFamily="50" charset="-128"/>
              </a:rPr>
              <a:t>会長エレクト</a:t>
            </a:r>
          </a:p>
        </p:txBody>
      </p:sp>
      <p:sp>
        <p:nvSpPr>
          <p:cNvPr id="12" name="矢印: 右 11">
            <a:extLst>
              <a:ext uri="{FF2B5EF4-FFF2-40B4-BE49-F238E27FC236}">
                <a16:creationId xmlns:a16="http://schemas.microsoft.com/office/drawing/2014/main" id="{E3F1103D-F05A-4CB1-9B4E-2F2E238E618C}"/>
              </a:ext>
            </a:extLst>
          </p:cNvPr>
          <p:cNvSpPr/>
          <p:nvPr/>
        </p:nvSpPr>
        <p:spPr>
          <a:xfrm>
            <a:off x="2005581" y="2492896"/>
            <a:ext cx="576064" cy="504056"/>
          </a:xfrm>
          <a:prstGeom prst="rightArrow">
            <a:avLst/>
          </a:prstGeom>
          <a:solidFill>
            <a:srgbClr val="F5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矢印: 右 12">
            <a:extLst>
              <a:ext uri="{FF2B5EF4-FFF2-40B4-BE49-F238E27FC236}">
                <a16:creationId xmlns:a16="http://schemas.microsoft.com/office/drawing/2014/main" id="{8078DA62-1EE3-40E7-B1BC-5617CFDC100F}"/>
              </a:ext>
            </a:extLst>
          </p:cNvPr>
          <p:cNvSpPr/>
          <p:nvPr/>
        </p:nvSpPr>
        <p:spPr>
          <a:xfrm flipH="1">
            <a:off x="1994084" y="2924944"/>
            <a:ext cx="576064" cy="504056"/>
          </a:xfrm>
          <a:prstGeom prst="rightArrow">
            <a:avLst/>
          </a:prstGeom>
          <a:solidFill>
            <a:srgbClr val="63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矢印: 右 13">
            <a:extLst>
              <a:ext uri="{FF2B5EF4-FFF2-40B4-BE49-F238E27FC236}">
                <a16:creationId xmlns:a16="http://schemas.microsoft.com/office/drawing/2014/main" id="{7CBC943E-6475-4311-8F12-7AF971EDBBA4}"/>
              </a:ext>
            </a:extLst>
          </p:cNvPr>
          <p:cNvSpPr/>
          <p:nvPr/>
        </p:nvSpPr>
        <p:spPr>
          <a:xfrm>
            <a:off x="5374175" y="2492896"/>
            <a:ext cx="576064" cy="504056"/>
          </a:xfrm>
          <a:prstGeom prst="rightArrow">
            <a:avLst/>
          </a:prstGeom>
          <a:solidFill>
            <a:srgbClr val="63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矢印: 右 14">
            <a:extLst>
              <a:ext uri="{FF2B5EF4-FFF2-40B4-BE49-F238E27FC236}">
                <a16:creationId xmlns:a16="http://schemas.microsoft.com/office/drawing/2014/main" id="{139F8E14-386F-43BA-A0A3-696D6C231987}"/>
              </a:ext>
            </a:extLst>
          </p:cNvPr>
          <p:cNvSpPr/>
          <p:nvPr/>
        </p:nvSpPr>
        <p:spPr>
          <a:xfrm flipH="1">
            <a:off x="5362678" y="2924944"/>
            <a:ext cx="576064" cy="504056"/>
          </a:xfrm>
          <a:prstGeom prst="rightArrow">
            <a:avLst/>
          </a:prstGeom>
          <a:solidFill>
            <a:srgbClr val="46B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四角形: 角を丸くする 15">
            <a:extLst>
              <a:ext uri="{FF2B5EF4-FFF2-40B4-BE49-F238E27FC236}">
                <a16:creationId xmlns:a16="http://schemas.microsoft.com/office/drawing/2014/main" id="{A0C42032-28FA-42E5-AE80-1E7166500FE9}"/>
              </a:ext>
            </a:extLst>
          </p:cNvPr>
          <p:cNvSpPr/>
          <p:nvPr/>
        </p:nvSpPr>
        <p:spPr>
          <a:xfrm>
            <a:off x="1444031" y="4149080"/>
            <a:ext cx="2587087" cy="72008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業務委託に係る覚書</a:t>
            </a:r>
          </a:p>
        </p:txBody>
      </p:sp>
      <p:sp>
        <p:nvSpPr>
          <p:cNvPr id="17" name="四角形: 角を丸くする 16">
            <a:extLst>
              <a:ext uri="{FF2B5EF4-FFF2-40B4-BE49-F238E27FC236}">
                <a16:creationId xmlns:a16="http://schemas.microsoft.com/office/drawing/2014/main" id="{2C06E150-9209-4ADC-A097-14568444478E}"/>
              </a:ext>
            </a:extLst>
          </p:cNvPr>
          <p:cNvSpPr/>
          <p:nvPr/>
        </p:nvSpPr>
        <p:spPr>
          <a:xfrm>
            <a:off x="5436096" y="4149080"/>
            <a:ext cx="3064720" cy="72008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92075" indent="84138" algn="ctr"/>
            <a:r>
              <a:rPr lang="ja-JP" altLang="en-US" sz="2000" b="1" dirty="0">
                <a:latin typeface="Meiryo UI" panose="020B0604030504040204" pitchFamily="50" charset="-128"/>
                <a:ea typeface="Meiryo UI" panose="020B0604030504040204" pitchFamily="50" charset="-128"/>
              </a:rPr>
              <a:t>業務委託に係る覚書（世話クラブ）</a:t>
            </a:r>
          </a:p>
        </p:txBody>
      </p:sp>
      <p:sp>
        <p:nvSpPr>
          <p:cNvPr id="18" name="楕円 17">
            <a:extLst>
              <a:ext uri="{FF2B5EF4-FFF2-40B4-BE49-F238E27FC236}">
                <a16:creationId xmlns:a16="http://schemas.microsoft.com/office/drawing/2014/main" id="{33838284-77DB-4625-9792-F2A02AAE4B71}"/>
              </a:ext>
            </a:extLst>
          </p:cNvPr>
          <p:cNvSpPr/>
          <p:nvPr/>
        </p:nvSpPr>
        <p:spPr>
          <a:xfrm>
            <a:off x="467544" y="3933056"/>
            <a:ext cx="1152128" cy="11521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r>
              <a:rPr lang="ja-JP" altLang="en-US" sz="2400" b="1" dirty="0">
                <a:latin typeface="Meiryo UI" panose="020B0604030504040204" pitchFamily="50" charset="-128"/>
                <a:ea typeface="Meiryo UI" panose="020B0604030504040204" pitchFamily="50" charset="-128"/>
              </a:rPr>
              <a:t>毎年</a:t>
            </a:r>
            <a:r>
              <a:rPr lang="en-US" altLang="ja-JP" sz="2000" b="1" spc="-150" dirty="0">
                <a:latin typeface="Meiryo UI" panose="020B0604030504040204" pitchFamily="50" charset="-128"/>
                <a:ea typeface="Meiryo UI" panose="020B0604030504040204" pitchFamily="50" charset="-128"/>
              </a:rPr>
              <a:t>12</a:t>
            </a:r>
            <a:r>
              <a:rPr lang="ja-JP" altLang="en-US" sz="1600" b="1" spc="-150" dirty="0">
                <a:latin typeface="Meiryo UI" panose="020B0604030504040204" pitchFamily="50" charset="-128"/>
                <a:ea typeface="Meiryo UI" panose="020B0604030504040204" pitchFamily="50" charset="-128"/>
              </a:rPr>
              <a:t>～</a:t>
            </a:r>
            <a:r>
              <a:rPr lang="en-US" altLang="ja-JP" sz="2000" b="1" spc="-150" dirty="0">
                <a:latin typeface="Meiryo UI" panose="020B0604030504040204" pitchFamily="50" charset="-128"/>
                <a:ea typeface="Meiryo UI" panose="020B0604030504040204" pitchFamily="50" charset="-128"/>
              </a:rPr>
              <a:t>2</a:t>
            </a:r>
            <a:r>
              <a:rPr lang="ja-JP" altLang="en-US" sz="1400" b="1" spc="-150" dirty="0">
                <a:latin typeface="Meiryo UI" panose="020B0604030504040204" pitchFamily="50" charset="-128"/>
                <a:ea typeface="Meiryo UI" panose="020B0604030504040204" pitchFamily="50" charset="-128"/>
              </a:rPr>
              <a:t>月</a:t>
            </a:r>
            <a:endParaRPr lang="ja-JP" altLang="en-US" b="1" spc="-150" dirty="0">
              <a:latin typeface="Meiryo UI" panose="020B0604030504040204" pitchFamily="50" charset="-128"/>
              <a:ea typeface="Meiryo UI" panose="020B0604030504040204" pitchFamily="50" charset="-128"/>
            </a:endParaRPr>
          </a:p>
        </p:txBody>
      </p:sp>
      <p:cxnSp>
        <p:nvCxnSpPr>
          <p:cNvPr id="20" name="直線矢印コネクタ 19">
            <a:extLst>
              <a:ext uri="{FF2B5EF4-FFF2-40B4-BE49-F238E27FC236}">
                <a16:creationId xmlns:a16="http://schemas.microsoft.com/office/drawing/2014/main" id="{48A26ABF-70E5-46A7-89C1-C376D6C562B7}"/>
              </a:ext>
            </a:extLst>
          </p:cNvPr>
          <p:cNvCxnSpPr>
            <a:cxnSpLocks/>
          </p:cNvCxnSpPr>
          <p:nvPr/>
        </p:nvCxnSpPr>
        <p:spPr>
          <a:xfrm flipV="1">
            <a:off x="2267744" y="3429000"/>
            <a:ext cx="0" cy="864096"/>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1F419E90-10C2-4782-B445-92D78D2A0ED2}"/>
              </a:ext>
            </a:extLst>
          </p:cNvPr>
          <p:cNvCxnSpPr>
            <a:cxnSpLocks/>
          </p:cNvCxnSpPr>
          <p:nvPr/>
        </p:nvCxnSpPr>
        <p:spPr>
          <a:xfrm flipV="1">
            <a:off x="5652120" y="3429000"/>
            <a:ext cx="0" cy="864096"/>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楕円 21">
            <a:extLst>
              <a:ext uri="{FF2B5EF4-FFF2-40B4-BE49-F238E27FC236}">
                <a16:creationId xmlns:a16="http://schemas.microsoft.com/office/drawing/2014/main" id="{65BFB113-5CC3-4504-9F4C-84B268C65FDD}"/>
              </a:ext>
            </a:extLst>
          </p:cNvPr>
          <p:cNvSpPr/>
          <p:nvPr/>
        </p:nvSpPr>
        <p:spPr>
          <a:xfrm>
            <a:off x="4499992" y="3933056"/>
            <a:ext cx="1152128" cy="11521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r>
              <a:rPr lang="ja-JP" altLang="en-US" sz="2400" b="1" dirty="0">
                <a:latin typeface="Meiryo UI" panose="020B0604030504040204" pitchFamily="50" charset="-128"/>
                <a:ea typeface="Meiryo UI" panose="020B0604030504040204" pitchFamily="50" charset="-128"/>
              </a:rPr>
              <a:t>毎年</a:t>
            </a:r>
            <a:br>
              <a:rPr lang="en-US" altLang="ja-JP" sz="2400" b="1" dirty="0">
                <a:latin typeface="Meiryo UI" panose="020B0604030504040204" pitchFamily="50" charset="-128"/>
                <a:ea typeface="Meiryo UI" panose="020B0604030504040204" pitchFamily="50" charset="-128"/>
              </a:rPr>
            </a:br>
            <a:r>
              <a:rPr lang="en-US" altLang="ja-JP" sz="2400" b="1" spc="-150" dirty="0">
                <a:latin typeface="Meiryo UI" panose="020B0604030504040204" pitchFamily="50" charset="-128"/>
                <a:ea typeface="Meiryo UI" panose="020B0604030504040204" pitchFamily="50" charset="-128"/>
              </a:rPr>
              <a:t>2</a:t>
            </a:r>
            <a:r>
              <a:rPr lang="ja-JP" altLang="en-US" b="1" spc="-150" dirty="0">
                <a:latin typeface="Meiryo UI" panose="020B0604030504040204" pitchFamily="50" charset="-128"/>
                <a:ea typeface="Meiryo UI" panose="020B0604030504040204" pitchFamily="50" charset="-128"/>
              </a:rPr>
              <a:t>～</a:t>
            </a:r>
            <a:r>
              <a:rPr lang="en-US" altLang="ja-JP" sz="2400" b="1" spc="-150" dirty="0">
                <a:latin typeface="Meiryo UI" panose="020B0604030504040204" pitchFamily="50" charset="-128"/>
                <a:ea typeface="Meiryo UI" panose="020B0604030504040204" pitchFamily="50" charset="-128"/>
              </a:rPr>
              <a:t>3</a:t>
            </a:r>
            <a:r>
              <a:rPr lang="ja-JP" altLang="en-US" sz="1400" b="1" spc="-150" dirty="0">
                <a:latin typeface="Meiryo UI" panose="020B0604030504040204" pitchFamily="50" charset="-128"/>
                <a:ea typeface="Meiryo UI" panose="020B0604030504040204" pitchFamily="50" charset="-128"/>
              </a:rPr>
              <a:t>月</a:t>
            </a:r>
            <a:endParaRPr lang="ja-JP" altLang="en-US" b="1" spc="-150" dirty="0">
              <a:latin typeface="Meiryo UI" panose="020B0604030504040204" pitchFamily="50" charset="-128"/>
              <a:ea typeface="Meiryo UI" panose="020B0604030504040204" pitchFamily="50" charset="-128"/>
            </a:endParaRPr>
          </a:p>
        </p:txBody>
      </p:sp>
      <p:sp>
        <p:nvSpPr>
          <p:cNvPr id="24" name="コンテンツ プレースホルダー 3">
            <a:extLst>
              <a:ext uri="{FF2B5EF4-FFF2-40B4-BE49-F238E27FC236}">
                <a16:creationId xmlns:a16="http://schemas.microsoft.com/office/drawing/2014/main" id="{AA340C80-2B02-43B9-AC1D-604482AC3300}"/>
              </a:ext>
            </a:extLst>
          </p:cNvPr>
          <p:cNvSpPr txBox="1">
            <a:spLocks/>
          </p:cNvSpPr>
          <p:nvPr/>
        </p:nvSpPr>
        <p:spPr>
          <a:xfrm>
            <a:off x="5292080" y="5013176"/>
            <a:ext cx="3851920" cy="17008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95000"/>
              </a:lnSpc>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原本</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部</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は、①ガバナー事務所 ②世話クラブ で保管。写しを</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PDF</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で奨学会へ提出</a:t>
            </a:r>
          </a:p>
        </p:txBody>
      </p:sp>
      <p:sp>
        <p:nvSpPr>
          <p:cNvPr id="19" name="コンテンツ プレースホルダー 3">
            <a:extLst>
              <a:ext uri="{FF2B5EF4-FFF2-40B4-BE49-F238E27FC236}">
                <a16:creationId xmlns:a16="http://schemas.microsoft.com/office/drawing/2014/main" id="{CAFE61FD-9B9C-4517-8FA8-415E64A54841}"/>
              </a:ext>
            </a:extLst>
          </p:cNvPr>
          <p:cNvSpPr txBox="1">
            <a:spLocks/>
          </p:cNvSpPr>
          <p:nvPr/>
        </p:nvSpPr>
        <p:spPr>
          <a:xfrm>
            <a:off x="1403648" y="5013176"/>
            <a:ext cx="2880320" cy="18448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95000"/>
              </a:lnSpc>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原本</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部</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は、</a:t>
            </a:r>
            <a:br>
              <a:rPr lang="en-US" altLang="ja-JP" sz="2800" b="1" dirty="0">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①ガバナー事務所 ②米山奨学会</a:t>
            </a:r>
            <a:br>
              <a:rPr lang="en-US" altLang="ja-JP" sz="2800" b="1" dirty="0">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で保管</a:t>
            </a:r>
          </a:p>
        </p:txBody>
      </p:sp>
    </p:spTree>
    <p:extLst>
      <p:ext uri="{BB962C8B-B14F-4D97-AF65-F5344CB8AC3E}">
        <p14:creationId xmlns:p14="http://schemas.microsoft.com/office/powerpoint/2010/main" val="48077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03 広報委員会\●豆辞典\2012-13_豆辞典\入稿\p3-4_古沢丈作氏.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980438" y="3959835"/>
            <a:ext cx="2163562" cy="2898167"/>
          </a:xfrm>
          <a:prstGeom prst="rect">
            <a:avLst/>
          </a:prstGeom>
          <a:noFill/>
        </p:spPr>
      </p:pic>
      <p:pic>
        <p:nvPicPr>
          <p:cNvPr id="4" name="Picture 1" descr="N:\03 広報委員会\images\梅吉・歴史\Mr.Yoneyama Umekichi_portrait.jpg"/>
          <p:cNvPicPr>
            <a:picLocks noChangeAspect="1" noChangeArrowheads="1"/>
          </p:cNvPicPr>
          <p:nvPr/>
        </p:nvPicPr>
        <p:blipFill rotWithShape="1">
          <a:blip r:embed="rId4" cstate="screen">
            <a:grayscl/>
            <a:extLst>
              <a:ext uri="{28A0092B-C50C-407E-A947-70E740481C1C}">
                <a14:useLocalDpi xmlns:a14="http://schemas.microsoft.com/office/drawing/2010/main"/>
              </a:ext>
            </a:extLst>
          </a:blip>
          <a:srcRect/>
          <a:stretch/>
        </p:blipFill>
        <p:spPr bwMode="auto">
          <a:xfrm>
            <a:off x="6980438" y="1140722"/>
            <a:ext cx="2163562" cy="2792334"/>
          </a:xfrm>
          <a:prstGeom prst="rect">
            <a:avLst/>
          </a:prstGeom>
          <a:noFill/>
        </p:spPr>
      </p:pic>
      <p:sp>
        <p:nvSpPr>
          <p:cNvPr id="2" name="タイトル 1"/>
          <p:cNvSpPr>
            <a:spLocks noGrp="1"/>
          </p:cNvSpPr>
          <p:nvPr>
            <p:ph type="title"/>
          </p:nvPr>
        </p:nvSpPr>
        <p:spPr/>
        <p:txBody>
          <a:bodyPr/>
          <a:lstStyle/>
          <a:p>
            <a:r>
              <a:rPr kumimoji="1" lang="ja-JP" altLang="en-US" dirty="0"/>
              <a:t>事業のはじまり</a:t>
            </a:r>
          </a:p>
        </p:txBody>
      </p:sp>
      <p:sp>
        <p:nvSpPr>
          <p:cNvPr id="3" name="コンテンツ プレースホルダー 2">
            <a:extLst>
              <a:ext uri="{FF2B5EF4-FFF2-40B4-BE49-F238E27FC236}">
                <a16:creationId xmlns:a16="http://schemas.microsoft.com/office/drawing/2014/main" id="{EDB93F86-CD4D-4405-AA41-619657EFFF31}"/>
              </a:ext>
            </a:extLst>
          </p:cNvPr>
          <p:cNvSpPr>
            <a:spLocks noGrp="1"/>
          </p:cNvSpPr>
          <p:nvPr>
            <p:ph idx="1"/>
          </p:nvPr>
        </p:nvSpPr>
        <p:spPr>
          <a:xfrm>
            <a:off x="323528" y="1268759"/>
            <a:ext cx="8686800" cy="5616021"/>
          </a:xfrm>
        </p:spPr>
        <p:txBody>
          <a:bodyPr>
            <a:normAutofit lnSpcReduction="10000"/>
          </a:bodyPr>
          <a:lstStyle/>
          <a:p>
            <a:r>
              <a:rPr lang="en-US" altLang="ja-JP" sz="4000" dirty="0"/>
              <a:t>1946</a:t>
            </a:r>
            <a:r>
              <a:rPr lang="ja-JP" altLang="en-US" sz="4000" dirty="0"/>
              <a:t>年 米山梅吉氏逝去</a:t>
            </a:r>
            <a:endParaRPr lang="en-US" altLang="ja-JP" sz="4000" dirty="0"/>
          </a:p>
          <a:p>
            <a:r>
              <a:rPr lang="en-US" altLang="ja-JP" sz="4000" dirty="0"/>
              <a:t>1949</a:t>
            </a:r>
            <a:r>
              <a:rPr lang="ja-JP" altLang="en-US" sz="4000" dirty="0"/>
              <a:t>年 日本のロータリーが</a:t>
            </a:r>
            <a:br>
              <a:rPr lang="en-US" altLang="ja-JP" sz="4000" dirty="0"/>
            </a:br>
            <a:r>
              <a:rPr lang="ja-JP" altLang="en-US" sz="4000" dirty="0"/>
              <a:t>国際ロータリーへ復帰</a:t>
            </a:r>
            <a:endParaRPr lang="en-US" altLang="ja-JP" sz="4000" dirty="0"/>
          </a:p>
          <a:p>
            <a:pPr>
              <a:lnSpc>
                <a:spcPct val="105000"/>
              </a:lnSpc>
            </a:pPr>
            <a:r>
              <a:rPr lang="en-US" altLang="ja-JP" sz="4000" dirty="0"/>
              <a:t>1952</a:t>
            </a:r>
            <a:r>
              <a:rPr lang="ja-JP" altLang="en-US" sz="4000" dirty="0"/>
              <a:t>年 東京ＲＣが事業構想</a:t>
            </a:r>
            <a:br>
              <a:rPr lang="en-US" altLang="ja-JP" sz="4000" dirty="0"/>
            </a:br>
            <a:r>
              <a:rPr lang="ja-JP" altLang="en-US" sz="4000" dirty="0"/>
              <a:t>　　　　“</a:t>
            </a:r>
            <a:r>
              <a:rPr lang="ja-JP" altLang="en-US" sz="4000" dirty="0">
                <a:solidFill>
                  <a:srgbClr val="008E47"/>
                </a:solidFill>
              </a:rPr>
              <a:t>平和日本</a:t>
            </a:r>
            <a:r>
              <a:rPr lang="ja-JP" altLang="en-US" sz="4000" dirty="0"/>
              <a:t>”を世界へ </a:t>
            </a:r>
            <a:br>
              <a:rPr lang="en-US" altLang="ja-JP" sz="4000" dirty="0"/>
            </a:br>
            <a:r>
              <a:rPr lang="en-US" altLang="ja-JP" sz="3400" spc="-170" dirty="0">
                <a:solidFill>
                  <a:srgbClr val="E367BA"/>
                </a:solidFill>
              </a:rPr>
              <a:t>(</a:t>
            </a:r>
            <a:r>
              <a:rPr lang="ja-JP" altLang="en-US" sz="3400" spc="-170" dirty="0">
                <a:solidFill>
                  <a:srgbClr val="E367BA"/>
                </a:solidFill>
              </a:rPr>
              <a:t>日本の友人を増やし 平和を</a:t>
            </a:r>
            <a:br>
              <a:rPr lang="en-US" altLang="ja-JP" sz="3400" spc="-170" dirty="0">
                <a:solidFill>
                  <a:srgbClr val="E367BA"/>
                </a:solidFill>
              </a:rPr>
            </a:br>
            <a:r>
              <a:rPr lang="ja-JP" altLang="en-US" sz="3400" spc="-170" dirty="0">
                <a:solidFill>
                  <a:srgbClr val="E367BA"/>
                </a:solidFill>
              </a:rPr>
              <a:t>実践する人材を育てる</a:t>
            </a:r>
            <a:r>
              <a:rPr lang="en-US" altLang="ja-JP" sz="3400" spc="-170" dirty="0">
                <a:solidFill>
                  <a:srgbClr val="E367BA"/>
                </a:solidFill>
              </a:rPr>
              <a:t>)</a:t>
            </a:r>
            <a:endParaRPr lang="ja-JP" altLang="en-US" sz="3400" spc="-170" dirty="0">
              <a:solidFill>
                <a:srgbClr val="E367BA"/>
              </a:solidFill>
            </a:endParaRPr>
          </a:p>
          <a:p>
            <a:r>
              <a:rPr lang="en-US" altLang="ja-JP" sz="4000" dirty="0"/>
              <a:t>1957</a:t>
            </a:r>
            <a:r>
              <a:rPr lang="ja-JP" altLang="en-US" sz="4000" dirty="0"/>
              <a:t>年 日本全国の組織へ</a:t>
            </a:r>
          </a:p>
          <a:p>
            <a:r>
              <a:rPr lang="en-US" altLang="zh-TW" sz="4000" dirty="0"/>
              <a:t>1967</a:t>
            </a:r>
            <a:r>
              <a:rPr lang="zh-TW" altLang="en-US" sz="4000" dirty="0"/>
              <a:t>年 財団法人設立</a:t>
            </a:r>
            <a:endParaRPr kumimoji="1" lang="ja-JP" altLang="en-US" sz="4000" dirty="0"/>
          </a:p>
        </p:txBody>
      </p:sp>
      <p:sp>
        <p:nvSpPr>
          <p:cNvPr id="8" name="正方形/長方形 7"/>
          <p:cNvSpPr/>
          <p:nvPr/>
        </p:nvSpPr>
        <p:spPr>
          <a:xfrm>
            <a:off x="791580" y="3717032"/>
            <a:ext cx="1836204" cy="528156"/>
          </a:xfrm>
          <a:prstGeom prst="rect">
            <a:avLst/>
          </a:prstGeom>
          <a:solidFill>
            <a:srgbClr val="FFFF00"/>
          </a:solidFill>
          <a:ln w="38100">
            <a:solidFill>
              <a:srgbClr val="46BA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ja-JP" altLang="en-US" sz="3200" b="1" spc="-150" dirty="0">
                <a:solidFill>
                  <a:schemeClr val="tx1"/>
                </a:solidFill>
                <a:latin typeface="游ゴシック" panose="020B0400000000000000" pitchFamily="50" charset="-128"/>
                <a:ea typeface="游ゴシック" panose="020B0400000000000000" pitchFamily="50" charset="-128"/>
              </a:rPr>
              <a:t>米山基金</a:t>
            </a:r>
          </a:p>
        </p:txBody>
      </p:sp>
    </p:spTree>
    <p:extLst>
      <p:ext uri="{BB962C8B-B14F-4D97-AF65-F5344CB8AC3E}">
        <p14:creationId xmlns:p14="http://schemas.microsoft.com/office/powerpoint/2010/main" val="421411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4F3FB280-E3F2-49CA-9A38-69CA22A47CA2}"/>
              </a:ext>
            </a:extLst>
          </p:cNvPr>
          <p:cNvSpPr/>
          <p:nvPr/>
        </p:nvSpPr>
        <p:spPr>
          <a:xfrm>
            <a:off x="4355976" y="5194576"/>
            <a:ext cx="3888432"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a:xfrm>
            <a:off x="1115616" y="116632"/>
            <a:ext cx="8028384" cy="1008112"/>
          </a:xfrm>
        </p:spPr>
        <p:txBody>
          <a:bodyPr>
            <a:normAutofit/>
          </a:bodyPr>
          <a:lstStyle/>
          <a:p>
            <a:r>
              <a:rPr kumimoji="1" lang="ja-JP" altLang="en-US" dirty="0"/>
              <a:t>国際ロータリーと米山</a:t>
            </a:r>
          </a:p>
        </p:txBody>
      </p:sp>
      <p:sp>
        <p:nvSpPr>
          <p:cNvPr id="3" name="コンテンツ プレースホルダー 2"/>
          <p:cNvSpPr>
            <a:spLocks noGrp="1"/>
          </p:cNvSpPr>
          <p:nvPr>
            <p:ph idx="1"/>
          </p:nvPr>
        </p:nvSpPr>
        <p:spPr>
          <a:xfrm>
            <a:off x="1835696" y="2227950"/>
            <a:ext cx="7200800" cy="1440160"/>
          </a:xfrm>
        </p:spPr>
        <p:txBody>
          <a:bodyPr>
            <a:noAutofit/>
          </a:bodyPr>
          <a:lstStyle/>
          <a:p>
            <a:pPr marL="0" indent="0">
              <a:lnSpc>
                <a:spcPct val="90000"/>
              </a:lnSpc>
              <a:spcBef>
                <a:spcPts val="4000"/>
              </a:spcBef>
              <a:buNone/>
            </a:pPr>
            <a:r>
              <a:rPr lang="ja-JP" altLang="en-US" sz="3600" dirty="0"/>
              <a:t>ＲＩ理事会で米山記念奨学事業が</a:t>
            </a:r>
            <a:br>
              <a:rPr lang="en-US" altLang="ja-JP" sz="3600" dirty="0"/>
            </a:br>
            <a:r>
              <a:rPr lang="ja-JP" altLang="en-US" sz="3600" dirty="0"/>
              <a:t>賞賛</a:t>
            </a:r>
          </a:p>
        </p:txBody>
      </p:sp>
      <p:sp>
        <p:nvSpPr>
          <p:cNvPr id="5" name="テキスト ボックス 4"/>
          <p:cNvSpPr txBox="1"/>
          <p:nvPr/>
        </p:nvSpPr>
        <p:spPr>
          <a:xfrm>
            <a:off x="323528" y="2338368"/>
            <a:ext cx="1440160" cy="802600"/>
          </a:xfrm>
          <a:prstGeom prst="flowChartOffpageConnector">
            <a:avLst/>
          </a:prstGeom>
          <a:solidFill>
            <a:srgbClr val="63B4D9"/>
          </a:solidFill>
        </p:spPr>
        <p:txBody>
          <a:bodyPr wrap="square" rtlCol="0">
            <a:spAutoFit/>
          </a:bodyPr>
          <a:lstStyle/>
          <a:p>
            <a:pPr algn="ctr"/>
            <a:r>
              <a:rPr lang="en-US" altLang="ja-JP" sz="3600" b="1" dirty="0">
                <a:solidFill>
                  <a:srgbClr val="FFFF00"/>
                </a:solidFill>
                <a:latin typeface="Arial" panose="020B0604020202020204" pitchFamily="34" charset="0"/>
                <a:ea typeface="HGP創英角ｺﾞｼｯｸUB" panose="020B0900000000000000" pitchFamily="50" charset="-128"/>
                <a:cs typeface="Arial" panose="020B0604020202020204" pitchFamily="34" charset="0"/>
              </a:rPr>
              <a:t>2004</a:t>
            </a:r>
            <a:endParaRPr lang="ja-JP" altLang="en-US" sz="3600" b="1" dirty="0">
              <a:solidFill>
                <a:srgbClr val="FFFF00"/>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6" name="テキスト ボックス 5"/>
          <p:cNvSpPr txBox="1"/>
          <p:nvPr/>
        </p:nvSpPr>
        <p:spPr>
          <a:xfrm>
            <a:off x="323528" y="3467410"/>
            <a:ext cx="1440160" cy="802600"/>
          </a:xfrm>
          <a:prstGeom prst="flowChartOffpageConnector">
            <a:avLst/>
          </a:prstGeom>
          <a:solidFill>
            <a:srgbClr val="63B4D9"/>
          </a:solidFill>
        </p:spPr>
        <p:txBody>
          <a:bodyPr wrap="square" rtlCol="0">
            <a:spAutoFit/>
          </a:bodyPr>
          <a:lstStyle/>
          <a:p>
            <a:pPr algn="ctr"/>
            <a:r>
              <a:rPr lang="en-US" altLang="ja-JP" sz="3600" b="1" dirty="0">
                <a:solidFill>
                  <a:srgbClr val="FFFF00"/>
                </a:solidFill>
                <a:latin typeface="Arial" panose="020B0604020202020204" pitchFamily="34" charset="0"/>
                <a:ea typeface="HGP創英角ｺﾞｼｯｸUB" panose="020B0900000000000000" pitchFamily="50" charset="-128"/>
                <a:cs typeface="Arial" panose="020B0604020202020204" pitchFamily="34" charset="0"/>
              </a:rPr>
              <a:t>2007</a:t>
            </a:r>
            <a:endParaRPr lang="ja-JP" altLang="en-US" sz="3600" b="1" dirty="0">
              <a:solidFill>
                <a:srgbClr val="FFFF00"/>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7" name="テキスト ボックス 6"/>
          <p:cNvSpPr txBox="1"/>
          <p:nvPr/>
        </p:nvSpPr>
        <p:spPr>
          <a:xfrm>
            <a:off x="323528" y="4618816"/>
            <a:ext cx="1440160" cy="802600"/>
          </a:xfrm>
          <a:prstGeom prst="flowChartOffpageConnector">
            <a:avLst/>
          </a:prstGeom>
          <a:solidFill>
            <a:srgbClr val="63B4D9"/>
          </a:solidFill>
        </p:spPr>
        <p:txBody>
          <a:bodyPr wrap="square" rtlCol="0">
            <a:spAutoFit/>
          </a:bodyPr>
          <a:lstStyle/>
          <a:p>
            <a:pPr algn="ctr"/>
            <a:r>
              <a:rPr lang="en-US" altLang="ja-JP" sz="3600" b="1" dirty="0">
                <a:solidFill>
                  <a:srgbClr val="FFFF00"/>
                </a:solidFill>
                <a:latin typeface="Arial" panose="020B0604020202020204" pitchFamily="34" charset="0"/>
                <a:ea typeface="HGP創英角ｺﾞｼｯｸUB" panose="020B0900000000000000" pitchFamily="50" charset="-128"/>
                <a:cs typeface="Arial" panose="020B0604020202020204" pitchFamily="34" charset="0"/>
              </a:rPr>
              <a:t>2014</a:t>
            </a:r>
            <a:endParaRPr lang="ja-JP" altLang="en-US" sz="3600" b="1" dirty="0">
              <a:solidFill>
                <a:srgbClr val="FFFF00"/>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8" name="コンテンツ プレースホルダー 2">
            <a:extLst>
              <a:ext uri="{FF2B5EF4-FFF2-40B4-BE49-F238E27FC236}">
                <a16:creationId xmlns:a16="http://schemas.microsoft.com/office/drawing/2014/main" id="{3EA8ECD7-2537-4B0F-8F4F-12F9A08630EF}"/>
              </a:ext>
            </a:extLst>
          </p:cNvPr>
          <p:cNvSpPr txBox="1">
            <a:spLocks/>
          </p:cNvSpPr>
          <p:nvPr/>
        </p:nvSpPr>
        <p:spPr>
          <a:xfrm>
            <a:off x="1835696" y="3284984"/>
            <a:ext cx="7200800" cy="11318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63B4D9"/>
              </a:buClr>
              <a:buFont typeface="Arial" panose="020B0604020202020204" pitchFamily="34" charset="0"/>
              <a:buChar char="•"/>
              <a:defRPr kumimoji="1" sz="4800" b="1" kern="1200" spc="-150">
                <a:solidFill>
                  <a:schemeClr val="tx1"/>
                </a:solidFill>
                <a:latin typeface="游ゴシック" panose="020B0400000000000000" pitchFamily="50" charset="-128"/>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b="1" kern="1200" spc="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b="1" kern="1200" spc="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90000"/>
              </a:lnSpc>
              <a:spcBef>
                <a:spcPts val="4000"/>
              </a:spcBef>
              <a:buNone/>
            </a:pPr>
            <a:r>
              <a:rPr lang="ja-JP" altLang="en-US" sz="3600" dirty="0"/>
              <a:t>ロータリーの多地区合同活動手続きが完了</a:t>
            </a:r>
          </a:p>
        </p:txBody>
      </p:sp>
      <p:sp>
        <p:nvSpPr>
          <p:cNvPr id="9" name="コンテンツ プレースホルダー 2">
            <a:extLst>
              <a:ext uri="{FF2B5EF4-FFF2-40B4-BE49-F238E27FC236}">
                <a16:creationId xmlns:a16="http://schemas.microsoft.com/office/drawing/2014/main" id="{A2AFFF3D-6F18-480B-8BE2-302EA632E08F}"/>
              </a:ext>
            </a:extLst>
          </p:cNvPr>
          <p:cNvSpPr txBox="1">
            <a:spLocks/>
          </p:cNvSpPr>
          <p:nvPr/>
        </p:nvSpPr>
        <p:spPr>
          <a:xfrm>
            <a:off x="1835696" y="4532206"/>
            <a:ext cx="7200800" cy="11318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63B4D9"/>
              </a:buClr>
              <a:buFont typeface="Arial" panose="020B0604020202020204" pitchFamily="34" charset="0"/>
              <a:buChar char="•"/>
              <a:defRPr kumimoji="1" sz="4800" b="1" kern="1200" spc="-150">
                <a:solidFill>
                  <a:schemeClr val="tx1"/>
                </a:solidFill>
                <a:latin typeface="游ゴシック" panose="020B0400000000000000" pitchFamily="50" charset="-128"/>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b="1" kern="1200" spc="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b="1" kern="1200" spc="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90000"/>
              </a:lnSpc>
              <a:spcBef>
                <a:spcPts val="4000"/>
              </a:spcBef>
              <a:buNone/>
            </a:pPr>
            <a:r>
              <a:rPr lang="ja-JP" altLang="en-US" sz="3600" dirty="0"/>
              <a:t>国際ロータリーが学友の定義拡大、</a:t>
            </a:r>
            <a:br>
              <a:rPr lang="en-US" altLang="ja-JP" sz="3600" dirty="0"/>
            </a:br>
            <a:r>
              <a:rPr lang="ja-JP" altLang="en-US" sz="3600" dirty="0"/>
              <a:t>米山学友も「ロータリーの学友」に</a:t>
            </a:r>
          </a:p>
        </p:txBody>
      </p:sp>
      <p:sp>
        <p:nvSpPr>
          <p:cNvPr id="10" name="テキスト ボックス 9">
            <a:extLst>
              <a:ext uri="{FF2B5EF4-FFF2-40B4-BE49-F238E27FC236}">
                <a16:creationId xmlns:a16="http://schemas.microsoft.com/office/drawing/2014/main" id="{76127DB4-7862-4888-BD86-8273A227F2A6}"/>
              </a:ext>
            </a:extLst>
          </p:cNvPr>
          <p:cNvSpPr txBox="1"/>
          <p:nvPr/>
        </p:nvSpPr>
        <p:spPr>
          <a:xfrm>
            <a:off x="323528" y="1363854"/>
            <a:ext cx="1440160" cy="802600"/>
          </a:xfrm>
          <a:prstGeom prst="flowChartOffpageConnector">
            <a:avLst/>
          </a:prstGeom>
          <a:solidFill>
            <a:srgbClr val="63B4D9"/>
          </a:solidFill>
        </p:spPr>
        <p:txBody>
          <a:bodyPr wrap="square" rtlCol="0">
            <a:spAutoFit/>
          </a:bodyPr>
          <a:lstStyle/>
          <a:p>
            <a:pPr algn="ctr"/>
            <a:r>
              <a:rPr lang="en-US" altLang="ja-JP" sz="3600" b="1" dirty="0">
                <a:solidFill>
                  <a:srgbClr val="FFFF00"/>
                </a:solidFill>
                <a:latin typeface="Arial" panose="020B0604020202020204" pitchFamily="34" charset="0"/>
                <a:ea typeface="HGP創英角ｺﾞｼｯｸUB" panose="020B0900000000000000" pitchFamily="50" charset="-128"/>
                <a:cs typeface="Arial" panose="020B0604020202020204" pitchFamily="34" charset="0"/>
              </a:rPr>
              <a:t>2002</a:t>
            </a:r>
            <a:endParaRPr lang="ja-JP" altLang="en-US" sz="3600" b="1" dirty="0">
              <a:solidFill>
                <a:srgbClr val="FFFF00"/>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1" name="コンテンツ プレースホルダー 2">
            <a:extLst>
              <a:ext uri="{FF2B5EF4-FFF2-40B4-BE49-F238E27FC236}">
                <a16:creationId xmlns:a16="http://schemas.microsoft.com/office/drawing/2014/main" id="{E74293B6-6AFC-44AA-9F45-C8CAAA51E352}"/>
              </a:ext>
            </a:extLst>
          </p:cNvPr>
          <p:cNvSpPr txBox="1">
            <a:spLocks/>
          </p:cNvSpPr>
          <p:nvPr/>
        </p:nvSpPr>
        <p:spPr>
          <a:xfrm>
            <a:off x="1835696" y="1340768"/>
            <a:ext cx="7200800" cy="7084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63B4D9"/>
              </a:buClr>
              <a:buFont typeface="Arial" panose="020B0604020202020204" pitchFamily="34" charset="0"/>
              <a:buChar char="•"/>
              <a:defRPr kumimoji="1" sz="4800" b="1" kern="1200" spc="-150">
                <a:solidFill>
                  <a:schemeClr val="tx1"/>
                </a:solidFill>
                <a:latin typeface="游ゴシック" panose="020B0400000000000000" pitchFamily="50" charset="-128"/>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b="1" kern="1200" spc="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b="1" kern="1200" spc="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90000"/>
              </a:lnSpc>
              <a:spcBef>
                <a:spcPts val="4000"/>
              </a:spcBef>
              <a:buNone/>
            </a:pPr>
            <a:r>
              <a:rPr lang="ja-JP" altLang="en-US" sz="3600" dirty="0"/>
              <a:t>ロータリー研究会のプログラムに</a:t>
            </a:r>
          </a:p>
        </p:txBody>
      </p:sp>
      <p:sp>
        <p:nvSpPr>
          <p:cNvPr id="12" name="テキスト ボックス 11">
            <a:extLst>
              <a:ext uri="{FF2B5EF4-FFF2-40B4-BE49-F238E27FC236}">
                <a16:creationId xmlns:a16="http://schemas.microsoft.com/office/drawing/2014/main" id="{278C6AC5-8081-4ECF-BFF1-A302D699EDDD}"/>
              </a:ext>
            </a:extLst>
          </p:cNvPr>
          <p:cNvSpPr txBox="1"/>
          <p:nvPr/>
        </p:nvSpPr>
        <p:spPr>
          <a:xfrm>
            <a:off x="323528" y="5794752"/>
            <a:ext cx="1440160" cy="802600"/>
          </a:xfrm>
          <a:prstGeom prst="flowChartOffpageConnector">
            <a:avLst/>
          </a:prstGeom>
          <a:solidFill>
            <a:srgbClr val="63B4D9"/>
          </a:solidFill>
        </p:spPr>
        <p:txBody>
          <a:bodyPr wrap="square" rtlCol="0">
            <a:spAutoFit/>
          </a:bodyPr>
          <a:lstStyle/>
          <a:p>
            <a:pPr algn="ctr"/>
            <a:r>
              <a:rPr lang="en-US" altLang="ja-JP" sz="3600" b="1" dirty="0">
                <a:solidFill>
                  <a:srgbClr val="FFFF00"/>
                </a:solidFill>
                <a:latin typeface="Arial" panose="020B0604020202020204" pitchFamily="34" charset="0"/>
                <a:ea typeface="HGP創英角ｺﾞｼｯｸUB" panose="020B0900000000000000" pitchFamily="50" charset="-128"/>
                <a:cs typeface="Arial" panose="020B0604020202020204" pitchFamily="34" charset="0"/>
              </a:rPr>
              <a:t>2016</a:t>
            </a:r>
            <a:endParaRPr lang="ja-JP" altLang="en-US" sz="3600" b="1" dirty="0">
              <a:solidFill>
                <a:srgbClr val="FFFF00"/>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3" name="コンテンツ プレースホルダー 2">
            <a:extLst>
              <a:ext uri="{FF2B5EF4-FFF2-40B4-BE49-F238E27FC236}">
                <a16:creationId xmlns:a16="http://schemas.microsoft.com/office/drawing/2014/main" id="{118C52CD-F762-4593-809E-B79760E3F01E}"/>
              </a:ext>
            </a:extLst>
          </p:cNvPr>
          <p:cNvSpPr txBox="1">
            <a:spLocks/>
          </p:cNvSpPr>
          <p:nvPr/>
        </p:nvSpPr>
        <p:spPr>
          <a:xfrm>
            <a:off x="1835696" y="5805264"/>
            <a:ext cx="7200800" cy="6683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63B4D9"/>
              </a:buClr>
              <a:buFont typeface="Arial" panose="020B0604020202020204" pitchFamily="34" charset="0"/>
              <a:buChar char="•"/>
              <a:defRPr kumimoji="1" sz="4800" b="1" kern="1200" spc="-150">
                <a:solidFill>
                  <a:schemeClr val="tx1"/>
                </a:solidFill>
                <a:latin typeface="游ゴシック" panose="020B0400000000000000" pitchFamily="50" charset="-128"/>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b="1" kern="1200" spc="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b="1" kern="1200" spc="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90000"/>
              </a:lnSpc>
              <a:spcBef>
                <a:spcPts val="4000"/>
              </a:spcBef>
              <a:buNone/>
            </a:pPr>
            <a:r>
              <a:rPr lang="ja-JP" altLang="en-US" sz="3600" dirty="0"/>
              <a:t>ソウル国際大会で初の分科会開催</a:t>
            </a:r>
          </a:p>
        </p:txBody>
      </p:sp>
    </p:spTree>
    <p:extLst>
      <p:ext uri="{BB962C8B-B14F-4D97-AF65-F5344CB8AC3E}">
        <p14:creationId xmlns:p14="http://schemas.microsoft.com/office/powerpoint/2010/main" val="131181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58C5251-79DD-4FB6-9F85-6A54AFD2C897}"/>
              </a:ext>
            </a:extLst>
          </p:cNvPr>
          <p:cNvSpPr>
            <a:spLocks noGrp="1"/>
          </p:cNvSpPr>
          <p:nvPr>
            <p:ph idx="1"/>
          </p:nvPr>
        </p:nvSpPr>
        <p:spPr/>
        <p:txBody>
          <a:bodyPr/>
          <a:lstStyle/>
          <a:p>
            <a:r>
              <a:rPr lang="ja-JP" altLang="en-US" dirty="0"/>
              <a:t>米山奨学金</a:t>
            </a:r>
            <a:br>
              <a:rPr lang="en-US" altLang="ja-JP" dirty="0"/>
            </a:br>
            <a:r>
              <a:rPr lang="ja-JP" altLang="en-US" dirty="0"/>
              <a:t>と</a:t>
            </a:r>
            <a:br>
              <a:rPr lang="en-US" altLang="ja-JP" dirty="0"/>
            </a:br>
            <a:r>
              <a:rPr lang="ja-JP" altLang="en-US" dirty="0"/>
              <a:t>奨学生</a:t>
            </a:r>
          </a:p>
        </p:txBody>
      </p:sp>
    </p:spTree>
    <p:extLst>
      <p:ext uri="{BB962C8B-B14F-4D97-AF65-F5344CB8AC3E}">
        <p14:creationId xmlns:p14="http://schemas.microsoft.com/office/powerpoint/2010/main" val="134509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国内最大級の奨学生数</a:t>
            </a:r>
          </a:p>
        </p:txBody>
      </p:sp>
      <p:sp>
        <p:nvSpPr>
          <p:cNvPr id="10" name="タイトル 1">
            <a:extLst>
              <a:ext uri="{FF2B5EF4-FFF2-40B4-BE49-F238E27FC236}">
                <a16:creationId xmlns:a16="http://schemas.microsoft.com/office/drawing/2014/main" id="{8E2EE9AF-0A31-4540-ABBC-7A2E19E3B4E6}"/>
              </a:ext>
            </a:extLst>
          </p:cNvPr>
          <p:cNvSpPr txBox="1">
            <a:spLocks/>
          </p:cNvSpPr>
          <p:nvPr/>
        </p:nvSpPr>
        <p:spPr bwMode="white">
          <a:xfrm>
            <a:off x="5796136" y="6381328"/>
            <a:ext cx="3456384" cy="576064"/>
          </a:xfrm>
          <a:prstGeom prst="rect">
            <a:avLst/>
          </a:prstGeom>
        </p:spPr>
        <p:txBody>
          <a:bodyPr vert="horz" lIns="91440" tIns="45720" rIns="91440" bIns="45720" rtlCol="0" anchor="ctr">
            <a:noAutofit/>
          </a:bodyPr>
          <a:lstStyle>
            <a:lvl1pPr marL="0" algn="l" defTabSz="914400" rtl="0" eaLnBrk="1" latinLnBrk="0" hangingPunct="1">
              <a:spcBef>
                <a:spcPct val="0"/>
              </a:spcBef>
              <a:buNone/>
              <a:defRPr kumimoji="1" lang="ja-JP" altLang="en-US" sz="5600" b="1" kern="1200" spc="-150" dirty="0">
                <a:solidFill>
                  <a:schemeClr val="tx1"/>
                </a:solidFill>
                <a:latin typeface="游ゴシック" panose="020B0400000000000000" pitchFamily="50" charset="-128"/>
                <a:ea typeface="游ゴシック" panose="020B0400000000000000" pitchFamily="50" charset="-128"/>
                <a:cs typeface="+mj-cs"/>
              </a:defRPr>
            </a:lvl1pPr>
          </a:lstStyle>
          <a:p>
            <a:pPr algn="r"/>
            <a:r>
              <a:rPr lang="ja-JP" altLang="en-US" sz="2400" dirty="0"/>
              <a:t>（</a:t>
            </a:r>
            <a:r>
              <a:rPr lang="en-US" altLang="ja-JP" sz="2400" dirty="0"/>
              <a:t>2019</a:t>
            </a:r>
            <a:r>
              <a:rPr lang="ja-JP" altLang="en-US" sz="2400" dirty="0"/>
              <a:t>年</a:t>
            </a:r>
            <a:r>
              <a:rPr lang="en-US" altLang="ja-JP" sz="2400" dirty="0"/>
              <a:t>7</a:t>
            </a:r>
            <a:r>
              <a:rPr lang="ja-JP" altLang="en-US" sz="2400" dirty="0"/>
              <a:t>月現在）</a:t>
            </a:r>
          </a:p>
        </p:txBody>
      </p:sp>
      <p:sp>
        <p:nvSpPr>
          <p:cNvPr id="11" name="コンテンツ プレースホルダー 2">
            <a:extLst>
              <a:ext uri="{FF2B5EF4-FFF2-40B4-BE49-F238E27FC236}">
                <a16:creationId xmlns:a16="http://schemas.microsoft.com/office/drawing/2014/main" id="{6E707466-B72F-44EA-98AF-AEB6A9958532}"/>
              </a:ext>
            </a:extLst>
          </p:cNvPr>
          <p:cNvSpPr txBox="1">
            <a:spLocks/>
          </p:cNvSpPr>
          <p:nvPr/>
        </p:nvSpPr>
        <p:spPr>
          <a:xfrm>
            <a:off x="1763688" y="1196752"/>
            <a:ext cx="1944216" cy="864096"/>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44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90000"/>
              </a:lnSpc>
              <a:buNone/>
              <a:tabLst>
                <a:tab pos="3494088" algn="l"/>
              </a:tabLst>
            </a:pPr>
            <a:r>
              <a:rPr lang="en-US" altLang="ja-JP" sz="5400" b="1" dirty="0">
                <a:ln>
                  <a:solidFill>
                    <a:schemeClr val="tx1"/>
                  </a:solidFill>
                </a:ln>
                <a:solidFill>
                  <a:srgbClr val="63B4D9"/>
                </a:solidFill>
              </a:rPr>
              <a:t>868</a:t>
            </a:r>
            <a:r>
              <a:rPr lang="ja-JP" altLang="en-US" sz="3200" dirty="0"/>
              <a:t>人</a:t>
            </a:r>
            <a:endParaRPr lang="ja-JP" altLang="en-US" dirty="0"/>
          </a:p>
        </p:txBody>
      </p:sp>
      <p:sp>
        <p:nvSpPr>
          <p:cNvPr id="12" name="テキスト ボックス 11">
            <a:extLst>
              <a:ext uri="{FF2B5EF4-FFF2-40B4-BE49-F238E27FC236}">
                <a16:creationId xmlns:a16="http://schemas.microsoft.com/office/drawing/2014/main" id="{39DFAAE4-6745-46C7-BFB1-67FAC559B43D}"/>
              </a:ext>
            </a:extLst>
          </p:cNvPr>
          <p:cNvSpPr txBox="1"/>
          <p:nvPr/>
        </p:nvSpPr>
        <p:spPr>
          <a:xfrm>
            <a:off x="467544" y="1196752"/>
            <a:ext cx="1296144" cy="867930"/>
          </a:xfrm>
          <a:prstGeom prst="rect">
            <a:avLst/>
          </a:prstGeom>
          <a:solidFill>
            <a:schemeClr val="bg1"/>
          </a:solidFill>
        </p:spPr>
        <p:txBody>
          <a:bodyPr wrap="square" rtlCol="0">
            <a:spAutoFit/>
          </a:bodyPr>
          <a:lstStyle/>
          <a:p>
            <a:pPr algn="dist">
              <a:lnSpc>
                <a:spcPct val="90000"/>
              </a:lnSpc>
            </a:pPr>
            <a:r>
              <a:rPr lang="en-US" altLang="ja-JP" sz="2800" dirty="0">
                <a:latin typeface="HGP創英角ｺﾞｼｯｸUB" panose="020B0900000000000000" pitchFamily="50" charset="-128"/>
                <a:ea typeface="HGP創英角ｺﾞｼｯｸUB" panose="020B0900000000000000" pitchFamily="50" charset="-128"/>
              </a:rPr>
              <a:t>2019</a:t>
            </a:r>
            <a:r>
              <a:rPr lang="ja-JP" altLang="en-US" sz="2800" dirty="0">
                <a:latin typeface="HGP創英角ｺﾞｼｯｸUB" panose="020B0900000000000000" pitchFamily="50" charset="-128"/>
                <a:ea typeface="HGP創英角ｺﾞｼｯｸUB" panose="020B0900000000000000" pitchFamily="50" charset="-128"/>
              </a:rPr>
              <a:t>学年度</a:t>
            </a:r>
          </a:p>
        </p:txBody>
      </p:sp>
      <p:sp>
        <p:nvSpPr>
          <p:cNvPr id="13" name="コンテンツ プレースホルダー 2">
            <a:extLst>
              <a:ext uri="{FF2B5EF4-FFF2-40B4-BE49-F238E27FC236}">
                <a16:creationId xmlns:a16="http://schemas.microsoft.com/office/drawing/2014/main" id="{43EDEB79-1BF9-4F68-99B3-154F43134059}"/>
              </a:ext>
            </a:extLst>
          </p:cNvPr>
          <p:cNvSpPr txBox="1">
            <a:spLocks/>
          </p:cNvSpPr>
          <p:nvPr/>
        </p:nvSpPr>
        <p:spPr>
          <a:xfrm>
            <a:off x="4860032" y="1196752"/>
            <a:ext cx="4255098" cy="864096"/>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44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90000"/>
              </a:lnSpc>
              <a:buNone/>
              <a:tabLst>
                <a:tab pos="3494088" algn="l"/>
              </a:tabLst>
            </a:pPr>
            <a:r>
              <a:rPr lang="ja-JP" altLang="en-US" dirty="0"/>
              <a:t>累計</a:t>
            </a:r>
            <a:r>
              <a:rPr lang="en-US" altLang="ja-JP" sz="5400" b="1" dirty="0">
                <a:ln w="12700">
                  <a:solidFill>
                    <a:schemeClr val="tx1"/>
                  </a:solidFill>
                </a:ln>
                <a:solidFill>
                  <a:srgbClr val="63B4D9"/>
                </a:solidFill>
              </a:rPr>
              <a:t>21,023</a:t>
            </a:r>
            <a:r>
              <a:rPr lang="ja-JP" altLang="en-US" sz="3200" dirty="0">
                <a:ln>
                  <a:solidFill>
                    <a:schemeClr val="tx1"/>
                  </a:solidFill>
                </a:ln>
              </a:rPr>
              <a:t>人</a:t>
            </a:r>
            <a:endParaRPr lang="en-US" altLang="ja-JP" sz="2400" dirty="0">
              <a:ln>
                <a:solidFill>
                  <a:schemeClr val="tx1"/>
                </a:solidFill>
              </a:ln>
            </a:endParaRPr>
          </a:p>
          <a:p>
            <a:endParaRPr lang="ja-JP" altLang="en-US" dirty="0"/>
          </a:p>
        </p:txBody>
      </p:sp>
      <p:sp>
        <p:nvSpPr>
          <p:cNvPr id="14" name="テキスト ボックス 13">
            <a:extLst>
              <a:ext uri="{FF2B5EF4-FFF2-40B4-BE49-F238E27FC236}">
                <a16:creationId xmlns:a16="http://schemas.microsoft.com/office/drawing/2014/main" id="{4A1CE21D-A975-4309-8CCD-E2B6D142F179}"/>
              </a:ext>
            </a:extLst>
          </p:cNvPr>
          <p:cNvSpPr txBox="1"/>
          <p:nvPr/>
        </p:nvSpPr>
        <p:spPr>
          <a:xfrm>
            <a:off x="467546" y="2060848"/>
            <a:ext cx="3384375" cy="523220"/>
          </a:xfrm>
          <a:prstGeom prst="rect">
            <a:avLst/>
          </a:prstGeom>
          <a:noFill/>
          <a:ln>
            <a:solidFill>
              <a:srgbClr val="46BA4C"/>
            </a:solidFill>
          </a:ln>
        </p:spPr>
        <p:txBody>
          <a:bodyPr wrap="square" rtlCol="0">
            <a:spAutoFit/>
          </a:bodyPr>
          <a:lstStyle/>
          <a:p>
            <a:pPr algn="ctr"/>
            <a:r>
              <a:rPr lang="ja-JP" altLang="en-US" sz="2400" b="1" dirty="0">
                <a:latin typeface="ＭＳ ゴシック" panose="020B0609070205080204" pitchFamily="49" charset="-128"/>
                <a:ea typeface="ＭＳ ゴシック" panose="020B0609070205080204" pitchFamily="49" charset="-128"/>
              </a:rPr>
              <a:t>新規</a:t>
            </a:r>
            <a:r>
              <a:rPr lang="en-US" altLang="ja-JP" sz="2800" b="1" dirty="0">
                <a:latin typeface="ＭＳ ゴシック" panose="020B0609070205080204" pitchFamily="49" charset="-128"/>
                <a:ea typeface="ＭＳ ゴシック" panose="020B0609070205080204" pitchFamily="49" charset="-128"/>
              </a:rPr>
              <a:t>638</a:t>
            </a:r>
            <a:r>
              <a:rPr lang="ja-JP" altLang="en-US" b="1" dirty="0">
                <a:latin typeface="ＭＳ ゴシック" panose="020B0609070205080204" pitchFamily="49" charset="-128"/>
                <a:ea typeface="ＭＳ ゴシック" panose="020B0609070205080204" pitchFamily="49" charset="-128"/>
              </a:rPr>
              <a:t>人 </a:t>
            </a:r>
            <a:r>
              <a:rPr lang="en-US" altLang="ja-JP" sz="2400" b="1" dirty="0">
                <a:latin typeface="ＭＳ ゴシック" panose="020B0609070205080204" pitchFamily="49" charset="-128"/>
                <a:ea typeface="ＭＳ ゴシック" panose="020B0609070205080204" pitchFamily="49" charset="-128"/>
              </a:rPr>
              <a:t>/</a:t>
            </a:r>
            <a:r>
              <a:rPr lang="en-US" altLang="ja-JP" sz="1600" b="1" dirty="0">
                <a:latin typeface="ＭＳ ゴシック" panose="020B0609070205080204" pitchFamily="49" charset="-128"/>
                <a:ea typeface="ＭＳ ゴシック" panose="020B0609070205080204" pitchFamily="49" charset="-128"/>
              </a:rPr>
              <a:t> </a:t>
            </a:r>
            <a:r>
              <a:rPr lang="ja-JP" altLang="en-US" sz="2400" b="1" dirty="0">
                <a:latin typeface="ＭＳ ゴシック" panose="020B0609070205080204" pitchFamily="49" charset="-128"/>
                <a:ea typeface="ＭＳ ゴシック" panose="020B0609070205080204" pitchFamily="49" charset="-128"/>
              </a:rPr>
              <a:t>継続</a:t>
            </a:r>
            <a:r>
              <a:rPr lang="en-US" altLang="ja-JP" sz="2800" b="1" dirty="0">
                <a:latin typeface="ＭＳ ゴシック" panose="020B0609070205080204" pitchFamily="49" charset="-128"/>
                <a:ea typeface="ＭＳ ゴシック" panose="020B0609070205080204" pitchFamily="49" charset="-128"/>
              </a:rPr>
              <a:t>230</a:t>
            </a:r>
            <a:r>
              <a:rPr lang="ja-JP" altLang="en-US" b="1" dirty="0">
                <a:latin typeface="ＭＳ ゴシック" panose="020B0609070205080204" pitchFamily="49" charset="-128"/>
                <a:ea typeface="ＭＳ ゴシック" panose="020B0609070205080204" pitchFamily="49" charset="-128"/>
              </a:rPr>
              <a:t>人</a:t>
            </a:r>
            <a:endParaRPr lang="ja-JP" altLang="en-US" sz="2400" b="1" dirty="0">
              <a:latin typeface="ＭＳ ゴシック" panose="020B0609070205080204" pitchFamily="49" charset="-128"/>
              <a:ea typeface="ＭＳ ゴシック" panose="020B0609070205080204" pitchFamily="49" charset="-128"/>
            </a:endParaRPr>
          </a:p>
        </p:txBody>
      </p:sp>
      <p:graphicFrame>
        <p:nvGraphicFramePr>
          <p:cNvPr id="15" name="グラフ 14">
            <a:extLst>
              <a:ext uri="{FF2B5EF4-FFF2-40B4-BE49-F238E27FC236}">
                <a16:creationId xmlns:a16="http://schemas.microsoft.com/office/drawing/2014/main" id="{CE160C2A-438A-4790-8504-9B7B15D83E6D}"/>
              </a:ext>
            </a:extLst>
          </p:cNvPr>
          <p:cNvGraphicFramePr/>
          <p:nvPr>
            <p:extLst>
              <p:ext uri="{D42A27DB-BD31-4B8C-83A1-F6EECF244321}">
                <p14:modId xmlns:p14="http://schemas.microsoft.com/office/powerpoint/2010/main" val="537247477"/>
              </p:ext>
            </p:extLst>
          </p:nvPr>
        </p:nvGraphicFramePr>
        <p:xfrm>
          <a:off x="1907706" y="2445306"/>
          <a:ext cx="7920879" cy="4126040"/>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a:extLst>
              <a:ext uri="{FF2B5EF4-FFF2-40B4-BE49-F238E27FC236}">
                <a16:creationId xmlns:a16="http://schemas.microsoft.com/office/drawing/2014/main" id="{005E22AC-DB33-4633-9FFF-40DB59230160}"/>
              </a:ext>
            </a:extLst>
          </p:cNvPr>
          <p:cNvSpPr txBox="1"/>
          <p:nvPr/>
        </p:nvSpPr>
        <p:spPr>
          <a:xfrm>
            <a:off x="5220075" y="2060848"/>
            <a:ext cx="3384375" cy="523220"/>
          </a:xfrm>
          <a:prstGeom prst="rect">
            <a:avLst/>
          </a:prstGeom>
          <a:noFill/>
          <a:ln>
            <a:solidFill>
              <a:srgbClr val="46BA4C"/>
            </a:solidFill>
          </a:ln>
        </p:spPr>
        <p:txBody>
          <a:bodyPr wrap="square" rtlCol="0">
            <a:noAutofit/>
          </a:bodyPr>
          <a:lstStyle/>
          <a:p>
            <a:pPr algn="ctr"/>
            <a:r>
              <a:rPr lang="en-US" altLang="ja-JP" sz="2800" b="1" dirty="0">
                <a:latin typeface="ＭＳ ゴシック" panose="020B0609070205080204" pitchFamily="49" charset="-128"/>
                <a:ea typeface="ＭＳ ゴシック" panose="020B0609070205080204" pitchFamily="49" charset="-128"/>
              </a:rPr>
              <a:t>129</a:t>
            </a:r>
            <a:r>
              <a:rPr lang="ja-JP" altLang="en-US" sz="2400" b="1" dirty="0">
                <a:latin typeface="ＭＳ ゴシック" panose="020B0609070205080204" pitchFamily="49" charset="-128"/>
                <a:ea typeface="ＭＳ ゴシック" panose="020B0609070205080204" pitchFamily="49" charset="-128"/>
              </a:rPr>
              <a:t>の国と地域</a:t>
            </a:r>
          </a:p>
        </p:txBody>
      </p:sp>
      <p:graphicFrame>
        <p:nvGraphicFramePr>
          <p:cNvPr id="17" name="グラフ 16">
            <a:extLst>
              <a:ext uri="{FF2B5EF4-FFF2-40B4-BE49-F238E27FC236}">
                <a16:creationId xmlns:a16="http://schemas.microsoft.com/office/drawing/2014/main" id="{6C9ACDB7-D5A5-4152-961E-8C804D6D830A}"/>
              </a:ext>
            </a:extLst>
          </p:cNvPr>
          <p:cNvGraphicFramePr/>
          <p:nvPr>
            <p:extLst>
              <p:ext uri="{D42A27DB-BD31-4B8C-83A1-F6EECF244321}">
                <p14:modId xmlns:p14="http://schemas.microsoft.com/office/powerpoint/2010/main" val="1810341081"/>
              </p:ext>
            </p:extLst>
          </p:nvPr>
        </p:nvGraphicFramePr>
        <p:xfrm>
          <a:off x="-2052736" y="2519235"/>
          <a:ext cx="8742363" cy="3856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43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奨学生数の決定と選考</a:t>
            </a:r>
            <a:endParaRPr kumimoji="1" lang="ja-JP" altLang="en-US" dirty="0"/>
          </a:p>
        </p:txBody>
      </p:sp>
      <p:sp>
        <p:nvSpPr>
          <p:cNvPr id="4" name="テキスト ボックス 3"/>
          <p:cNvSpPr txBox="1"/>
          <p:nvPr/>
        </p:nvSpPr>
        <p:spPr>
          <a:xfrm>
            <a:off x="611560" y="1268760"/>
            <a:ext cx="5544616" cy="707886"/>
          </a:xfrm>
          <a:prstGeom prst="rect">
            <a:avLst/>
          </a:prstGeom>
          <a:solidFill>
            <a:srgbClr val="008E47"/>
          </a:solidFill>
        </p:spPr>
        <p:txBody>
          <a:bodyPr wrap="square" rtlCol="0">
            <a:spAutoFit/>
          </a:bodyPr>
          <a:lstStyle/>
          <a:p>
            <a:pPr lvl="0" algn="dist">
              <a:spcBef>
                <a:spcPct val="20000"/>
              </a:spcBef>
            </a:pP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採用基準（全国統一）</a:t>
            </a:r>
          </a:p>
        </p:txBody>
      </p:sp>
      <p:sp>
        <p:nvSpPr>
          <p:cNvPr id="3" name="テキスト ボックス 2"/>
          <p:cNvSpPr txBox="1"/>
          <p:nvPr/>
        </p:nvSpPr>
        <p:spPr>
          <a:xfrm>
            <a:off x="539552" y="2060848"/>
            <a:ext cx="8208912" cy="1569660"/>
          </a:xfrm>
          <a:prstGeom prst="rect">
            <a:avLst/>
          </a:prstGeom>
          <a:noFill/>
        </p:spPr>
        <p:txBody>
          <a:bodyPr wrap="square" rtlCol="0">
            <a:spAutoFit/>
          </a:bodyPr>
          <a:lstStyle/>
          <a:p>
            <a:pPr marL="273050" indent="-273050">
              <a:buFont typeface="Arial" panose="020B0604020202020204" pitchFamily="34" charset="0"/>
              <a:buChar char="•"/>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勉学への意欲、人物面・学業面が優秀、将来</a:t>
            </a:r>
            <a:br>
              <a:rPr lang="en-US" altLang="ja-JP" sz="3200" b="1" dirty="0">
                <a:latin typeface="Meiryo UI" panose="020B0604030504040204" pitchFamily="50" charset="-128"/>
                <a:ea typeface="Meiryo UI" panose="020B0604030504040204" pitchFamily="50" charset="-128"/>
                <a:cs typeface="Meiryo UI" panose="020B0604030504040204" pitchFamily="50" charset="-128"/>
              </a:rPr>
            </a:b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日本との懸け橋になりうる人材</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pPr marL="273050" indent="-273050">
              <a:buFont typeface="Arial" panose="020B0604020202020204" pitchFamily="34" charset="0"/>
              <a:buChar char="•"/>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家庭状況、経済状況は評価対象外</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611560" y="3702516"/>
            <a:ext cx="1680912" cy="2966844"/>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cap="small" spc="200" dirty="0">
                <a:solidFill>
                  <a:srgbClr val="008E47"/>
                </a:solidFill>
                <a:latin typeface="HGP創英角ｺﾞｼｯｸUB" pitchFamily="50" charset="-128"/>
                <a:ea typeface="HGP創英角ｺﾞｼｯｸUB" pitchFamily="50" charset="-128"/>
              </a:rPr>
              <a:t>留学の目的</a:t>
            </a:r>
            <a:br>
              <a:rPr lang="en-US" altLang="ja-JP" sz="3600" cap="small" spc="200" dirty="0">
                <a:solidFill>
                  <a:srgbClr val="008E47"/>
                </a:solidFill>
                <a:latin typeface="HGP創英角ｺﾞｼｯｸUB" pitchFamily="50" charset="-128"/>
                <a:ea typeface="HGP創英角ｺﾞｼｯｸUB" pitchFamily="50" charset="-128"/>
              </a:rPr>
            </a:br>
            <a:r>
              <a:rPr lang="ja-JP" altLang="en-US" sz="3600" cap="small" spc="200" dirty="0">
                <a:solidFill>
                  <a:srgbClr val="008E47"/>
                </a:solidFill>
                <a:latin typeface="HGP創英角ｺﾞｼｯｸUB" pitchFamily="50" charset="-128"/>
                <a:ea typeface="HGP創英角ｺﾞｼｯｸUB" pitchFamily="50" charset="-128"/>
              </a:rPr>
              <a:t>将来の目標</a:t>
            </a:r>
            <a:endParaRPr lang="en-US" altLang="ja-JP" sz="3600" cap="small" spc="200" dirty="0">
              <a:solidFill>
                <a:srgbClr val="008E47"/>
              </a:solidFill>
              <a:latin typeface="HGP創英角ｺﾞｼｯｸUB" pitchFamily="50" charset="-128"/>
              <a:ea typeface="HGP創英角ｺﾞｼｯｸUB" pitchFamily="50" charset="-128"/>
            </a:endParaRPr>
          </a:p>
        </p:txBody>
      </p:sp>
      <p:sp>
        <p:nvSpPr>
          <p:cNvPr id="9" name="正方形/長方形 8"/>
          <p:cNvSpPr/>
          <p:nvPr/>
        </p:nvSpPr>
        <p:spPr>
          <a:xfrm>
            <a:off x="2483768" y="3702516"/>
            <a:ext cx="1680912" cy="2966844"/>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cap="small" spc="1000" dirty="0">
                <a:solidFill>
                  <a:srgbClr val="008E47"/>
                </a:solidFill>
                <a:latin typeface="HGP創英角ｺﾞｼｯｸUB" pitchFamily="50" charset="-128"/>
                <a:ea typeface="HGP創英角ｺﾞｼｯｸUB" pitchFamily="50" charset="-128"/>
              </a:rPr>
              <a:t>交流への</a:t>
            </a:r>
            <a:br>
              <a:rPr lang="en-US" altLang="ja-JP" sz="3600" cap="small" spc="1000" dirty="0">
                <a:solidFill>
                  <a:srgbClr val="008E47"/>
                </a:solidFill>
                <a:latin typeface="HGP創英角ｺﾞｼｯｸUB" pitchFamily="50" charset="-128"/>
                <a:ea typeface="HGP創英角ｺﾞｼｯｸUB" pitchFamily="50" charset="-128"/>
              </a:rPr>
            </a:br>
            <a:r>
              <a:rPr lang="ja-JP" altLang="en-US" sz="3600" cap="small" spc="1000" dirty="0">
                <a:solidFill>
                  <a:srgbClr val="008E47"/>
                </a:solidFill>
                <a:latin typeface="HGP創英角ｺﾞｼｯｸUB" pitchFamily="50" charset="-128"/>
                <a:ea typeface="HGP創英角ｺﾞｼｯｸUB" pitchFamily="50" charset="-128"/>
              </a:rPr>
              <a:t>熱意</a:t>
            </a:r>
            <a:endParaRPr lang="en-US" altLang="ja-JP" sz="3600" cap="small" spc="1000" dirty="0">
              <a:solidFill>
                <a:srgbClr val="008E47"/>
              </a:solidFill>
              <a:latin typeface="HGP創英角ｺﾞｼｯｸUB" pitchFamily="50" charset="-128"/>
              <a:ea typeface="HGP創英角ｺﾞｼｯｸUB" pitchFamily="50" charset="-128"/>
            </a:endParaRPr>
          </a:p>
        </p:txBody>
      </p:sp>
      <p:sp>
        <p:nvSpPr>
          <p:cNvPr id="10" name="正方形/長方形 9"/>
          <p:cNvSpPr/>
          <p:nvPr/>
        </p:nvSpPr>
        <p:spPr>
          <a:xfrm>
            <a:off x="4331248" y="3702516"/>
            <a:ext cx="1680912" cy="2966844"/>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cap="small" spc="1000" dirty="0">
                <a:solidFill>
                  <a:srgbClr val="008E47"/>
                </a:solidFill>
                <a:latin typeface="HGP創英角ｺﾞｼｯｸUB" pitchFamily="50" charset="-128"/>
                <a:ea typeface="HGP創英角ｺﾞｼｯｸUB" pitchFamily="50" charset="-128"/>
              </a:rPr>
              <a:t>人　　柄</a:t>
            </a:r>
            <a:endParaRPr lang="en-US" altLang="ja-JP" sz="3600" cap="small" spc="1000" dirty="0">
              <a:solidFill>
                <a:srgbClr val="008E47"/>
              </a:solidFill>
              <a:latin typeface="HGP創英角ｺﾞｼｯｸUB" pitchFamily="50" charset="-128"/>
              <a:ea typeface="HGP創英角ｺﾞｼｯｸUB" pitchFamily="50" charset="-128"/>
            </a:endParaRPr>
          </a:p>
        </p:txBody>
      </p:sp>
      <p:sp>
        <p:nvSpPr>
          <p:cNvPr id="11" name="正方形/長方形 10"/>
          <p:cNvSpPr/>
          <p:nvPr/>
        </p:nvSpPr>
        <p:spPr>
          <a:xfrm>
            <a:off x="6203456" y="3702516"/>
            <a:ext cx="1680912" cy="2966844"/>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cap="small" spc="200" dirty="0">
                <a:solidFill>
                  <a:srgbClr val="008E47"/>
                </a:solidFill>
                <a:latin typeface="HGP創英角ｺﾞｼｯｸUB" pitchFamily="50" charset="-128"/>
                <a:ea typeface="HGP創英角ｺﾞｼｯｸUB" pitchFamily="50" charset="-128"/>
              </a:rPr>
              <a:t>コミュニケーション能力</a:t>
            </a:r>
            <a:endParaRPr lang="en-US" altLang="ja-JP" sz="3600" cap="small" spc="200" dirty="0">
              <a:solidFill>
                <a:srgbClr val="008E47"/>
              </a:solidFill>
              <a:latin typeface="HGP創英角ｺﾞｼｯｸUB" pitchFamily="50" charset="-128"/>
              <a:ea typeface="HGP創英角ｺﾞｼｯｸUB" pitchFamily="50" charset="-128"/>
            </a:endParaRPr>
          </a:p>
        </p:txBody>
      </p:sp>
      <p:sp>
        <p:nvSpPr>
          <p:cNvPr id="12" name="正方形/長方形 11"/>
          <p:cNvSpPr/>
          <p:nvPr/>
        </p:nvSpPr>
        <p:spPr>
          <a:xfrm>
            <a:off x="8172400" y="3702516"/>
            <a:ext cx="866428" cy="2966844"/>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cap="small" spc="200" dirty="0">
                <a:solidFill>
                  <a:srgbClr val="008E47"/>
                </a:solidFill>
                <a:latin typeface="HGP創英角ｺﾞｼｯｸUB" pitchFamily="50" charset="-128"/>
                <a:ea typeface="HGP創英角ｺﾞｼｯｸUB" pitchFamily="50" charset="-128"/>
              </a:rPr>
              <a:t>その他</a:t>
            </a:r>
            <a:endParaRPr lang="en-US" altLang="ja-JP" sz="3600" cap="small" spc="200" dirty="0">
              <a:solidFill>
                <a:srgbClr val="008E47"/>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075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2" nodeType="afterEffect">
                                  <p:stCondLst>
                                    <p:cond delay="2000"/>
                                  </p:stCondLst>
                                  <p:childTnLst>
                                    <p:animClr clrSpc="rgb" dir="cw">
                                      <p:cBhvr>
                                        <p:cTn id="6" dur="1000" fill="hold"/>
                                        <p:tgtEl>
                                          <p:spTgt spid="8"/>
                                        </p:tgtEl>
                                        <p:attrNameLst>
                                          <p:attrName>fillcolor</p:attrName>
                                        </p:attrNameLst>
                                      </p:cBhvr>
                                      <p:to>
                                        <a:srgbClr val="FFF9AB"/>
                                      </p:to>
                                    </p:animClr>
                                    <p:set>
                                      <p:cBhvr>
                                        <p:cTn id="7" dur="1000" fill="hold"/>
                                        <p:tgtEl>
                                          <p:spTgt spid="8"/>
                                        </p:tgtEl>
                                        <p:attrNameLst>
                                          <p:attrName>fill.type</p:attrName>
                                        </p:attrNameLst>
                                      </p:cBhvr>
                                      <p:to>
                                        <p:strVal val="solid"/>
                                      </p:to>
                                    </p:set>
                                    <p:set>
                                      <p:cBhvr>
                                        <p:cTn id="8" dur="1000" fill="hold"/>
                                        <p:tgtEl>
                                          <p:spTgt spid="8"/>
                                        </p:tgtEl>
                                        <p:attrNameLst>
                                          <p:attrName>fill.on</p:attrName>
                                        </p:attrNameLst>
                                      </p:cBhvr>
                                      <p:to>
                                        <p:strVal val="true"/>
                                      </p:to>
                                    </p:set>
                                  </p:childTnLst>
                                </p:cTn>
                              </p:par>
                            </p:childTnLst>
                          </p:cTn>
                        </p:par>
                        <p:par>
                          <p:cTn id="9" fill="hold">
                            <p:stCondLst>
                              <p:cond delay="3000"/>
                            </p:stCondLst>
                            <p:childTnLst>
                              <p:par>
                                <p:cTn id="10" presetID="1" presetClass="emph" presetSubtype="2" fill="hold" nodeType="afterEffect">
                                  <p:stCondLst>
                                    <p:cond delay="0"/>
                                  </p:stCondLst>
                                  <p:childTnLst>
                                    <p:animClr clrSpc="rgb" dir="cw">
                                      <p:cBhvr>
                                        <p:cTn id="11" dur="1000" fill="hold"/>
                                        <p:tgtEl>
                                          <p:spTgt spid="9"/>
                                        </p:tgtEl>
                                        <p:attrNameLst>
                                          <p:attrName>fillcolor</p:attrName>
                                        </p:attrNameLst>
                                      </p:cBhvr>
                                      <p:to>
                                        <a:srgbClr val="FFF9AB"/>
                                      </p:to>
                                    </p:animClr>
                                    <p:set>
                                      <p:cBhvr>
                                        <p:cTn id="12" dur="1000" fill="hold"/>
                                        <p:tgtEl>
                                          <p:spTgt spid="9"/>
                                        </p:tgtEl>
                                        <p:attrNameLst>
                                          <p:attrName>fill.type</p:attrName>
                                        </p:attrNameLst>
                                      </p:cBhvr>
                                      <p:to>
                                        <p:strVal val="solid"/>
                                      </p:to>
                                    </p:set>
                                    <p:set>
                                      <p:cBhvr>
                                        <p:cTn id="13" dur="1000" fill="hold"/>
                                        <p:tgtEl>
                                          <p:spTgt spid="9"/>
                                        </p:tgtEl>
                                        <p:attrNameLst>
                                          <p:attrName>fill.on</p:attrName>
                                        </p:attrNameLst>
                                      </p:cBhvr>
                                      <p:to>
                                        <p:strVal val="true"/>
                                      </p:to>
                                    </p:set>
                                  </p:childTnLst>
                                </p:cTn>
                              </p:par>
                            </p:childTnLst>
                          </p:cTn>
                        </p:par>
                        <p:par>
                          <p:cTn id="14" fill="hold">
                            <p:stCondLst>
                              <p:cond delay="4000"/>
                            </p:stCondLst>
                            <p:childTnLst>
                              <p:par>
                                <p:cTn id="15" presetID="1" presetClass="emph" presetSubtype="2" fill="hold" nodeType="afterEffect">
                                  <p:stCondLst>
                                    <p:cond delay="0"/>
                                  </p:stCondLst>
                                  <p:childTnLst>
                                    <p:animClr clrSpc="rgb" dir="cw">
                                      <p:cBhvr>
                                        <p:cTn id="16" dur="1000" fill="hold"/>
                                        <p:tgtEl>
                                          <p:spTgt spid="10"/>
                                        </p:tgtEl>
                                        <p:attrNameLst>
                                          <p:attrName>fillcolor</p:attrName>
                                        </p:attrNameLst>
                                      </p:cBhvr>
                                      <p:to>
                                        <a:srgbClr val="FFF9AB"/>
                                      </p:to>
                                    </p:animClr>
                                    <p:set>
                                      <p:cBhvr>
                                        <p:cTn id="17" dur="1000" fill="hold"/>
                                        <p:tgtEl>
                                          <p:spTgt spid="10"/>
                                        </p:tgtEl>
                                        <p:attrNameLst>
                                          <p:attrName>fill.type</p:attrName>
                                        </p:attrNameLst>
                                      </p:cBhvr>
                                      <p:to>
                                        <p:strVal val="solid"/>
                                      </p:to>
                                    </p:set>
                                    <p:set>
                                      <p:cBhvr>
                                        <p:cTn id="18" dur="1000" fill="hold"/>
                                        <p:tgtEl>
                                          <p:spTgt spid="10"/>
                                        </p:tgtEl>
                                        <p:attrNameLst>
                                          <p:attrName>fill.on</p:attrName>
                                        </p:attrNameLst>
                                      </p:cBhvr>
                                      <p:to>
                                        <p:strVal val="true"/>
                                      </p:to>
                                    </p:set>
                                  </p:childTnLst>
                                </p:cTn>
                              </p:par>
                            </p:childTnLst>
                          </p:cTn>
                        </p:par>
                        <p:par>
                          <p:cTn id="19" fill="hold">
                            <p:stCondLst>
                              <p:cond delay="5000"/>
                            </p:stCondLst>
                            <p:childTnLst>
                              <p:par>
                                <p:cTn id="20" presetID="1" presetClass="emph" presetSubtype="2" fill="hold" nodeType="afterEffect">
                                  <p:stCondLst>
                                    <p:cond delay="0"/>
                                  </p:stCondLst>
                                  <p:childTnLst>
                                    <p:animClr clrSpc="rgb" dir="cw">
                                      <p:cBhvr>
                                        <p:cTn id="21" dur="1000" fill="hold"/>
                                        <p:tgtEl>
                                          <p:spTgt spid="11"/>
                                        </p:tgtEl>
                                        <p:attrNameLst>
                                          <p:attrName>fillcolor</p:attrName>
                                        </p:attrNameLst>
                                      </p:cBhvr>
                                      <p:to>
                                        <a:srgbClr val="FFF9AB"/>
                                      </p:to>
                                    </p:animClr>
                                    <p:set>
                                      <p:cBhvr>
                                        <p:cTn id="22" dur="1000" fill="hold"/>
                                        <p:tgtEl>
                                          <p:spTgt spid="11"/>
                                        </p:tgtEl>
                                        <p:attrNameLst>
                                          <p:attrName>fill.type</p:attrName>
                                        </p:attrNameLst>
                                      </p:cBhvr>
                                      <p:to>
                                        <p:strVal val="solid"/>
                                      </p:to>
                                    </p:set>
                                    <p:set>
                                      <p:cBhvr>
                                        <p:cTn id="23" dur="1000" fill="hold"/>
                                        <p:tgtEl>
                                          <p:spTgt spid="11"/>
                                        </p:tgtEl>
                                        <p:attrNameLst>
                                          <p:attrName>fill.on</p:attrName>
                                        </p:attrNameLst>
                                      </p:cBhvr>
                                      <p:to>
                                        <p:strVal val="true"/>
                                      </p:to>
                                    </p:set>
                                  </p:childTnLst>
                                </p:cTn>
                              </p:par>
                            </p:childTnLst>
                          </p:cTn>
                        </p:par>
                        <p:par>
                          <p:cTn id="24" fill="hold">
                            <p:stCondLst>
                              <p:cond delay="6000"/>
                            </p:stCondLst>
                            <p:childTnLst>
                              <p:par>
                                <p:cTn id="25" presetID="1" presetClass="emph" presetSubtype="2" fill="hold" nodeType="afterEffect">
                                  <p:stCondLst>
                                    <p:cond delay="0"/>
                                  </p:stCondLst>
                                  <p:childTnLst>
                                    <p:animClr clrSpc="rgb" dir="cw">
                                      <p:cBhvr>
                                        <p:cTn id="26" dur="1000" fill="hold"/>
                                        <p:tgtEl>
                                          <p:spTgt spid="12"/>
                                        </p:tgtEl>
                                        <p:attrNameLst>
                                          <p:attrName>fillcolor</p:attrName>
                                        </p:attrNameLst>
                                      </p:cBhvr>
                                      <p:to>
                                        <a:srgbClr val="FFF9AB"/>
                                      </p:to>
                                    </p:animClr>
                                    <p:set>
                                      <p:cBhvr>
                                        <p:cTn id="27" dur="1000" fill="hold"/>
                                        <p:tgtEl>
                                          <p:spTgt spid="12"/>
                                        </p:tgtEl>
                                        <p:attrNameLst>
                                          <p:attrName>fill.type</p:attrName>
                                        </p:attrNameLst>
                                      </p:cBhvr>
                                      <p:to>
                                        <p:strVal val="solid"/>
                                      </p:to>
                                    </p:set>
                                    <p:set>
                                      <p:cBhvr>
                                        <p:cTn id="28" dur="1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当地区の米山奨学生</a:t>
            </a:r>
          </a:p>
        </p:txBody>
      </p:sp>
      <p:sp>
        <p:nvSpPr>
          <p:cNvPr id="5" name="コンテンツ プレースホルダー 4">
            <a:extLst>
              <a:ext uri="{FF2B5EF4-FFF2-40B4-BE49-F238E27FC236}">
                <a16:creationId xmlns:a16="http://schemas.microsoft.com/office/drawing/2014/main" id="{5EB58570-12A3-44E8-8974-01F0FA2E3C6B}"/>
              </a:ext>
            </a:extLst>
          </p:cNvPr>
          <p:cNvSpPr>
            <a:spLocks noGrp="1"/>
          </p:cNvSpPr>
          <p:nvPr>
            <p:ph idx="1"/>
          </p:nvPr>
        </p:nvSpPr>
        <p:spPr>
          <a:xfrm>
            <a:off x="467544" y="1340768"/>
            <a:ext cx="8542784" cy="3528392"/>
          </a:xfrm>
        </p:spPr>
        <p:txBody>
          <a:bodyPr/>
          <a:lstStyle/>
          <a:p>
            <a:pPr marL="0" indent="0">
              <a:buNone/>
            </a:pPr>
            <a:r>
              <a:rPr kumimoji="1" lang="en-US" altLang="ja-JP" dirty="0"/>
              <a:t>2019</a:t>
            </a:r>
            <a:r>
              <a:rPr lang="ja-JP" altLang="en-US" sz="3600" dirty="0">
                <a:solidFill>
                  <a:prstClr val="black"/>
                </a:solidFill>
              </a:rPr>
              <a:t>学年度</a:t>
            </a:r>
            <a:r>
              <a:rPr kumimoji="1" lang="ja-JP" altLang="en-US" dirty="0"/>
              <a:t>：</a:t>
            </a:r>
            <a:endParaRPr kumimoji="1" lang="en-US" altLang="ja-JP" dirty="0"/>
          </a:p>
          <a:p>
            <a:pPr marL="0" indent="0">
              <a:buNone/>
            </a:pPr>
            <a:r>
              <a:rPr lang="en-US" altLang="ja-JP" dirty="0"/>
              <a:t>2020</a:t>
            </a:r>
            <a:r>
              <a:rPr lang="ja-JP" altLang="en-US" sz="3600" dirty="0">
                <a:solidFill>
                  <a:prstClr val="black"/>
                </a:solidFill>
              </a:rPr>
              <a:t>学年度</a:t>
            </a:r>
            <a:r>
              <a:rPr lang="ja-JP" altLang="en-US" dirty="0"/>
              <a:t>：</a:t>
            </a:r>
            <a:endParaRPr kumimoji="1" lang="ja-JP" altLang="en-US" dirty="0"/>
          </a:p>
        </p:txBody>
      </p:sp>
      <p:sp>
        <p:nvSpPr>
          <p:cNvPr id="7" name="コンテンツ プレースホルダー 2">
            <a:extLst>
              <a:ext uri="{FF2B5EF4-FFF2-40B4-BE49-F238E27FC236}">
                <a16:creationId xmlns:a16="http://schemas.microsoft.com/office/drawing/2014/main" id="{13844789-3B27-4D90-BECA-C2F485F471FE}"/>
              </a:ext>
            </a:extLst>
          </p:cNvPr>
          <p:cNvSpPr txBox="1">
            <a:spLocks/>
          </p:cNvSpPr>
          <p:nvPr/>
        </p:nvSpPr>
        <p:spPr>
          <a:xfrm>
            <a:off x="4427984" y="1268760"/>
            <a:ext cx="1944216" cy="1008112"/>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44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90000"/>
              </a:lnSpc>
              <a:buNone/>
              <a:tabLst>
                <a:tab pos="3494088" algn="l"/>
              </a:tabLst>
            </a:pPr>
            <a:r>
              <a:rPr lang="en-US" altLang="ja-JP" sz="6000" b="1" dirty="0">
                <a:ln>
                  <a:solidFill>
                    <a:schemeClr val="tx1"/>
                  </a:solidFill>
                </a:ln>
                <a:solidFill>
                  <a:srgbClr val="63B4D9"/>
                </a:solidFill>
              </a:rPr>
              <a:t>21</a:t>
            </a:r>
            <a:r>
              <a:rPr lang="ja-JP" altLang="en-US" sz="3200" dirty="0"/>
              <a:t>人</a:t>
            </a:r>
            <a:endParaRPr lang="ja-JP" altLang="en-US" dirty="0"/>
          </a:p>
        </p:txBody>
      </p:sp>
      <p:sp>
        <p:nvSpPr>
          <p:cNvPr id="11" name="正方形/長方形 10">
            <a:extLst>
              <a:ext uri="{FF2B5EF4-FFF2-40B4-BE49-F238E27FC236}">
                <a16:creationId xmlns:a16="http://schemas.microsoft.com/office/drawing/2014/main" id="{1D2B2C01-518F-4A33-9698-39E109616A96}"/>
              </a:ext>
            </a:extLst>
          </p:cNvPr>
          <p:cNvSpPr/>
          <p:nvPr/>
        </p:nvSpPr>
        <p:spPr>
          <a:xfrm>
            <a:off x="323528" y="1261502"/>
            <a:ext cx="7632848" cy="878612"/>
          </a:xfrm>
          <a:prstGeom prst="rect">
            <a:avLst/>
          </a:prstGeom>
          <a:noFill/>
          <a:ln w="76200">
            <a:solidFill>
              <a:srgbClr val="008E47"/>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en-US" altLang="ja-JP" sz="3600" cap="small" spc="200" dirty="0">
              <a:solidFill>
                <a:srgbClr val="008E47"/>
              </a:solidFill>
              <a:latin typeface="HGP創英角ｺﾞｼｯｸUB" pitchFamily="50" charset="-128"/>
              <a:ea typeface="HGP創英角ｺﾞｼｯｸUB" pitchFamily="50" charset="-128"/>
            </a:endParaRPr>
          </a:p>
        </p:txBody>
      </p:sp>
      <p:sp>
        <p:nvSpPr>
          <p:cNvPr id="14" name="コンテンツ プレースホルダー 2">
            <a:extLst>
              <a:ext uri="{FF2B5EF4-FFF2-40B4-BE49-F238E27FC236}">
                <a16:creationId xmlns:a16="http://schemas.microsoft.com/office/drawing/2014/main" id="{5B72D682-0CF3-467E-B357-10B20FE293C1}"/>
              </a:ext>
            </a:extLst>
          </p:cNvPr>
          <p:cNvSpPr txBox="1">
            <a:spLocks/>
          </p:cNvSpPr>
          <p:nvPr/>
        </p:nvSpPr>
        <p:spPr>
          <a:xfrm>
            <a:off x="4427984" y="2132856"/>
            <a:ext cx="2448272" cy="1008112"/>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44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90000"/>
              </a:lnSpc>
              <a:buNone/>
              <a:tabLst>
                <a:tab pos="3494088" algn="l"/>
              </a:tabLst>
            </a:pPr>
            <a:r>
              <a:rPr lang="en-US" altLang="ja-JP" sz="6000" b="1" dirty="0">
                <a:ln>
                  <a:solidFill>
                    <a:schemeClr val="tx1"/>
                  </a:solidFill>
                </a:ln>
                <a:solidFill>
                  <a:srgbClr val="63B4D9"/>
                </a:solidFill>
              </a:rPr>
              <a:t>21</a:t>
            </a:r>
            <a:r>
              <a:rPr lang="ja-JP" altLang="en-US" sz="3200" dirty="0"/>
              <a:t>人予定</a:t>
            </a:r>
            <a:endParaRPr lang="ja-JP" altLang="en-US" dirty="0"/>
          </a:p>
        </p:txBody>
      </p:sp>
      <p:sp>
        <p:nvSpPr>
          <p:cNvPr id="15" name="フリーフォーム: 図形 14">
            <a:extLst>
              <a:ext uri="{FF2B5EF4-FFF2-40B4-BE49-F238E27FC236}">
                <a16:creationId xmlns:a16="http://schemas.microsoft.com/office/drawing/2014/main" id="{8B6C5A34-8D5D-4EB7-9660-F05840C5AC1B}"/>
              </a:ext>
            </a:extLst>
          </p:cNvPr>
          <p:cNvSpPr/>
          <p:nvPr/>
        </p:nvSpPr>
        <p:spPr>
          <a:xfrm>
            <a:off x="7961745" y="1680026"/>
            <a:ext cx="434110" cy="1460942"/>
          </a:xfrm>
          <a:custGeom>
            <a:avLst/>
            <a:gdLst>
              <a:gd name="connsiteX0" fmla="*/ 0 w 434110"/>
              <a:gd name="connsiteY0" fmla="*/ 0 h 1579418"/>
              <a:gd name="connsiteX1" fmla="*/ 434110 w 434110"/>
              <a:gd name="connsiteY1" fmla="*/ 0 h 1579418"/>
              <a:gd name="connsiteX2" fmla="*/ 434110 w 434110"/>
              <a:gd name="connsiteY2" fmla="*/ 1579418 h 1579418"/>
            </a:gdLst>
            <a:ahLst/>
            <a:cxnLst>
              <a:cxn ang="0">
                <a:pos x="connsiteX0" y="connsiteY0"/>
              </a:cxn>
              <a:cxn ang="0">
                <a:pos x="connsiteX1" y="connsiteY1"/>
              </a:cxn>
              <a:cxn ang="0">
                <a:pos x="connsiteX2" y="connsiteY2"/>
              </a:cxn>
            </a:cxnLst>
            <a:rect l="l" t="t" r="r" b="b"/>
            <a:pathLst>
              <a:path w="434110" h="1579418">
                <a:moveTo>
                  <a:pt x="0" y="0"/>
                </a:moveTo>
                <a:lnTo>
                  <a:pt x="434110" y="0"/>
                </a:lnTo>
                <a:lnTo>
                  <a:pt x="434110" y="1579418"/>
                </a:lnTo>
              </a:path>
            </a:pathLst>
          </a:custGeom>
          <a:noFill/>
          <a:ln w="76200">
            <a:solidFill>
              <a:srgbClr val="008E47"/>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21A0857-0BFB-4841-A442-56BB5DC7BC48}"/>
              </a:ext>
            </a:extLst>
          </p:cNvPr>
          <p:cNvSpPr txBox="1"/>
          <p:nvPr/>
        </p:nvSpPr>
        <p:spPr>
          <a:xfrm>
            <a:off x="251520" y="3079395"/>
            <a:ext cx="8640960" cy="1638492"/>
          </a:xfrm>
          <a:prstGeom prst="rect">
            <a:avLst/>
          </a:prstGeom>
          <a:solidFill>
            <a:srgbClr val="008E47"/>
          </a:solidFill>
        </p:spPr>
        <p:txBody>
          <a:bodyPr wrap="square" rtlCol="0">
            <a:noAutofit/>
          </a:bodyPr>
          <a:lstStyle/>
          <a:p>
            <a:pPr lvl="0">
              <a:spcBef>
                <a:spcPct val="20000"/>
              </a:spcBef>
            </a:pPr>
            <a:r>
              <a:rPr lang="en-US" altLang="ja-JP"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出身国・地域</a:t>
            </a:r>
            <a:r>
              <a:rPr lang="en-US" altLang="ja-JP"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br>
              <a:rPr lang="en-US" altLang="ja-JP"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中国、○○、○○、○○</a:t>
            </a:r>
          </a:p>
        </p:txBody>
      </p:sp>
      <p:pic>
        <p:nvPicPr>
          <p:cNvPr id="4" name="図 3">
            <a:extLst>
              <a:ext uri="{FF2B5EF4-FFF2-40B4-BE49-F238E27FC236}">
                <a16:creationId xmlns:a16="http://schemas.microsoft.com/office/drawing/2014/main" id="{40BD1AFD-7459-4556-B6C6-E06758962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00" r="10129"/>
          <a:stretch/>
        </p:blipFill>
        <p:spPr>
          <a:xfrm>
            <a:off x="251520" y="4896090"/>
            <a:ext cx="2555776" cy="1908027"/>
          </a:xfrm>
          <a:prstGeom prst="rect">
            <a:avLst/>
          </a:prstGeom>
        </p:spPr>
      </p:pic>
      <p:pic>
        <p:nvPicPr>
          <p:cNvPr id="8" name="図 7">
            <a:extLst>
              <a:ext uri="{FF2B5EF4-FFF2-40B4-BE49-F238E27FC236}">
                <a16:creationId xmlns:a16="http://schemas.microsoft.com/office/drawing/2014/main" id="{EAD83A5F-7F12-4C94-AD48-2D40B0AA98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36399" y="4896090"/>
            <a:ext cx="2124855" cy="1908028"/>
          </a:xfrm>
          <a:prstGeom prst="rect">
            <a:avLst/>
          </a:prstGeom>
        </p:spPr>
      </p:pic>
      <p:pic>
        <p:nvPicPr>
          <p:cNvPr id="10" name="図 9">
            <a:extLst>
              <a:ext uri="{FF2B5EF4-FFF2-40B4-BE49-F238E27FC236}">
                <a16:creationId xmlns:a16="http://schemas.microsoft.com/office/drawing/2014/main" id="{B7448E5E-0040-49F3-A8F2-4568FB6FB2C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90357" y="4896089"/>
            <a:ext cx="3277007" cy="1908028"/>
          </a:xfrm>
          <a:prstGeom prst="rect">
            <a:avLst/>
          </a:prstGeom>
        </p:spPr>
      </p:pic>
    </p:spTree>
    <p:extLst>
      <p:ext uri="{BB962C8B-B14F-4D97-AF65-F5344CB8AC3E}">
        <p14:creationId xmlns:p14="http://schemas.microsoft.com/office/powerpoint/2010/main" val="2111317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58C5251-79DD-4FB6-9F85-6A54AFD2C897}"/>
              </a:ext>
            </a:extLst>
          </p:cNvPr>
          <p:cNvSpPr>
            <a:spLocks noGrp="1"/>
          </p:cNvSpPr>
          <p:nvPr>
            <p:ph idx="1"/>
          </p:nvPr>
        </p:nvSpPr>
        <p:spPr/>
        <p:txBody>
          <a:bodyPr/>
          <a:lstStyle/>
          <a:p>
            <a:r>
              <a:rPr lang="ja-JP" altLang="en-US" dirty="0"/>
              <a:t>寄付金の状況</a:t>
            </a:r>
          </a:p>
        </p:txBody>
      </p:sp>
    </p:spTree>
    <p:extLst>
      <p:ext uri="{BB962C8B-B14F-4D97-AF65-F5344CB8AC3E}">
        <p14:creationId xmlns:p14="http://schemas.microsoft.com/office/powerpoint/2010/main" val="383833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13251</TotalTime>
  <Words>2975</Words>
  <Application>Microsoft Office PowerPoint</Application>
  <PresentationFormat>画面に合わせる (4:3)</PresentationFormat>
  <Paragraphs>356</Paragraphs>
  <Slides>22</Slides>
  <Notes>21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22</vt:i4>
      </vt:variant>
    </vt:vector>
  </HeadingPairs>
  <TitlesOfParts>
    <vt:vector size="34" baseType="lpstr">
      <vt:lpstr>HGP創英角ｺﾞｼｯｸUB</vt:lpstr>
      <vt:lpstr>HGP明朝B</vt:lpstr>
      <vt:lpstr>Meiryo UI</vt:lpstr>
      <vt:lpstr>ＭＳ Ｐゴシック</vt:lpstr>
      <vt:lpstr>ＭＳ Ｐ明朝</vt:lpstr>
      <vt:lpstr>ＭＳ ゴシック</vt:lpstr>
      <vt:lpstr>メイリオ</vt:lpstr>
      <vt:lpstr>游ゴシック</vt:lpstr>
      <vt:lpstr>Arial</vt:lpstr>
      <vt:lpstr>Calibri</vt:lpstr>
      <vt:lpstr>Century Gothic</vt:lpstr>
      <vt:lpstr>Office ​​テーマ</vt:lpstr>
      <vt:lpstr>ロータリー米山記念奨学事業</vt:lpstr>
      <vt:lpstr>米山奨学事業の概要</vt:lpstr>
      <vt:lpstr>事業のはじまり</vt:lpstr>
      <vt:lpstr>国際ロータリーと米山</vt:lpstr>
      <vt:lpstr>PowerPoint プレゼンテーション</vt:lpstr>
      <vt:lpstr>国内最大級の奨学生数</vt:lpstr>
      <vt:lpstr>奨学生数の決定と選考</vt:lpstr>
      <vt:lpstr>当地区の米山奨学生</vt:lpstr>
      <vt:lpstr>PowerPoint プレゼンテーション</vt:lpstr>
      <vt:lpstr>寄付実績（個人平均）</vt:lpstr>
      <vt:lpstr>寄付実績（個人平均）</vt:lpstr>
      <vt:lpstr>寄付実績(特別寄付者割合)</vt:lpstr>
      <vt:lpstr>ご寄付は奨学事業に</vt:lpstr>
      <vt:lpstr>PowerPoint プレゼンテーション</vt:lpstr>
      <vt:lpstr>学友会（国内33、海外9）</vt:lpstr>
      <vt:lpstr>学友会の活動【海外】</vt:lpstr>
      <vt:lpstr>巣立った奨学生の活躍</vt:lpstr>
      <vt:lpstr>恩返しの気持ち</vt:lpstr>
      <vt:lpstr>PowerPoint プレゼンテーション</vt:lpstr>
      <vt:lpstr>奨学生に関わる危機管理</vt:lpstr>
      <vt:lpstr>紺綬褒章の公益団体に認定</vt:lpstr>
      <vt:lpstr>業務委託・覚書の締結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USER009</dc:creator>
  <cp:lastModifiedBy>USER009</cp:lastModifiedBy>
  <cp:revision>656</cp:revision>
  <cp:lastPrinted>2016-09-01T07:20:01Z</cp:lastPrinted>
  <dcterms:created xsi:type="dcterms:W3CDTF">2014-08-26T07:39:16Z</dcterms:created>
  <dcterms:modified xsi:type="dcterms:W3CDTF">2019-09-24T03:04:50Z</dcterms:modified>
</cp:coreProperties>
</file>