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3.xml" ContentType="application/vnd.openxmlformats-officedocument.drawingml.chart+xml"/>
  <Override PartName="/ppt/notesSlides/notesSlide18.xml" ContentType="application/vnd.openxmlformats-officedocument.presentationml.notesSlide+xml"/>
  <Override PartName="/ppt/charts/chart4.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5.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95" r:id="rId2"/>
    <p:sldId id="296" r:id="rId3"/>
    <p:sldId id="311" r:id="rId4"/>
    <p:sldId id="297" r:id="rId5"/>
    <p:sldId id="325" r:id="rId6"/>
    <p:sldId id="312" r:id="rId7"/>
    <p:sldId id="326" r:id="rId8"/>
    <p:sldId id="327" r:id="rId9"/>
    <p:sldId id="340" r:id="rId10"/>
    <p:sldId id="334" r:id="rId11"/>
    <p:sldId id="328" r:id="rId12"/>
    <p:sldId id="335" r:id="rId13"/>
    <p:sldId id="336" r:id="rId14"/>
    <p:sldId id="337" r:id="rId15"/>
    <p:sldId id="339" r:id="rId16"/>
    <p:sldId id="338" r:id="rId17"/>
    <p:sldId id="313" r:id="rId18"/>
    <p:sldId id="314" r:id="rId19"/>
    <p:sldId id="315" r:id="rId20"/>
    <p:sldId id="316" r:id="rId21"/>
    <p:sldId id="317" r:id="rId22"/>
    <p:sldId id="343" r:id="rId23"/>
    <p:sldId id="341" r:id="rId24"/>
    <p:sldId id="342" r:id="rId25"/>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EF7C35"/>
    <a:srgbClr val="0000FF"/>
    <a:srgbClr val="008E47"/>
    <a:srgbClr val="CCFFCC"/>
    <a:srgbClr val="CCFF99"/>
    <a:srgbClr val="F3F0C5"/>
    <a:srgbClr val="FF3300"/>
    <a:srgbClr val="FF0066"/>
    <a:srgbClr val="D52B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64692" autoAdjust="0"/>
  </p:normalViewPr>
  <p:slideViewPr>
    <p:cSldViewPr>
      <p:cViewPr varScale="1">
        <p:scale>
          <a:sx n="75" d="100"/>
          <a:sy n="75" d="100"/>
        </p:scale>
        <p:origin x="2226" y="54"/>
      </p:cViewPr>
      <p:guideLst>
        <p:guide orient="horz" pos="2160"/>
        <p:guide pos="2880"/>
      </p:guideLst>
    </p:cSldViewPr>
  </p:slideViewPr>
  <p:outlineViewPr>
    <p:cViewPr>
      <p:scale>
        <a:sx n="33" d="100"/>
        <a:sy n="33" d="100"/>
      </p:scale>
      <p:origin x="0" y="2616"/>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1" d="100"/>
          <a:sy n="81" d="100"/>
        </p:scale>
        <p:origin x="4008" y="114"/>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2081158257995531"/>
          <c:y val="0.15229289324724929"/>
          <c:w val="0.44726584524156704"/>
          <c:h val="0.81326758526306997"/>
        </c:manualLayout>
      </c:layout>
      <c:pieChart>
        <c:varyColors val="1"/>
        <c:ser>
          <c:idx val="0"/>
          <c:order val="0"/>
          <c:tx>
            <c:strRef>
              <c:f>Sheet1!$B$1</c:f>
              <c:strCache>
                <c:ptCount val="1"/>
                <c:pt idx="0">
                  <c:v>列1</c:v>
                </c:pt>
              </c:strCache>
            </c:strRef>
          </c:tx>
          <c:dPt>
            <c:idx val="2"/>
            <c:bubble3D val="0"/>
            <c:extLst>
              <c:ext xmlns:c16="http://schemas.microsoft.com/office/drawing/2014/chart" uri="{C3380CC4-5D6E-409C-BE32-E72D297353CC}">
                <c16:uniqueId val="{00000000-F148-4C08-BEE7-B604C0DD4CD9}"/>
              </c:ext>
            </c:extLst>
          </c:dPt>
          <c:dPt>
            <c:idx val="3"/>
            <c:bubble3D val="0"/>
            <c:extLst>
              <c:ext xmlns:c16="http://schemas.microsoft.com/office/drawing/2014/chart" uri="{C3380CC4-5D6E-409C-BE32-E72D297353CC}">
                <c16:uniqueId val="{00000001-F148-4C08-BEE7-B604C0DD4CD9}"/>
              </c:ext>
            </c:extLst>
          </c:dPt>
          <c:dPt>
            <c:idx val="4"/>
            <c:bubble3D val="0"/>
            <c:extLst>
              <c:ext xmlns:c16="http://schemas.microsoft.com/office/drawing/2014/chart" uri="{C3380CC4-5D6E-409C-BE32-E72D297353CC}">
                <c16:uniqueId val="{00000002-F148-4C08-BEE7-B604C0DD4CD9}"/>
              </c:ext>
            </c:extLst>
          </c:dPt>
          <c:dPt>
            <c:idx val="5"/>
            <c:bubble3D val="0"/>
            <c:extLst>
              <c:ext xmlns:c16="http://schemas.microsoft.com/office/drawing/2014/chart" uri="{C3380CC4-5D6E-409C-BE32-E72D297353CC}">
                <c16:uniqueId val="{00000003-F148-4C08-BEE7-B604C0DD4CD9}"/>
              </c:ext>
            </c:extLst>
          </c:dPt>
          <c:dPt>
            <c:idx val="6"/>
            <c:bubble3D val="0"/>
            <c:extLst>
              <c:ext xmlns:c16="http://schemas.microsoft.com/office/drawing/2014/chart" uri="{C3380CC4-5D6E-409C-BE32-E72D297353CC}">
                <c16:uniqueId val="{00000004-F148-4C08-BEE7-B604C0DD4CD9}"/>
              </c:ext>
            </c:extLst>
          </c:dPt>
          <c:dPt>
            <c:idx val="7"/>
            <c:bubble3D val="0"/>
            <c:extLst>
              <c:ext xmlns:c16="http://schemas.microsoft.com/office/drawing/2014/chart" uri="{C3380CC4-5D6E-409C-BE32-E72D297353CC}">
                <c16:uniqueId val="{00000005-F148-4C08-BEE7-B604C0DD4CD9}"/>
              </c:ext>
            </c:extLst>
          </c:dPt>
          <c:dPt>
            <c:idx val="8"/>
            <c:bubble3D val="0"/>
            <c:extLst>
              <c:ext xmlns:c16="http://schemas.microsoft.com/office/drawing/2014/chart" uri="{C3380CC4-5D6E-409C-BE32-E72D297353CC}">
                <c16:uniqueId val="{00000006-F148-4C08-BEE7-B604C0DD4CD9}"/>
              </c:ext>
            </c:extLst>
          </c:dPt>
          <c:dPt>
            <c:idx val="9"/>
            <c:bubble3D val="0"/>
            <c:extLst>
              <c:ext xmlns:c16="http://schemas.microsoft.com/office/drawing/2014/chart" uri="{C3380CC4-5D6E-409C-BE32-E72D297353CC}">
                <c16:uniqueId val="{00000007-F148-4C08-BEE7-B604C0DD4CD9}"/>
              </c:ext>
            </c:extLst>
          </c:dPt>
          <c:dLbls>
            <c:dLbl>
              <c:idx val="0"/>
              <c:layout>
                <c:manualLayout>
                  <c:x val="-0.17107721140209964"/>
                  <c:y val="0.11645307955776198"/>
                </c:manualLayout>
              </c:layout>
              <c:spPr/>
              <c:txPr>
                <a:bodyPr/>
                <a:lstStyle/>
                <a:p>
                  <a:pPr>
                    <a:defRPr sz="3200">
                      <a:solidFill>
                        <a:schemeClr val="bg1"/>
                      </a:solidFill>
                      <a:latin typeface="HGP創英角ｺﾞｼｯｸUB" panose="020B0900000000000000" pitchFamily="50" charset="-128"/>
                      <a:ea typeface="HGP創英角ｺﾞｼｯｸUB" panose="020B0900000000000000" pitchFamily="50" charset="-128"/>
                      <a:cs typeface="Meiryo UI" panose="020B0604030504040204" pitchFamily="50" charset="-128"/>
                    </a:defRPr>
                  </a:pPr>
                  <a:endParaRPr lang="ja-JP"/>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8-F148-4C08-BEE7-B604C0DD4CD9}"/>
                </c:ext>
              </c:extLst>
            </c:dLbl>
            <c:dLbl>
              <c:idx val="1"/>
              <c:layout>
                <c:manualLayout>
                  <c:x val="-5.5863849561985139E-2"/>
                  <c:y val="-5.5457879082757448E-2"/>
                </c:manualLayout>
              </c:layout>
              <c:spPr/>
              <c:txPr>
                <a:bodyPr/>
                <a:lstStyle/>
                <a:p>
                  <a:pPr>
                    <a:defRPr sz="2400">
                      <a:solidFill>
                        <a:schemeClr val="bg1"/>
                      </a:solidFill>
                      <a:latin typeface="HGP創英角ｺﾞｼｯｸUB" panose="020B0900000000000000" pitchFamily="50" charset="-128"/>
                      <a:ea typeface="HGP創英角ｺﾞｼｯｸUB" panose="020B0900000000000000" pitchFamily="50" charset="-128"/>
                      <a:cs typeface="Meiryo UI" panose="020B0604030504040204" pitchFamily="50" charset="-128"/>
                    </a:defRPr>
                  </a:pPr>
                  <a:endParaRPr lang="ja-JP"/>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F148-4C08-BEE7-B604C0DD4CD9}"/>
                </c:ext>
              </c:extLst>
            </c:dLbl>
            <c:dLbl>
              <c:idx val="2"/>
              <c:layout>
                <c:manualLayout>
                  <c:x val="8.1676209375357536E-2"/>
                  <c:y val="-8.8972087985793841E-2"/>
                </c:manualLayout>
              </c:layout>
              <c:spPr/>
              <c:txPr>
                <a:bodyPr/>
                <a:lstStyle/>
                <a:p>
                  <a:pPr>
                    <a:defRPr sz="2400">
                      <a:latin typeface="HGP創英角ｺﾞｼｯｸUB" panose="020B0900000000000000" pitchFamily="50" charset="-128"/>
                      <a:ea typeface="HGP創英角ｺﾞｼｯｸUB" panose="020B0900000000000000" pitchFamily="50" charset="-128"/>
                      <a:cs typeface="Meiryo UI" panose="020B0604030504040204" pitchFamily="50" charset="-128"/>
                    </a:defRPr>
                  </a:pPr>
                  <a:endParaRPr lang="ja-JP"/>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F148-4C08-BEE7-B604C0DD4CD9}"/>
                </c:ext>
              </c:extLst>
            </c:dLbl>
            <c:dLbl>
              <c:idx val="3"/>
              <c:layout>
                <c:manualLayout>
                  <c:x val="1.6204866648396397E-2"/>
                  <c:y val="3.7357787270538172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F148-4C08-BEE7-B604C0DD4CD9}"/>
                </c:ext>
              </c:extLst>
            </c:dLbl>
            <c:dLbl>
              <c:idx val="4"/>
              <c:layout>
                <c:manualLayout>
                  <c:x val="-1.569461332618648E-2"/>
                  <c:y val="1.5761354202745569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F148-4C08-BEE7-B604C0DD4CD9}"/>
                </c:ext>
              </c:extLst>
            </c:dLbl>
            <c:dLbl>
              <c:idx val="5"/>
              <c:layout>
                <c:manualLayout>
                  <c:x val="0.10001110245436806"/>
                  <c:y val="9.4561088112241811E-3"/>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F148-4C08-BEE7-B604C0DD4CD9}"/>
                </c:ext>
              </c:extLst>
            </c:dLbl>
            <c:dLbl>
              <c:idx val="6"/>
              <c:layout>
                <c:manualLayout>
                  <c:x val="9.8244506038743448E-2"/>
                  <c:y val="2.0866993232284914E-2"/>
                </c:manualLayout>
              </c:layout>
              <c:tx>
                <c:rich>
                  <a:bodyPr/>
                  <a:lstStyle/>
                  <a:p>
                    <a:r>
                      <a:rPr lang="ja-JP" altLang="en-US" dirty="0"/>
                      <a:t>ネパール </a:t>
                    </a:r>
                    <a:r>
                      <a:rPr lang="en-US" altLang="ja-JP" dirty="0"/>
                      <a:t>3.4%</a:t>
                    </a:r>
                  </a:p>
                </c:rich>
              </c:tx>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F148-4C08-BEE7-B604C0DD4CD9}"/>
                </c:ext>
              </c:extLst>
            </c:dLbl>
            <c:dLbl>
              <c:idx val="7"/>
              <c:layout>
                <c:manualLayout>
                  <c:x val="5.3273639701409289E-2"/>
                  <c:y val="3.0904102961631288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F148-4C08-BEE7-B604C0DD4CD9}"/>
                </c:ext>
              </c:extLst>
            </c:dLbl>
            <c:dLbl>
              <c:idx val="8"/>
              <c:layout>
                <c:manualLayout>
                  <c:x val="1.6535884269370214E-2"/>
                  <c:y val="-3.93508271346341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6-F148-4C08-BEE7-B604C0DD4CD9}"/>
                </c:ext>
              </c:extLst>
            </c:dLbl>
            <c:dLbl>
              <c:idx val="9"/>
              <c:layout>
                <c:manualLayout>
                  <c:x val="4.171886311834805E-3"/>
                  <c:y val="-0.12985920293799103"/>
                </c:manualLayout>
              </c:layout>
              <c:tx>
                <c:rich>
                  <a:bodyPr/>
                  <a:lstStyle/>
                  <a:p>
                    <a:r>
                      <a:rPr lang="ja-JP" altLang="en-US" dirty="0"/>
                      <a:t>タイ </a:t>
                    </a:r>
                    <a:r>
                      <a:rPr lang="en-US" altLang="ja-JP" dirty="0"/>
                      <a:t>1.5%</a:t>
                    </a:r>
                  </a:p>
                </c:rich>
              </c:tx>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F148-4C08-BEE7-B604C0DD4CD9}"/>
                </c:ext>
              </c:extLst>
            </c:dLbl>
            <c:dLbl>
              <c:idx val="10"/>
              <c:layout>
                <c:manualLayout>
                  <c:x val="9.3626465542117857E-2"/>
                  <c:y val="0.22412627203905594"/>
                </c:manualLayout>
              </c:layout>
              <c:spPr/>
              <c:txPr>
                <a:bodyPr/>
                <a:lstStyle/>
                <a:p>
                  <a:pPr>
                    <a:defRPr sz="2400">
                      <a:latin typeface="HGP創英角ｺﾞｼｯｸUB" panose="020B0900000000000000" pitchFamily="50" charset="-128"/>
                      <a:ea typeface="HGP創英角ｺﾞｼｯｸUB" panose="020B0900000000000000" pitchFamily="50" charset="-128"/>
                      <a:cs typeface="Meiryo UI" panose="020B0604030504040204" pitchFamily="50" charset="-128"/>
                    </a:defRPr>
                  </a:pPr>
                  <a:endParaRPr lang="ja-JP"/>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A-F148-4C08-BEE7-B604C0DD4CD9}"/>
                </c:ext>
              </c:extLst>
            </c:dLbl>
            <c:spPr>
              <a:noFill/>
              <a:ln>
                <a:noFill/>
              </a:ln>
              <a:effectLst/>
            </c:spPr>
            <c:txPr>
              <a:bodyPr/>
              <a:lstStyle/>
              <a:p>
                <a:pPr>
                  <a:defRPr sz="1800">
                    <a:latin typeface="HGP創英角ｺﾞｼｯｸUB" panose="020B0900000000000000" pitchFamily="50" charset="-128"/>
                    <a:ea typeface="HGP創英角ｺﾞｼｯｸUB" panose="020B0900000000000000" pitchFamily="50" charset="-128"/>
                    <a:cs typeface="Meiryo UI" panose="020B0604030504040204" pitchFamily="50" charset="-128"/>
                  </a:defRPr>
                </a:pPr>
                <a:endParaRPr lang="ja-JP"/>
              </a:p>
            </c:txPr>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Sheet1!$A$2:$A$12</c:f>
              <c:strCache>
                <c:ptCount val="11"/>
                <c:pt idx="0">
                  <c:v>中国</c:v>
                </c:pt>
                <c:pt idx="1">
                  <c:v>ベトナム</c:v>
                </c:pt>
                <c:pt idx="2">
                  <c:v>韓国</c:v>
                </c:pt>
                <c:pt idx="3">
                  <c:v>マレーシア</c:v>
                </c:pt>
                <c:pt idx="4">
                  <c:v>台湾</c:v>
                </c:pt>
                <c:pt idx="5">
                  <c:v>モンゴル</c:v>
                </c:pt>
                <c:pt idx="6">
                  <c:v>ネパール</c:v>
                </c:pt>
                <c:pt idx="7">
                  <c:v>インドネシア</c:v>
                </c:pt>
                <c:pt idx="8">
                  <c:v>スリランカ</c:v>
                </c:pt>
                <c:pt idx="9">
                  <c:v>タイ</c:v>
                </c:pt>
                <c:pt idx="10">
                  <c:v>その他</c:v>
                </c:pt>
              </c:strCache>
            </c:strRef>
          </c:cat>
          <c:val>
            <c:numRef>
              <c:f>Sheet1!$B$2:$B$12</c:f>
              <c:numCache>
                <c:formatCode>0.0%</c:formatCode>
                <c:ptCount val="11"/>
                <c:pt idx="0">
                  <c:v>0.39300000000000002</c:v>
                </c:pt>
                <c:pt idx="1">
                  <c:v>0.14754098360655737</c:v>
                </c:pt>
                <c:pt idx="2">
                  <c:v>9.9000000000000005E-2</c:v>
                </c:pt>
                <c:pt idx="3">
                  <c:v>4.3999999999999997E-2</c:v>
                </c:pt>
                <c:pt idx="4">
                  <c:v>4.1000000000000002E-2</c:v>
                </c:pt>
                <c:pt idx="5">
                  <c:v>3.7999999999999999E-2</c:v>
                </c:pt>
                <c:pt idx="6">
                  <c:v>3.4000000000000002E-2</c:v>
                </c:pt>
                <c:pt idx="7">
                  <c:v>3.3000000000000002E-2</c:v>
                </c:pt>
                <c:pt idx="8">
                  <c:v>1.4999999999999999E-2</c:v>
                </c:pt>
                <c:pt idx="9">
                  <c:v>1.4999999999999999E-2</c:v>
                </c:pt>
                <c:pt idx="10">
                  <c:v>0.14000000000000001</c:v>
                </c:pt>
              </c:numCache>
            </c:numRef>
          </c:val>
          <c:extLst>
            <c:ext xmlns:c16="http://schemas.microsoft.com/office/drawing/2014/chart" uri="{C3380CC4-5D6E-409C-BE32-E72D297353CC}">
              <c16:uniqueId val="{0000000B-F148-4C08-BEE7-B604C0DD4CD9}"/>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2081158257995531"/>
          <c:y val="0.15229289324724929"/>
          <c:w val="0.44726584524156704"/>
          <c:h val="0.81326758526306997"/>
        </c:manualLayout>
      </c:layout>
      <c:pieChart>
        <c:varyColors val="1"/>
        <c:ser>
          <c:idx val="0"/>
          <c:order val="0"/>
          <c:tx>
            <c:strRef>
              <c:f>Sheet1!$B$1</c:f>
              <c:strCache>
                <c:ptCount val="1"/>
                <c:pt idx="0">
                  <c:v>列7</c:v>
                </c:pt>
              </c:strCache>
            </c:strRef>
          </c:tx>
          <c:dPt>
            <c:idx val="3"/>
            <c:bubble3D val="0"/>
            <c:spPr>
              <a:solidFill>
                <a:srgbClr val="7030A0"/>
              </a:solidFill>
            </c:spPr>
            <c:extLst>
              <c:ext xmlns:c16="http://schemas.microsoft.com/office/drawing/2014/chart" uri="{C3380CC4-5D6E-409C-BE32-E72D297353CC}">
                <c16:uniqueId val="{00000001-E12D-4835-B431-EB30C00067E4}"/>
              </c:ext>
            </c:extLst>
          </c:dPt>
          <c:dLbls>
            <c:dLbl>
              <c:idx val="0"/>
              <c:layout>
                <c:manualLayout>
                  <c:x val="-0.15291199962459681"/>
                  <c:y val="0.17829625109267536"/>
                </c:manualLayout>
              </c:layout>
              <c:spPr/>
              <c:txPr>
                <a:bodyPr/>
                <a:lstStyle/>
                <a:p>
                  <a:pPr>
                    <a:defRPr sz="3200">
                      <a:solidFill>
                        <a:schemeClr val="bg1"/>
                      </a:solidFill>
                      <a:latin typeface="HGP創英角ｺﾞｼｯｸUB" panose="020B0900000000000000" pitchFamily="50" charset="-128"/>
                      <a:ea typeface="HGP創英角ｺﾞｼｯｸUB" panose="020B0900000000000000" pitchFamily="50" charset="-128"/>
                    </a:defRPr>
                  </a:pPr>
                  <a:endParaRPr lang="ja-JP"/>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E12D-4835-B431-EB30C00067E4}"/>
                </c:ext>
              </c:extLst>
            </c:dLbl>
            <c:dLbl>
              <c:idx val="1"/>
              <c:layout>
                <c:manualLayout>
                  <c:x val="-9.2084276578344504E-2"/>
                  <c:y val="-7.9588109492943648E-2"/>
                </c:manualLayout>
              </c:layout>
              <c:spPr/>
              <c:txPr>
                <a:bodyPr/>
                <a:lstStyle/>
                <a:p>
                  <a:pPr>
                    <a:defRPr sz="2800">
                      <a:solidFill>
                        <a:schemeClr val="bg1"/>
                      </a:solidFill>
                      <a:latin typeface="HGP創英角ｺﾞｼｯｸUB" panose="020B0900000000000000" pitchFamily="50" charset="-128"/>
                      <a:ea typeface="HGP創英角ｺﾞｼｯｸUB" panose="020B0900000000000000" pitchFamily="50" charset="-128"/>
                    </a:defRPr>
                  </a:pPr>
                  <a:endParaRPr lang="ja-JP"/>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E12D-4835-B431-EB30C00067E4}"/>
                </c:ext>
              </c:extLst>
            </c:dLbl>
            <c:dLbl>
              <c:idx val="2"/>
              <c:layout>
                <c:manualLayout>
                  <c:x val="0.12076942669489608"/>
                  <c:y val="-0.15918435563765509"/>
                </c:manualLayout>
              </c:layout>
              <c:spPr/>
              <c:txPr>
                <a:bodyPr/>
                <a:lstStyle/>
                <a:p>
                  <a:pPr>
                    <a:defRPr sz="2400">
                      <a:solidFill>
                        <a:schemeClr val="bg1"/>
                      </a:solidFill>
                      <a:latin typeface="HGP創英角ｺﾞｼｯｸUB" panose="020B0900000000000000" pitchFamily="50" charset="-128"/>
                      <a:ea typeface="HGP創英角ｺﾞｼｯｸUB" panose="020B0900000000000000" pitchFamily="50" charset="-128"/>
                    </a:defRPr>
                  </a:pPr>
                  <a:endParaRPr lang="ja-JP"/>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E12D-4835-B431-EB30C00067E4}"/>
                </c:ext>
              </c:extLst>
            </c:dLbl>
            <c:dLbl>
              <c:idx val="3"/>
              <c:layout>
                <c:manualLayout>
                  <c:x val="1.5911824742799188E-2"/>
                  <c:y val="5.2287663626417728E-2"/>
                </c:manualLayout>
              </c:layout>
              <c:tx>
                <c:rich>
                  <a:bodyPr/>
                  <a:lstStyle/>
                  <a:p>
                    <a:r>
                      <a:rPr lang="ja-JP" altLang="en-US" dirty="0"/>
                      <a:t>ベトナム</a:t>
                    </a:r>
                    <a:br>
                      <a:rPr lang="ja-JP" altLang="en-US" dirty="0"/>
                    </a:br>
                    <a:r>
                      <a:rPr lang="en-US" altLang="ja-JP" dirty="0"/>
                      <a:t>4.8%</a:t>
                    </a:r>
                  </a:p>
                </c:rich>
              </c:tx>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E12D-4835-B431-EB30C00067E4}"/>
                </c:ext>
              </c:extLst>
            </c:dLbl>
            <c:dLbl>
              <c:idx val="4"/>
              <c:layout>
                <c:manualLayout>
                  <c:x val="9.7359937942359642E-2"/>
                  <c:y val="4.3489304151341723E-2"/>
                </c:manualLayout>
              </c:layout>
              <c:tx>
                <c:rich>
                  <a:bodyPr/>
                  <a:lstStyle/>
                  <a:p>
                    <a:r>
                      <a:rPr lang="ja-JP" altLang="en-US" dirty="0"/>
                      <a:t>マレーシア </a:t>
                    </a:r>
                    <a:r>
                      <a:rPr lang="en-US" altLang="ja-JP" dirty="0"/>
                      <a:t>4.7%</a:t>
                    </a:r>
                  </a:p>
                </c:rich>
              </c:tx>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E12D-4835-B431-EB30C00067E4}"/>
                </c:ext>
              </c:extLst>
            </c:dLbl>
            <c:dLbl>
              <c:idx val="5"/>
              <c:layout>
                <c:manualLayout>
                  <c:x val="8.4694311213648222E-3"/>
                  <c:y val="4.2486956617351961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6-E12D-4835-B431-EB30C00067E4}"/>
                </c:ext>
              </c:extLst>
            </c:dLbl>
            <c:dLbl>
              <c:idx val="6"/>
              <c:layout>
                <c:manualLayout>
                  <c:x val="-1.1707163211642532E-3"/>
                  <c:y val="-4.1372895053685382E-2"/>
                </c:manualLayout>
              </c:layout>
              <c:tx>
                <c:rich>
                  <a:bodyPr/>
                  <a:lstStyle/>
                  <a:p>
                    <a:r>
                      <a:rPr lang="ja-JP" altLang="en-US" dirty="0"/>
                      <a:t>バングラデシュ</a:t>
                    </a:r>
                  </a:p>
                </c:rich>
              </c:tx>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E12D-4835-B431-EB30C00067E4}"/>
                </c:ext>
              </c:extLst>
            </c:dLbl>
            <c:dLbl>
              <c:idx val="7"/>
              <c:layout>
                <c:manualLayout>
                  <c:x val="-2.5634091646285963E-2"/>
                  <c:y val="-6.7603261257992334E-2"/>
                </c:manualLayout>
              </c:layout>
              <c:tx>
                <c:rich>
                  <a:bodyPr/>
                  <a:lstStyle/>
                  <a:p>
                    <a:r>
                      <a:rPr lang="ja-JP" altLang="en-US" dirty="0"/>
                      <a:t>タイ</a:t>
                    </a:r>
                  </a:p>
                </c:rich>
              </c:tx>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8-E12D-4835-B431-EB30C00067E4}"/>
                </c:ext>
              </c:extLst>
            </c:dLbl>
            <c:dLbl>
              <c:idx val="8"/>
              <c:layout>
                <c:manualLayout>
                  <c:x val="-4.2020068593333543E-2"/>
                  <c:y val="-0.11709609495692523"/>
                </c:manualLayout>
              </c:layout>
              <c:tx>
                <c:rich>
                  <a:bodyPr/>
                  <a:lstStyle/>
                  <a:p>
                    <a:r>
                      <a:rPr lang="ja-JP" altLang="en-US" dirty="0"/>
                      <a:t>スリランカ</a:t>
                    </a:r>
                  </a:p>
                </c:rich>
              </c:tx>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E12D-4835-B431-EB30C00067E4}"/>
                </c:ext>
              </c:extLst>
            </c:dLbl>
            <c:dLbl>
              <c:idx val="9"/>
              <c:layout>
                <c:manualLayout>
                  <c:x val="7.599690485825504E-2"/>
                  <c:y val="-0.10182250004123303"/>
                </c:manualLayout>
              </c:layout>
              <c:tx>
                <c:rich>
                  <a:bodyPr/>
                  <a:lstStyle/>
                  <a:p>
                    <a:r>
                      <a:rPr lang="ja-JP" altLang="en-US" dirty="0"/>
                      <a:t>モンゴル</a:t>
                    </a:r>
                  </a:p>
                </c:rich>
              </c:tx>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A-E12D-4835-B431-EB30C00067E4}"/>
                </c:ext>
              </c:extLst>
            </c:dLbl>
            <c:dLbl>
              <c:idx val="10"/>
              <c:layout>
                <c:manualLayout>
                  <c:x val="6.1304294085874941E-2"/>
                  <c:y val="0.19813824611172504"/>
                </c:manualLayout>
              </c:layout>
              <c:spPr/>
              <c:txPr>
                <a:bodyPr/>
                <a:lstStyle/>
                <a:p>
                  <a:pPr>
                    <a:defRPr sz="2000">
                      <a:latin typeface="HGP創英角ｺﾞｼｯｸUB" panose="020B0900000000000000" pitchFamily="50" charset="-128"/>
                      <a:ea typeface="HGP創英角ｺﾞｼｯｸUB" panose="020B0900000000000000" pitchFamily="50" charset="-128"/>
                    </a:defRPr>
                  </a:pPr>
                  <a:endParaRPr lang="ja-JP"/>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E12D-4835-B431-EB30C00067E4}"/>
                </c:ext>
              </c:extLst>
            </c:dLbl>
            <c:spPr>
              <a:noFill/>
              <a:ln>
                <a:noFill/>
              </a:ln>
              <a:effectLst/>
            </c:spPr>
            <c:txPr>
              <a:bodyPr/>
              <a:lstStyle/>
              <a:p>
                <a:pPr>
                  <a:defRPr>
                    <a:latin typeface="HGP創英角ｺﾞｼｯｸUB" panose="020B0900000000000000" pitchFamily="50" charset="-128"/>
                    <a:ea typeface="HGP創英角ｺﾞｼｯｸUB" panose="020B0900000000000000" pitchFamily="50" charset="-128"/>
                  </a:defRPr>
                </a:pPr>
                <a:endParaRPr lang="ja-JP"/>
              </a:p>
            </c:txPr>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Sheet1!$A$2:$A$14</c:f>
              <c:strCache>
                <c:ptCount val="11"/>
                <c:pt idx="0">
                  <c:v>中国</c:v>
                </c:pt>
                <c:pt idx="1">
                  <c:v>韓国</c:v>
                </c:pt>
                <c:pt idx="2">
                  <c:v>台湾</c:v>
                </c:pt>
                <c:pt idx="3">
                  <c:v>ベトナム</c:v>
                </c:pt>
                <c:pt idx="4">
                  <c:v>マレーシア</c:v>
                </c:pt>
                <c:pt idx="5">
                  <c:v>インドネシア</c:v>
                </c:pt>
                <c:pt idx="6">
                  <c:v>バングラデシュ</c:v>
                </c:pt>
                <c:pt idx="7">
                  <c:v>タイ</c:v>
                </c:pt>
                <c:pt idx="8">
                  <c:v>スリランカ</c:v>
                </c:pt>
                <c:pt idx="9">
                  <c:v>モンゴル</c:v>
                </c:pt>
                <c:pt idx="10">
                  <c:v>その他</c:v>
                </c:pt>
              </c:strCache>
            </c:strRef>
          </c:cat>
          <c:val>
            <c:numRef>
              <c:f>Sheet1!$B$2:$B$14</c:f>
              <c:numCache>
                <c:formatCode>0.0%</c:formatCode>
                <c:ptCount val="13"/>
                <c:pt idx="0">
                  <c:v>0.33737007256324769</c:v>
                </c:pt>
                <c:pt idx="1">
                  <c:v>0.2196999411649343</c:v>
                </c:pt>
                <c:pt idx="2">
                  <c:v>0.1709158658560502</c:v>
                </c:pt>
                <c:pt idx="3">
                  <c:v>4.8244753873308489E-2</c:v>
                </c:pt>
                <c:pt idx="4">
                  <c:v>4.6577760345165718E-2</c:v>
                </c:pt>
                <c:pt idx="5">
                  <c:v>2.0445185330456951E-2</c:v>
                </c:pt>
                <c:pt idx="6">
                  <c:v>1.627770151010002E-2</c:v>
                </c:pt>
                <c:pt idx="7">
                  <c:v>1.6228672288684055E-2</c:v>
                </c:pt>
                <c:pt idx="8">
                  <c:v>1.3041772896646401E-2</c:v>
                </c:pt>
                <c:pt idx="9">
                  <c:v>1.2992743675230437E-2</c:v>
                </c:pt>
                <c:pt idx="10">
                  <c:v>9.8205530496175725E-2</c:v>
                </c:pt>
              </c:numCache>
            </c:numRef>
          </c:val>
          <c:extLst>
            <c:ext xmlns:c16="http://schemas.microsoft.com/office/drawing/2014/chart" uri="{C3380CC4-5D6E-409C-BE32-E72D297353CC}">
              <c16:uniqueId val="{0000000C-E12D-4835-B431-EB30C00067E4}"/>
            </c:ext>
          </c:extLst>
        </c:ser>
        <c:ser>
          <c:idx val="1"/>
          <c:order val="1"/>
          <c:tx>
            <c:strRef>
              <c:f>Sheet1!$C$1</c:f>
              <c:strCache>
                <c:ptCount val="1"/>
                <c:pt idx="0">
                  <c:v>列8</c:v>
                </c:pt>
              </c:strCache>
            </c:strRef>
          </c:tx>
          <c:cat>
            <c:strRef>
              <c:f>Sheet1!$A$2:$A$14</c:f>
              <c:strCache>
                <c:ptCount val="11"/>
                <c:pt idx="0">
                  <c:v>中国</c:v>
                </c:pt>
                <c:pt idx="1">
                  <c:v>韓国</c:v>
                </c:pt>
                <c:pt idx="2">
                  <c:v>台湾</c:v>
                </c:pt>
                <c:pt idx="3">
                  <c:v>ベトナム</c:v>
                </c:pt>
                <c:pt idx="4">
                  <c:v>マレーシア</c:v>
                </c:pt>
                <c:pt idx="5">
                  <c:v>インドネシア</c:v>
                </c:pt>
                <c:pt idx="6">
                  <c:v>バングラデシュ</c:v>
                </c:pt>
                <c:pt idx="7">
                  <c:v>タイ</c:v>
                </c:pt>
                <c:pt idx="8">
                  <c:v>スリランカ</c:v>
                </c:pt>
                <c:pt idx="9">
                  <c:v>モンゴル</c:v>
                </c:pt>
                <c:pt idx="10">
                  <c:v>その他</c:v>
                </c:pt>
              </c:strCache>
            </c:strRef>
          </c:cat>
          <c:val>
            <c:numRef>
              <c:f>Sheet1!$C$2:$C$14</c:f>
              <c:numCache>
                <c:formatCode>General</c:formatCode>
                <c:ptCount val="13"/>
                <c:pt idx="0">
                  <c:v>6881</c:v>
                </c:pt>
                <c:pt idx="1">
                  <c:v>4481</c:v>
                </c:pt>
                <c:pt idx="2">
                  <c:v>3486</c:v>
                </c:pt>
                <c:pt idx="3">
                  <c:v>984</c:v>
                </c:pt>
                <c:pt idx="4">
                  <c:v>950</c:v>
                </c:pt>
                <c:pt idx="5">
                  <c:v>417</c:v>
                </c:pt>
                <c:pt idx="6">
                  <c:v>332</c:v>
                </c:pt>
                <c:pt idx="7">
                  <c:v>331</c:v>
                </c:pt>
                <c:pt idx="8">
                  <c:v>266</c:v>
                </c:pt>
                <c:pt idx="9">
                  <c:v>265</c:v>
                </c:pt>
                <c:pt idx="10">
                  <c:v>2003</c:v>
                </c:pt>
                <c:pt idx="11">
                  <c:v>20396</c:v>
                </c:pt>
              </c:numCache>
            </c:numRef>
          </c:val>
          <c:extLst>
            <c:ext xmlns:c16="http://schemas.microsoft.com/office/drawing/2014/chart" uri="{C3380CC4-5D6E-409C-BE32-E72D297353CC}">
              <c16:uniqueId val="{0000000D-E12D-4835-B431-EB30C00067E4}"/>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Sheet1!$B$1</c:f>
              <c:strCache>
                <c:ptCount val="1"/>
                <c:pt idx="0">
                  <c:v>寄付総額</c:v>
                </c:pt>
              </c:strCache>
            </c:strRef>
          </c:tx>
          <c:invertIfNegative val="0"/>
          <c:dPt>
            <c:idx val="0"/>
            <c:invertIfNegative val="0"/>
            <c:bubble3D val="0"/>
            <c:spPr>
              <a:solidFill>
                <a:srgbClr val="0070C0"/>
              </a:solidFill>
            </c:spPr>
            <c:extLst>
              <c:ext xmlns:c16="http://schemas.microsoft.com/office/drawing/2014/chart" uri="{C3380CC4-5D6E-409C-BE32-E72D297353CC}">
                <c16:uniqueId val="{00000001-B127-4DF4-9EEA-470A058D95A8}"/>
              </c:ext>
            </c:extLst>
          </c:dPt>
          <c:cat>
            <c:strRef>
              <c:f>Sheet1!$A$2</c:f>
              <c:strCache>
                <c:ptCount val="1"/>
                <c:pt idx="0">
                  <c:v>分類 1</c:v>
                </c:pt>
              </c:strCache>
            </c:strRef>
          </c:cat>
          <c:val>
            <c:numRef>
              <c:f>Sheet1!$B$2</c:f>
              <c:numCache>
                <c:formatCode>General</c:formatCode>
                <c:ptCount val="1"/>
                <c:pt idx="0">
                  <c:v>372</c:v>
                </c:pt>
              </c:numCache>
            </c:numRef>
          </c:val>
          <c:extLst>
            <c:ext xmlns:c16="http://schemas.microsoft.com/office/drawing/2014/chart" uri="{C3380CC4-5D6E-409C-BE32-E72D297353CC}">
              <c16:uniqueId val="{00000002-B127-4DF4-9EEA-470A058D95A8}"/>
            </c:ext>
          </c:extLst>
        </c:ser>
        <c:ser>
          <c:idx val="1"/>
          <c:order val="1"/>
          <c:tx>
            <c:strRef>
              <c:f>Sheet1!$C$1</c:f>
              <c:strCache>
                <c:ptCount val="1"/>
                <c:pt idx="0">
                  <c:v>個人平均寄付額</c:v>
                </c:pt>
              </c:strCache>
            </c:strRef>
          </c:tx>
          <c:spPr>
            <a:solidFill>
              <a:srgbClr val="D52B68"/>
            </a:solidFill>
          </c:spPr>
          <c:invertIfNegative val="0"/>
          <c:dPt>
            <c:idx val="0"/>
            <c:invertIfNegative val="0"/>
            <c:bubble3D val="0"/>
            <c:spPr>
              <a:solidFill>
                <a:srgbClr val="00B0F0"/>
              </a:solidFill>
            </c:spPr>
            <c:extLst>
              <c:ext xmlns:c16="http://schemas.microsoft.com/office/drawing/2014/chart" uri="{C3380CC4-5D6E-409C-BE32-E72D297353CC}">
                <c16:uniqueId val="{00000004-B127-4DF4-9EEA-470A058D95A8}"/>
              </c:ext>
            </c:extLst>
          </c:dPt>
          <c:cat>
            <c:strRef>
              <c:f>Sheet1!$A$2</c:f>
              <c:strCache>
                <c:ptCount val="1"/>
                <c:pt idx="0">
                  <c:v>分類 1</c:v>
                </c:pt>
              </c:strCache>
            </c:strRef>
          </c:cat>
          <c:val>
            <c:numRef>
              <c:f>Sheet1!$C$2</c:f>
              <c:numCache>
                <c:formatCode>General</c:formatCode>
                <c:ptCount val="1"/>
                <c:pt idx="0">
                  <c:v>223</c:v>
                </c:pt>
              </c:numCache>
            </c:numRef>
          </c:val>
          <c:extLst>
            <c:ext xmlns:c16="http://schemas.microsoft.com/office/drawing/2014/chart" uri="{C3380CC4-5D6E-409C-BE32-E72D297353CC}">
              <c16:uniqueId val="{00000005-B127-4DF4-9EEA-470A058D95A8}"/>
            </c:ext>
          </c:extLst>
        </c:ser>
        <c:ser>
          <c:idx val="2"/>
          <c:order val="2"/>
          <c:tx>
            <c:strRef>
              <c:f>Sheet1!$D$1</c:f>
              <c:strCache>
                <c:ptCount val="1"/>
                <c:pt idx="0">
                  <c:v>特別寄付者割合</c:v>
                </c:pt>
              </c:strCache>
            </c:strRef>
          </c:tx>
          <c:spPr>
            <a:solidFill>
              <a:schemeClr val="accent5">
                <a:lumMod val="40000"/>
                <a:lumOff val="60000"/>
              </a:schemeClr>
            </a:solidFill>
          </c:spPr>
          <c:invertIfNegative val="0"/>
          <c:cat>
            <c:strRef>
              <c:f>Sheet1!$A$2</c:f>
              <c:strCache>
                <c:ptCount val="1"/>
                <c:pt idx="0">
                  <c:v>分類 1</c:v>
                </c:pt>
              </c:strCache>
            </c:strRef>
          </c:cat>
          <c:val>
            <c:numRef>
              <c:f>Sheet1!$D$2</c:f>
              <c:numCache>
                <c:formatCode>General</c:formatCode>
                <c:ptCount val="1"/>
                <c:pt idx="0">
                  <c:v>74</c:v>
                </c:pt>
              </c:numCache>
            </c:numRef>
          </c:val>
          <c:extLst>
            <c:ext xmlns:c16="http://schemas.microsoft.com/office/drawing/2014/chart" uri="{C3380CC4-5D6E-409C-BE32-E72D297353CC}">
              <c16:uniqueId val="{00000006-B127-4DF4-9EEA-470A058D95A8}"/>
            </c:ext>
          </c:extLst>
        </c:ser>
        <c:ser>
          <c:idx val="3"/>
          <c:order val="3"/>
          <c:tx>
            <c:strRef>
              <c:f>Sheet1!$E$1</c:f>
              <c:strCache>
                <c:ptCount val="1"/>
                <c:pt idx="0">
                  <c:v>有資格者数</c:v>
                </c:pt>
              </c:strCache>
            </c:strRef>
          </c:tx>
          <c:spPr>
            <a:solidFill>
              <a:srgbClr val="FFC000"/>
            </a:solidFill>
          </c:spPr>
          <c:invertIfNegative val="0"/>
          <c:cat>
            <c:strRef>
              <c:f>Sheet1!$A$2</c:f>
              <c:strCache>
                <c:ptCount val="1"/>
                <c:pt idx="0">
                  <c:v>分類 1</c:v>
                </c:pt>
              </c:strCache>
            </c:strRef>
          </c:cat>
          <c:val>
            <c:numRef>
              <c:f>Sheet1!$E$2</c:f>
              <c:numCache>
                <c:formatCode>General</c:formatCode>
                <c:ptCount val="1"/>
                <c:pt idx="0">
                  <c:v>74</c:v>
                </c:pt>
              </c:numCache>
            </c:numRef>
          </c:val>
          <c:extLst>
            <c:ext xmlns:c16="http://schemas.microsoft.com/office/drawing/2014/chart" uri="{C3380CC4-5D6E-409C-BE32-E72D297353CC}">
              <c16:uniqueId val="{00000007-B127-4DF4-9EEA-470A058D95A8}"/>
            </c:ext>
          </c:extLst>
        </c:ser>
        <c:ser>
          <c:idx val="4"/>
          <c:order val="4"/>
          <c:tx>
            <c:strRef>
              <c:f>Sheet1!$F$1</c:f>
              <c:strCache>
                <c:ptCount val="1"/>
                <c:pt idx="0">
                  <c:v>配当金</c:v>
                </c:pt>
              </c:strCache>
            </c:strRef>
          </c:tx>
          <c:spPr>
            <a:solidFill>
              <a:srgbClr val="BD2D5A"/>
            </a:solidFill>
          </c:spPr>
          <c:invertIfNegative val="0"/>
          <c:cat>
            <c:strRef>
              <c:f>Sheet1!$A$2</c:f>
              <c:strCache>
                <c:ptCount val="1"/>
                <c:pt idx="0">
                  <c:v>分類 1</c:v>
                </c:pt>
              </c:strCache>
            </c:strRef>
          </c:cat>
          <c:val>
            <c:numRef>
              <c:f>Sheet1!$F$2</c:f>
              <c:numCache>
                <c:formatCode>General</c:formatCode>
                <c:ptCount val="1"/>
                <c:pt idx="0">
                  <c:v>42</c:v>
                </c:pt>
              </c:numCache>
            </c:numRef>
          </c:val>
          <c:extLst>
            <c:ext xmlns:c16="http://schemas.microsoft.com/office/drawing/2014/chart" uri="{C3380CC4-5D6E-409C-BE32-E72D297353CC}">
              <c16:uniqueId val="{00000008-B127-4DF4-9EEA-470A058D95A8}"/>
            </c:ext>
          </c:extLst>
        </c:ser>
        <c:ser>
          <c:idx val="5"/>
          <c:order val="5"/>
          <c:tx>
            <c:strRef>
              <c:f>Sheet1!$G$1</c:f>
              <c:strCache>
                <c:ptCount val="1"/>
                <c:pt idx="0">
                  <c:v>別枠</c:v>
                </c:pt>
              </c:strCache>
            </c:strRef>
          </c:tx>
          <c:spPr>
            <a:solidFill>
              <a:srgbClr val="7030A0"/>
            </a:solidFill>
          </c:spPr>
          <c:invertIfNegative val="0"/>
          <c:cat>
            <c:strRef>
              <c:f>Sheet1!$A$2</c:f>
              <c:strCache>
                <c:ptCount val="1"/>
                <c:pt idx="0">
                  <c:v>分類 1</c:v>
                </c:pt>
              </c:strCache>
            </c:strRef>
          </c:cat>
          <c:val>
            <c:numRef>
              <c:f>Sheet1!$G$2</c:f>
              <c:numCache>
                <c:formatCode>General</c:formatCode>
                <c:ptCount val="1"/>
                <c:pt idx="0">
                  <c:v>35</c:v>
                </c:pt>
              </c:numCache>
            </c:numRef>
          </c:val>
          <c:extLst>
            <c:ext xmlns:c16="http://schemas.microsoft.com/office/drawing/2014/chart" uri="{C3380CC4-5D6E-409C-BE32-E72D297353CC}">
              <c16:uniqueId val="{00000009-B127-4DF4-9EEA-470A058D95A8}"/>
            </c:ext>
          </c:extLst>
        </c:ser>
        <c:dLbls>
          <c:showLegendKey val="0"/>
          <c:showVal val="0"/>
          <c:showCatName val="0"/>
          <c:showSerName val="0"/>
          <c:showPercent val="0"/>
          <c:showBubbleSize val="0"/>
        </c:dLbls>
        <c:gapWidth val="150"/>
        <c:overlap val="100"/>
        <c:axId val="47733760"/>
        <c:axId val="47743744"/>
      </c:barChart>
      <c:catAx>
        <c:axId val="47733760"/>
        <c:scaling>
          <c:orientation val="minMax"/>
        </c:scaling>
        <c:delete val="1"/>
        <c:axPos val="l"/>
        <c:numFmt formatCode="General" sourceLinked="0"/>
        <c:majorTickMark val="out"/>
        <c:minorTickMark val="none"/>
        <c:tickLblPos val="nextTo"/>
        <c:crossAx val="47743744"/>
        <c:crosses val="autoZero"/>
        <c:auto val="1"/>
        <c:lblAlgn val="ctr"/>
        <c:lblOffset val="100"/>
        <c:noMultiLvlLbl val="0"/>
      </c:catAx>
      <c:valAx>
        <c:axId val="47743744"/>
        <c:scaling>
          <c:orientation val="minMax"/>
        </c:scaling>
        <c:delete val="1"/>
        <c:axPos val="b"/>
        <c:numFmt formatCode="0%" sourceLinked="1"/>
        <c:majorTickMark val="out"/>
        <c:minorTickMark val="none"/>
        <c:tickLblPos val="nextTo"/>
        <c:crossAx val="47733760"/>
        <c:crosses val="autoZero"/>
        <c:crossBetween val="between"/>
      </c:valAx>
    </c:plotArea>
    <c:plotVisOnly val="1"/>
    <c:dispBlanksAs val="gap"/>
    <c:showDLblsOverMax val="0"/>
  </c:chart>
  <c:txPr>
    <a:bodyPr/>
    <a:lstStyle/>
    <a:p>
      <a:pPr>
        <a:defRPr sz="1800"/>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245415565742292E-2"/>
          <c:y val="3.5655449560330774E-2"/>
          <c:w val="0.80529991434124071"/>
          <c:h val="0.6516365511626403"/>
        </c:manualLayout>
      </c:layout>
      <c:areaChart>
        <c:grouping val="standard"/>
        <c:varyColors val="0"/>
        <c:ser>
          <c:idx val="2"/>
          <c:order val="2"/>
          <c:tx>
            <c:strRef>
              <c:f>Sheet1!$D$1</c:f>
              <c:strCache>
                <c:ptCount val="1"/>
                <c:pt idx="0">
                  <c:v>系列 3</c:v>
                </c:pt>
              </c:strCache>
            </c:strRef>
          </c:tx>
          <c:spPr>
            <a:solidFill>
              <a:schemeClr val="accent5">
                <a:lumMod val="40000"/>
                <a:lumOff val="60000"/>
              </a:schemeClr>
            </a:solidFill>
          </c:spPr>
          <c:cat>
            <c:strRef>
              <c:f>Sheet1!$A$2:$A$35</c:f>
              <c:strCache>
                <c:ptCount val="34"/>
                <c:pt idx="0">
                  <c:v>▼2590</c:v>
                </c:pt>
                <c:pt idx="1">
                  <c:v>△2660</c:v>
                </c:pt>
                <c:pt idx="2">
                  <c:v>△2770</c:v>
                </c:pt>
                <c:pt idx="3">
                  <c:v>△2550</c:v>
                </c:pt>
                <c:pt idx="4">
                  <c:v>△2820</c:v>
                </c:pt>
                <c:pt idx="5">
                  <c:v>△2650</c:v>
                </c:pt>
                <c:pt idx="6">
                  <c:v>△2780</c:v>
                </c:pt>
                <c:pt idx="7">
                  <c:v>△2840</c:v>
                </c:pt>
                <c:pt idx="8">
                  <c:v>△2580</c:v>
                </c:pt>
                <c:pt idx="9">
                  <c:v>△2750</c:v>
                </c:pt>
                <c:pt idx="10">
                  <c:v>▼2560</c:v>
                </c:pt>
                <c:pt idx="11">
                  <c:v>△2680</c:v>
                </c:pt>
                <c:pt idx="12">
                  <c:v>△2690</c:v>
                </c:pt>
                <c:pt idx="13">
                  <c:v>▼2790</c:v>
                </c:pt>
                <c:pt idx="14">
                  <c:v>△2620</c:v>
                </c:pt>
                <c:pt idx="15">
                  <c:v>△2640</c:v>
                </c:pt>
                <c:pt idx="16">
                  <c:v>△2670</c:v>
                </c:pt>
                <c:pt idx="17">
                  <c:v>▼2600</c:v>
                </c:pt>
                <c:pt idx="18">
                  <c:v>▼2610</c:v>
                </c:pt>
                <c:pt idx="19">
                  <c:v>▼2760</c:v>
                </c:pt>
                <c:pt idx="20">
                  <c:v>△2530</c:v>
                </c:pt>
                <c:pt idx="21">
                  <c:v>△2710</c:v>
                </c:pt>
                <c:pt idx="22">
                  <c:v>△2740</c:v>
                </c:pt>
                <c:pt idx="23">
                  <c:v>△2700</c:v>
                </c:pt>
                <c:pt idx="24">
                  <c:v>▼2570</c:v>
                </c:pt>
                <c:pt idx="25">
                  <c:v>△2510</c:v>
                </c:pt>
                <c:pt idx="26">
                  <c:v>▼2720</c:v>
                </c:pt>
                <c:pt idx="27">
                  <c:v>▼2800</c:v>
                </c:pt>
                <c:pt idx="28">
                  <c:v>△2630</c:v>
                </c:pt>
                <c:pt idx="29">
                  <c:v>▼2730</c:v>
                </c:pt>
                <c:pt idx="30">
                  <c:v>△2540</c:v>
                </c:pt>
                <c:pt idx="31">
                  <c:v>△2830</c:v>
                </c:pt>
                <c:pt idx="32">
                  <c:v>▼2520</c:v>
                </c:pt>
                <c:pt idx="33">
                  <c:v>△2500</c:v>
                </c:pt>
              </c:strCache>
            </c:strRef>
          </c:cat>
          <c:val>
            <c:numRef>
              <c:f>Sheet1!$D$2:$D$35</c:f>
              <c:numCache>
                <c:formatCode>General</c:formatCode>
                <c:ptCount val="34"/>
                <c:pt idx="0">
                  <c:v>16068</c:v>
                </c:pt>
                <c:pt idx="1">
                  <c:v>16068</c:v>
                </c:pt>
                <c:pt idx="2">
                  <c:v>16068</c:v>
                </c:pt>
                <c:pt idx="3">
                  <c:v>16068</c:v>
                </c:pt>
                <c:pt idx="4">
                  <c:v>16068</c:v>
                </c:pt>
                <c:pt idx="5">
                  <c:v>16068</c:v>
                </c:pt>
                <c:pt idx="6">
                  <c:v>16068</c:v>
                </c:pt>
                <c:pt idx="7">
                  <c:v>16068</c:v>
                </c:pt>
                <c:pt idx="8">
                  <c:v>16068</c:v>
                </c:pt>
                <c:pt idx="9">
                  <c:v>16068</c:v>
                </c:pt>
                <c:pt idx="10">
                  <c:v>16068</c:v>
                </c:pt>
                <c:pt idx="11">
                  <c:v>16068</c:v>
                </c:pt>
                <c:pt idx="12">
                  <c:v>16068</c:v>
                </c:pt>
                <c:pt idx="13">
                  <c:v>16068</c:v>
                </c:pt>
                <c:pt idx="14">
                  <c:v>16068</c:v>
                </c:pt>
                <c:pt idx="15">
                  <c:v>16068</c:v>
                </c:pt>
                <c:pt idx="16">
                  <c:v>16068</c:v>
                </c:pt>
                <c:pt idx="17">
                  <c:v>16068</c:v>
                </c:pt>
                <c:pt idx="18">
                  <c:v>16068</c:v>
                </c:pt>
                <c:pt idx="19">
                  <c:v>16068</c:v>
                </c:pt>
                <c:pt idx="20">
                  <c:v>16068</c:v>
                </c:pt>
                <c:pt idx="21">
                  <c:v>16068</c:v>
                </c:pt>
                <c:pt idx="22">
                  <c:v>16068</c:v>
                </c:pt>
                <c:pt idx="23">
                  <c:v>16068</c:v>
                </c:pt>
                <c:pt idx="24">
                  <c:v>16068</c:v>
                </c:pt>
                <c:pt idx="25">
                  <c:v>16068</c:v>
                </c:pt>
                <c:pt idx="26">
                  <c:v>16068</c:v>
                </c:pt>
                <c:pt idx="27">
                  <c:v>16068</c:v>
                </c:pt>
                <c:pt idx="28">
                  <c:v>16068</c:v>
                </c:pt>
                <c:pt idx="29">
                  <c:v>16068</c:v>
                </c:pt>
                <c:pt idx="30">
                  <c:v>16068</c:v>
                </c:pt>
                <c:pt idx="31">
                  <c:v>16068</c:v>
                </c:pt>
                <c:pt idx="32">
                  <c:v>16068</c:v>
                </c:pt>
                <c:pt idx="33">
                  <c:v>16068</c:v>
                </c:pt>
              </c:numCache>
            </c:numRef>
          </c:val>
          <c:extLst>
            <c:ext xmlns:c16="http://schemas.microsoft.com/office/drawing/2014/chart" uri="{C3380CC4-5D6E-409C-BE32-E72D297353CC}">
              <c16:uniqueId val="{00000000-F136-45AB-A9BB-4C3C72CE647C}"/>
            </c:ext>
          </c:extLst>
        </c:ser>
        <c:dLbls>
          <c:showLegendKey val="0"/>
          <c:showVal val="0"/>
          <c:showCatName val="0"/>
          <c:showSerName val="0"/>
          <c:showPercent val="0"/>
          <c:showBubbleSize val="0"/>
        </c:dLbls>
        <c:axId val="47756032"/>
        <c:axId val="47757568"/>
      </c:areaChart>
      <c:barChart>
        <c:barDir val="col"/>
        <c:grouping val="clustered"/>
        <c:varyColors val="0"/>
        <c:ser>
          <c:idx val="0"/>
          <c:order val="0"/>
          <c:tx>
            <c:strRef>
              <c:f>Sheet1!$B$1</c:f>
              <c:strCache>
                <c:ptCount val="1"/>
                <c:pt idx="0">
                  <c:v>列2</c:v>
                </c:pt>
              </c:strCache>
            </c:strRef>
          </c:tx>
          <c:invertIfNegative val="0"/>
          <c:cat>
            <c:strRef>
              <c:f>Sheet1!$A$2:$A$35</c:f>
              <c:strCache>
                <c:ptCount val="34"/>
                <c:pt idx="0">
                  <c:v>▼2590</c:v>
                </c:pt>
                <c:pt idx="1">
                  <c:v>△2660</c:v>
                </c:pt>
                <c:pt idx="2">
                  <c:v>△2770</c:v>
                </c:pt>
                <c:pt idx="3">
                  <c:v>△2550</c:v>
                </c:pt>
                <c:pt idx="4">
                  <c:v>△2820</c:v>
                </c:pt>
                <c:pt idx="5">
                  <c:v>△2650</c:v>
                </c:pt>
                <c:pt idx="6">
                  <c:v>△2780</c:v>
                </c:pt>
                <c:pt idx="7">
                  <c:v>△2840</c:v>
                </c:pt>
                <c:pt idx="8">
                  <c:v>△2580</c:v>
                </c:pt>
                <c:pt idx="9">
                  <c:v>△2750</c:v>
                </c:pt>
                <c:pt idx="10">
                  <c:v>▼2560</c:v>
                </c:pt>
                <c:pt idx="11">
                  <c:v>△2680</c:v>
                </c:pt>
                <c:pt idx="12">
                  <c:v>△2690</c:v>
                </c:pt>
                <c:pt idx="13">
                  <c:v>▼2790</c:v>
                </c:pt>
                <c:pt idx="14">
                  <c:v>△2620</c:v>
                </c:pt>
                <c:pt idx="15">
                  <c:v>△2640</c:v>
                </c:pt>
                <c:pt idx="16">
                  <c:v>△2670</c:v>
                </c:pt>
                <c:pt idx="17">
                  <c:v>▼2600</c:v>
                </c:pt>
                <c:pt idx="18">
                  <c:v>▼2610</c:v>
                </c:pt>
                <c:pt idx="19">
                  <c:v>▼2760</c:v>
                </c:pt>
                <c:pt idx="20">
                  <c:v>△2530</c:v>
                </c:pt>
                <c:pt idx="21">
                  <c:v>△2710</c:v>
                </c:pt>
                <c:pt idx="22">
                  <c:v>△2740</c:v>
                </c:pt>
                <c:pt idx="23">
                  <c:v>△2700</c:v>
                </c:pt>
                <c:pt idx="24">
                  <c:v>▼2570</c:v>
                </c:pt>
                <c:pt idx="25">
                  <c:v>△2510</c:v>
                </c:pt>
                <c:pt idx="26">
                  <c:v>▼2720</c:v>
                </c:pt>
                <c:pt idx="27">
                  <c:v>▼2800</c:v>
                </c:pt>
                <c:pt idx="28">
                  <c:v>△2630</c:v>
                </c:pt>
                <c:pt idx="29">
                  <c:v>▼2730</c:v>
                </c:pt>
                <c:pt idx="30">
                  <c:v>△2540</c:v>
                </c:pt>
                <c:pt idx="31">
                  <c:v>△2830</c:v>
                </c:pt>
                <c:pt idx="32">
                  <c:v>▼2520</c:v>
                </c:pt>
                <c:pt idx="33">
                  <c:v>△2500</c:v>
                </c:pt>
              </c:strCache>
            </c:strRef>
          </c:cat>
          <c:val>
            <c:numRef>
              <c:f>Sheet1!$B$2:$B$35</c:f>
              <c:numCache>
                <c:formatCode>General</c:formatCode>
                <c:ptCount val="3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numCache>
            </c:numRef>
          </c:val>
          <c:extLst>
            <c:ext xmlns:c16="http://schemas.microsoft.com/office/drawing/2014/chart" uri="{C3380CC4-5D6E-409C-BE32-E72D297353CC}">
              <c16:uniqueId val="{00000001-F136-45AB-A9BB-4C3C72CE647C}"/>
            </c:ext>
          </c:extLst>
        </c:ser>
        <c:ser>
          <c:idx val="1"/>
          <c:order val="1"/>
          <c:tx>
            <c:strRef>
              <c:f>Sheet1!$C$1</c:f>
              <c:strCache>
                <c:ptCount val="1"/>
                <c:pt idx="0">
                  <c:v>平均寄付額</c:v>
                </c:pt>
              </c:strCache>
            </c:strRef>
          </c:tx>
          <c:spPr>
            <a:solidFill>
              <a:srgbClr val="FF6600"/>
            </a:solidFill>
            <a:ln w="22225">
              <a:noFill/>
            </a:ln>
          </c:spPr>
          <c:invertIfNegative val="0"/>
          <c:cat>
            <c:strRef>
              <c:f>Sheet1!$A$2:$A$35</c:f>
              <c:strCache>
                <c:ptCount val="34"/>
                <c:pt idx="0">
                  <c:v>▼2590</c:v>
                </c:pt>
                <c:pt idx="1">
                  <c:v>△2660</c:v>
                </c:pt>
                <c:pt idx="2">
                  <c:v>△2770</c:v>
                </c:pt>
                <c:pt idx="3">
                  <c:v>△2550</c:v>
                </c:pt>
                <c:pt idx="4">
                  <c:v>△2820</c:v>
                </c:pt>
                <c:pt idx="5">
                  <c:v>△2650</c:v>
                </c:pt>
                <c:pt idx="6">
                  <c:v>△2780</c:v>
                </c:pt>
                <c:pt idx="7">
                  <c:v>△2840</c:v>
                </c:pt>
                <c:pt idx="8">
                  <c:v>△2580</c:v>
                </c:pt>
                <c:pt idx="9">
                  <c:v>△2750</c:v>
                </c:pt>
                <c:pt idx="10">
                  <c:v>▼2560</c:v>
                </c:pt>
                <c:pt idx="11">
                  <c:v>△2680</c:v>
                </c:pt>
                <c:pt idx="12">
                  <c:v>△2690</c:v>
                </c:pt>
                <c:pt idx="13">
                  <c:v>▼2790</c:v>
                </c:pt>
                <c:pt idx="14">
                  <c:v>△2620</c:v>
                </c:pt>
                <c:pt idx="15">
                  <c:v>△2640</c:v>
                </c:pt>
                <c:pt idx="16">
                  <c:v>△2670</c:v>
                </c:pt>
                <c:pt idx="17">
                  <c:v>▼2600</c:v>
                </c:pt>
                <c:pt idx="18">
                  <c:v>▼2610</c:v>
                </c:pt>
                <c:pt idx="19">
                  <c:v>▼2760</c:v>
                </c:pt>
                <c:pt idx="20">
                  <c:v>△2530</c:v>
                </c:pt>
                <c:pt idx="21">
                  <c:v>△2710</c:v>
                </c:pt>
                <c:pt idx="22">
                  <c:v>△2740</c:v>
                </c:pt>
                <c:pt idx="23">
                  <c:v>△2700</c:v>
                </c:pt>
                <c:pt idx="24">
                  <c:v>▼2570</c:v>
                </c:pt>
                <c:pt idx="25">
                  <c:v>△2510</c:v>
                </c:pt>
                <c:pt idx="26">
                  <c:v>▼2720</c:v>
                </c:pt>
                <c:pt idx="27">
                  <c:v>▼2800</c:v>
                </c:pt>
                <c:pt idx="28">
                  <c:v>△2630</c:v>
                </c:pt>
                <c:pt idx="29">
                  <c:v>▼2730</c:v>
                </c:pt>
                <c:pt idx="30">
                  <c:v>△2540</c:v>
                </c:pt>
                <c:pt idx="31">
                  <c:v>△2830</c:v>
                </c:pt>
                <c:pt idx="32">
                  <c:v>▼2520</c:v>
                </c:pt>
                <c:pt idx="33">
                  <c:v>△2500</c:v>
                </c:pt>
              </c:strCache>
            </c:strRef>
          </c:cat>
          <c:val>
            <c:numRef>
              <c:f>Sheet1!$C$2:$C$35</c:f>
              <c:numCache>
                <c:formatCode>#,##0_);[Red]\(#,##0\)</c:formatCode>
                <c:ptCount val="34"/>
                <c:pt idx="0">
                  <c:v>31193</c:v>
                </c:pt>
                <c:pt idx="1">
                  <c:v>26424</c:v>
                </c:pt>
                <c:pt idx="2">
                  <c:v>26079</c:v>
                </c:pt>
                <c:pt idx="3">
                  <c:v>24777</c:v>
                </c:pt>
                <c:pt idx="4">
                  <c:v>24580</c:v>
                </c:pt>
                <c:pt idx="5">
                  <c:v>23453</c:v>
                </c:pt>
                <c:pt idx="6">
                  <c:v>22632</c:v>
                </c:pt>
                <c:pt idx="7">
                  <c:v>21771</c:v>
                </c:pt>
                <c:pt idx="8">
                  <c:v>19147</c:v>
                </c:pt>
                <c:pt idx="9">
                  <c:v>18029</c:v>
                </c:pt>
                <c:pt idx="10">
                  <c:v>18006</c:v>
                </c:pt>
                <c:pt idx="11">
                  <c:v>14956</c:v>
                </c:pt>
                <c:pt idx="12">
                  <c:v>14697</c:v>
                </c:pt>
                <c:pt idx="13">
                  <c:v>14686</c:v>
                </c:pt>
                <c:pt idx="14">
                  <c:v>14410</c:v>
                </c:pt>
                <c:pt idx="15">
                  <c:v>14282</c:v>
                </c:pt>
                <c:pt idx="16">
                  <c:v>14178</c:v>
                </c:pt>
                <c:pt idx="17">
                  <c:v>13757</c:v>
                </c:pt>
                <c:pt idx="18">
                  <c:v>13728</c:v>
                </c:pt>
                <c:pt idx="19">
                  <c:v>13493</c:v>
                </c:pt>
                <c:pt idx="20">
                  <c:v>13460</c:v>
                </c:pt>
                <c:pt idx="21">
                  <c:v>13162</c:v>
                </c:pt>
                <c:pt idx="22">
                  <c:v>12426</c:v>
                </c:pt>
                <c:pt idx="23">
                  <c:v>12102</c:v>
                </c:pt>
                <c:pt idx="24">
                  <c:v>12031</c:v>
                </c:pt>
                <c:pt idx="25">
                  <c:v>11457</c:v>
                </c:pt>
                <c:pt idx="26">
                  <c:v>11170</c:v>
                </c:pt>
                <c:pt idx="27">
                  <c:v>11029</c:v>
                </c:pt>
                <c:pt idx="28">
                  <c:v>10621</c:v>
                </c:pt>
                <c:pt idx="29">
                  <c:v>10170</c:v>
                </c:pt>
                <c:pt idx="30">
                  <c:v>9788</c:v>
                </c:pt>
                <c:pt idx="31">
                  <c:v>9229</c:v>
                </c:pt>
                <c:pt idx="32">
                  <c:v>7856</c:v>
                </c:pt>
                <c:pt idx="33">
                  <c:v>6682</c:v>
                </c:pt>
              </c:numCache>
            </c:numRef>
          </c:val>
          <c:extLst>
            <c:ext xmlns:c16="http://schemas.microsoft.com/office/drawing/2014/chart" uri="{C3380CC4-5D6E-409C-BE32-E72D297353CC}">
              <c16:uniqueId val="{00000002-F136-45AB-A9BB-4C3C72CE647C}"/>
            </c:ext>
          </c:extLst>
        </c:ser>
        <c:dLbls>
          <c:showLegendKey val="0"/>
          <c:showVal val="0"/>
          <c:showCatName val="0"/>
          <c:showSerName val="0"/>
          <c:showPercent val="0"/>
          <c:showBubbleSize val="0"/>
        </c:dLbls>
        <c:gapWidth val="64"/>
        <c:overlap val="98"/>
        <c:axId val="47756032"/>
        <c:axId val="47757568"/>
      </c:barChart>
      <c:catAx>
        <c:axId val="47756032"/>
        <c:scaling>
          <c:orientation val="minMax"/>
        </c:scaling>
        <c:delete val="0"/>
        <c:axPos val="b"/>
        <c:numFmt formatCode="General" sourceLinked="1"/>
        <c:majorTickMark val="out"/>
        <c:minorTickMark val="none"/>
        <c:tickLblPos val="nextTo"/>
        <c:txPr>
          <a:bodyPr rot="0" vert="wordArtVertRtl"/>
          <a:lstStyle/>
          <a:p>
            <a:pPr>
              <a:defRPr sz="1600">
                <a:latin typeface="Arial" panose="020B0604020202020204" pitchFamily="34" charset="0"/>
                <a:ea typeface="Meiryo UI" panose="020B0604030504040204" pitchFamily="50" charset="-128"/>
                <a:cs typeface="Arial" panose="020B0604020202020204" pitchFamily="34" charset="0"/>
              </a:defRPr>
            </a:pPr>
            <a:endParaRPr lang="ja-JP"/>
          </a:p>
        </c:txPr>
        <c:crossAx val="47757568"/>
        <c:crosses val="autoZero"/>
        <c:auto val="1"/>
        <c:lblAlgn val="ctr"/>
        <c:lblOffset val="0"/>
        <c:tickLblSkip val="1"/>
        <c:noMultiLvlLbl val="0"/>
      </c:catAx>
      <c:valAx>
        <c:axId val="47757568"/>
        <c:scaling>
          <c:orientation val="minMax"/>
          <c:min val="5000"/>
        </c:scaling>
        <c:delete val="0"/>
        <c:axPos val="l"/>
        <c:majorGridlines/>
        <c:numFmt formatCode="General" sourceLinked="1"/>
        <c:majorTickMark val="out"/>
        <c:minorTickMark val="none"/>
        <c:tickLblPos val="nextTo"/>
        <c:txPr>
          <a:bodyPr/>
          <a:lstStyle/>
          <a:p>
            <a:pPr>
              <a:defRPr sz="1400"/>
            </a:pPr>
            <a:endParaRPr lang="ja-JP"/>
          </a:p>
        </c:txPr>
        <c:crossAx val="47756032"/>
        <c:crosses val="autoZero"/>
        <c:crossBetween val="between"/>
      </c:valAx>
    </c:plotArea>
    <c:plotVisOnly val="1"/>
    <c:dispBlanksAs val="gap"/>
    <c:showDLblsOverMax val="0"/>
  </c:chart>
  <c:txPr>
    <a:bodyPr/>
    <a:lstStyle/>
    <a:p>
      <a:pPr>
        <a:defRPr sz="1800"/>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Sheet1!$B$1</c:f>
              <c:strCache>
                <c:ptCount val="1"/>
                <c:pt idx="0">
                  <c:v>列1</c:v>
                </c:pt>
              </c:strCache>
            </c:strRef>
          </c:tx>
          <c:spPr>
            <a:solidFill>
              <a:srgbClr val="0070C0"/>
            </a:solidFill>
          </c:spPr>
          <c:invertIfNegative val="0"/>
          <c:cat>
            <c:strRef>
              <c:f>Sheet1!$A$2:$A$3</c:f>
              <c:strCache>
                <c:ptCount val="2"/>
                <c:pt idx="0">
                  <c:v>収入</c:v>
                </c:pt>
                <c:pt idx="1">
                  <c:v>支出</c:v>
                </c:pt>
              </c:strCache>
            </c:strRef>
          </c:cat>
          <c:val>
            <c:numRef>
              <c:f>Sheet1!$B$2:$B$3</c:f>
              <c:numCache>
                <c:formatCode>#,##0_);[Red]\(#,##0\)</c:formatCode>
                <c:ptCount val="2"/>
                <c:pt idx="0">
                  <c:v>428081</c:v>
                </c:pt>
                <c:pt idx="1">
                  <c:v>1168080</c:v>
                </c:pt>
              </c:numCache>
            </c:numRef>
          </c:val>
          <c:extLst>
            <c:ext xmlns:c16="http://schemas.microsoft.com/office/drawing/2014/chart" uri="{C3380CC4-5D6E-409C-BE32-E72D297353CC}">
              <c16:uniqueId val="{00000000-4D07-4D01-9E04-309CCB84906A}"/>
            </c:ext>
          </c:extLst>
        </c:ser>
        <c:ser>
          <c:idx val="1"/>
          <c:order val="1"/>
          <c:tx>
            <c:strRef>
              <c:f>Sheet1!$C$1</c:f>
              <c:strCache>
                <c:ptCount val="1"/>
                <c:pt idx="0">
                  <c:v>列2</c:v>
                </c:pt>
              </c:strCache>
            </c:strRef>
          </c:tx>
          <c:spPr>
            <a:solidFill>
              <a:srgbClr val="D52B68"/>
            </a:solidFill>
          </c:spPr>
          <c:invertIfNegative val="0"/>
          <c:cat>
            <c:strRef>
              <c:f>Sheet1!$A$2:$A$3</c:f>
              <c:strCache>
                <c:ptCount val="2"/>
                <c:pt idx="0">
                  <c:v>収入</c:v>
                </c:pt>
                <c:pt idx="1">
                  <c:v>支出</c:v>
                </c:pt>
              </c:strCache>
            </c:strRef>
          </c:cat>
          <c:val>
            <c:numRef>
              <c:f>Sheet1!$C$2:$C$3</c:f>
              <c:numCache>
                <c:formatCode>#,##0_);[Red]\(#,##0\)</c:formatCode>
                <c:ptCount val="2"/>
                <c:pt idx="0">
                  <c:v>1005729</c:v>
                </c:pt>
                <c:pt idx="1">
                  <c:v>236985</c:v>
                </c:pt>
              </c:numCache>
            </c:numRef>
          </c:val>
          <c:extLst>
            <c:ext xmlns:c16="http://schemas.microsoft.com/office/drawing/2014/chart" uri="{C3380CC4-5D6E-409C-BE32-E72D297353CC}">
              <c16:uniqueId val="{00000001-4D07-4D01-9E04-309CCB84906A}"/>
            </c:ext>
          </c:extLst>
        </c:ser>
        <c:ser>
          <c:idx val="2"/>
          <c:order val="2"/>
          <c:tx>
            <c:strRef>
              <c:f>Sheet1!$D$1</c:f>
              <c:strCache>
                <c:ptCount val="1"/>
                <c:pt idx="0">
                  <c:v>列3</c:v>
                </c:pt>
              </c:strCache>
            </c:strRef>
          </c:tx>
          <c:invertIfNegative val="0"/>
          <c:dPt>
            <c:idx val="0"/>
            <c:invertIfNegative val="0"/>
            <c:bubble3D val="0"/>
            <c:spPr>
              <a:solidFill>
                <a:srgbClr val="7030A0"/>
              </a:solidFill>
            </c:spPr>
            <c:extLst>
              <c:ext xmlns:c16="http://schemas.microsoft.com/office/drawing/2014/chart" uri="{C3380CC4-5D6E-409C-BE32-E72D297353CC}">
                <c16:uniqueId val="{00000003-4D07-4D01-9E04-309CCB84906A}"/>
              </c:ext>
            </c:extLst>
          </c:dPt>
          <c:dPt>
            <c:idx val="1"/>
            <c:invertIfNegative val="0"/>
            <c:bubble3D val="0"/>
            <c:spPr>
              <a:pattFill prst="wdUpDiag">
                <a:fgClr>
                  <a:srgbClr val="FFFF00"/>
                </a:fgClr>
                <a:bgClr>
                  <a:srgbClr val="FF0000"/>
                </a:bgClr>
              </a:pattFill>
            </c:spPr>
            <c:extLst>
              <c:ext xmlns:c16="http://schemas.microsoft.com/office/drawing/2014/chart" uri="{C3380CC4-5D6E-409C-BE32-E72D297353CC}">
                <c16:uniqueId val="{00000005-4D07-4D01-9E04-309CCB84906A}"/>
              </c:ext>
            </c:extLst>
          </c:dPt>
          <c:cat>
            <c:strRef>
              <c:f>Sheet1!$A$2:$A$3</c:f>
              <c:strCache>
                <c:ptCount val="2"/>
                <c:pt idx="0">
                  <c:v>収入</c:v>
                </c:pt>
                <c:pt idx="1">
                  <c:v>支出</c:v>
                </c:pt>
              </c:strCache>
            </c:strRef>
          </c:cat>
          <c:val>
            <c:numRef>
              <c:f>Sheet1!$D$2:$D$3</c:f>
              <c:numCache>
                <c:formatCode>#,##0_);[Red]\(#,##0\)</c:formatCode>
                <c:ptCount val="2"/>
                <c:pt idx="0">
                  <c:v>78300</c:v>
                </c:pt>
                <c:pt idx="1">
                  <c:v>50669</c:v>
                </c:pt>
              </c:numCache>
            </c:numRef>
          </c:val>
          <c:extLst>
            <c:ext xmlns:c16="http://schemas.microsoft.com/office/drawing/2014/chart" uri="{C3380CC4-5D6E-409C-BE32-E72D297353CC}">
              <c16:uniqueId val="{00000006-4D07-4D01-9E04-309CCB84906A}"/>
            </c:ext>
          </c:extLst>
        </c:ser>
        <c:ser>
          <c:idx val="3"/>
          <c:order val="3"/>
          <c:tx>
            <c:strRef>
              <c:f>Sheet1!$E$1</c:f>
              <c:strCache>
                <c:ptCount val="1"/>
                <c:pt idx="0">
                  <c:v>列4</c:v>
                </c:pt>
              </c:strCache>
            </c:strRef>
          </c:tx>
          <c:invertIfNegative val="0"/>
          <c:dPt>
            <c:idx val="0"/>
            <c:invertIfNegative val="0"/>
            <c:bubble3D val="0"/>
            <c:spPr>
              <a:pattFill prst="wdUpDiag">
                <a:fgClr>
                  <a:srgbClr val="FFFF00"/>
                </a:fgClr>
                <a:bgClr>
                  <a:srgbClr val="FF0000"/>
                </a:bgClr>
              </a:pattFill>
              <a:ln>
                <a:solidFill>
                  <a:schemeClr val="accent1"/>
                </a:solidFill>
              </a:ln>
            </c:spPr>
            <c:extLst>
              <c:ext xmlns:c16="http://schemas.microsoft.com/office/drawing/2014/chart" uri="{C3380CC4-5D6E-409C-BE32-E72D297353CC}">
                <c16:uniqueId val="{00000008-4D07-4D01-9E04-309CCB84906A}"/>
              </c:ext>
            </c:extLst>
          </c:dPt>
          <c:dPt>
            <c:idx val="1"/>
            <c:invertIfNegative val="0"/>
            <c:bubble3D val="0"/>
            <c:spPr>
              <a:solidFill>
                <a:schemeClr val="tx1">
                  <a:lumMod val="85000"/>
                  <a:lumOff val="15000"/>
                </a:schemeClr>
              </a:solidFill>
            </c:spPr>
            <c:extLst>
              <c:ext xmlns:c16="http://schemas.microsoft.com/office/drawing/2014/chart" uri="{C3380CC4-5D6E-409C-BE32-E72D297353CC}">
                <c16:uniqueId val="{0000000A-4D07-4D01-9E04-309CCB84906A}"/>
              </c:ext>
            </c:extLst>
          </c:dPt>
          <c:cat>
            <c:strRef>
              <c:f>Sheet1!$A$2:$A$3</c:f>
              <c:strCache>
                <c:ptCount val="2"/>
                <c:pt idx="0">
                  <c:v>収入</c:v>
                </c:pt>
                <c:pt idx="1">
                  <c:v>支出</c:v>
                </c:pt>
              </c:strCache>
            </c:strRef>
          </c:cat>
          <c:val>
            <c:numRef>
              <c:f>Sheet1!$E$2:$E$3</c:f>
              <c:numCache>
                <c:formatCode>#,##0_);[Red]\(#,##0\)</c:formatCode>
                <c:ptCount val="2"/>
                <c:pt idx="0">
                  <c:v>42920</c:v>
                </c:pt>
                <c:pt idx="1">
                  <c:v>99296</c:v>
                </c:pt>
              </c:numCache>
            </c:numRef>
          </c:val>
          <c:extLst>
            <c:ext xmlns:c16="http://schemas.microsoft.com/office/drawing/2014/chart" uri="{C3380CC4-5D6E-409C-BE32-E72D297353CC}">
              <c16:uniqueId val="{0000000B-4D07-4D01-9E04-309CCB84906A}"/>
            </c:ext>
          </c:extLst>
        </c:ser>
        <c:dLbls>
          <c:showLegendKey val="0"/>
          <c:showVal val="0"/>
          <c:showCatName val="0"/>
          <c:showSerName val="0"/>
          <c:showPercent val="0"/>
          <c:showBubbleSize val="0"/>
        </c:dLbls>
        <c:gapWidth val="69"/>
        <c:overlap val="100"/>
        <c:axId val="105184640"/>
        <c:axId val="105194624"/>
      </c:barChart>
      <c:catAx>
        <c:axId val="105184640"/>
        <c:scaling>
          <c:orientation val="maxMin"/>
        </c:scaling>
        <c:delete val="1"/>
        <c:axPos val="l"/>
        <c:numFmt formatCode="General" sourceLinked="0"/>
        <c:majorTickMark val="out"/>
        <c:minorTickMark val="none"/>
        <c:tickLblPos val="nextTo"/>
        <c:crossAx val="105194624"/>
        <c:crosses val="autoZero"/>
        <c:auto val="1"/>
        <c:lblAlgn val="ctr"/>
        <c:lblOffset val="100"/>
        <c:noMultiLvlLbl val="0"/>
      </c:catAx>
      <c:valAx>
        <c:axId val="105194624"/>
        <c:scaling>
          <c:orientation val="minMax"/>
        </c:scaling>
        <c:delete val="1"/>
        <c:axPos val="t"/>
        <c:numFmt formatCode="0%" sourceLinked="1"/>
        <c:majorTickMark val="out"/>
        <c:minorTickMark val="none"/>
        <c:tickLblPos val="nextTo"/>
        <c:crossAx val="105184640"/>
        <c:crosses val="autoZero"/>
        <c:crossBetween val="between"/>
      </c:valAx>
    </c:plotArea>
    <c:plotVisOnly val="1"/>
    <c:dispBlanksAs val="gap"/>
    <c:showDLblsOverMax val="0"/>
  </c:chart>
  <c:spPr>
    <a:ln>
      <a:noFill/>
    </a:ln>
  </c:spPr>
  <c:txPr>
    <a:bodyPr/>
    <a:lstStyle/>
    <a:p>
      <a:pPr>
        <a:defRPr sz="1800"/>
      </a:pPr>
      <a:endParaRPr lang="ja-JP"/>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0644" tIns="45322" rIns="90644" bIns="45322"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3815374" y="0"/>
            <a:ext cx="2918831" cy="493316"/>
          </a:xfrm>
          <a:prstGeom prst="rect">
            <a:avLst/>
          </a:prstGeom>
        </p:spPr>
        <p:txBody>
          <a:bodyPr vert="horz" lIns="90644" tIns="45322" rIns="90644" bIns="45322" rtlCol="0"/>
          <a:lstStyle>
            <a:lvl1pPr algn="r">
              <a:defRPr sz="1200"/>
            </a:lvl1pPr>
          </a:lstStyle>
          <a:p>
            <a:fld id="{62961317-7402-4DC4-84B9-2FF0A74D070E}" type="datetimeFigureOut">
              <a:rPr kumimoji="1" lang="ja-JP" altLang="en-US" smtClean="0"/>
              <a:t>2018/9/19</a:t>
            </a:fld>
            <a:endParaRPr kumimoji="1" lang="ja-JP" altLang="en-US" dirty="0"/>
          </a:p>
        </p:txBody>
      </p:sp>
      <p:sp>
        <p:nvSpPr>
          <p:cNvPr id="4" name="フッター プレースホルダー 3"/>
          <p:cNvSpPr>
            <a:spLocks noGrp="1"/>
          </p:cNvSpPr>
          <p:nvPr>
            <p:ph type="ftr" sz="quarter" idx="2"/>
          </p:nvPr>
        </p:nvSpPr>
        <p:spPr>
          <a:xfrm>
            <a:off x="0" y="9371285"/>
            <a:ext cx="2918831" cy="493316"/>
          </a:xfrm>
          <a:prstGeom prst="rect">
            <a:avLst/>
          </a:prstGeom>
        </p:spPr>
        <p:txBody>
          <a:bodyPr vert="horz" lIns="90644" tIns="45322" rIns="90644" bIns="45322"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3815374" y="9371285"/>
            <a:ext cx="2918831" cy="493316"/>
          </a:xfrm>
          <a:prstGeom prst="rect">
            <a:avLst/>
          </a:prstGeom>
        </p:spPr>
        <p:txBody>
          <a:bodyPr vert="horz" lIns="90644" tIns="45322" rIns="90644" bIns="45322" rtlCol="0" anchor="b"/>
          <a:lstStyle>
            <a:lvl1pPr algn="r">
              <a:defRPr sz="1200"/>
            </a:lvl1pPr>
          </a:lstStyle>
          <a:p>
            <a:fld id="{4DB8F00A-6D93-42B5-87A8-801C4F5347BE}" type="slidenum">
              <a:rPr kumimoji="1" lang="ja-JP" altLang="en-US" smtClean="0"/>
              <a:t>‹#›</a:t>
            </a:fld>
            <a:endParaRPr kumimoji="1" lang="ja-JP" altLang="en-US" dirty="0"/>
          </a:p>
        </p:txBody>
      </p:sp>
    </p:spTree>
    <p:extLst>
      <p:ext uri="{BB962C8B-B14F-4D97-AF65-F5344CB8AC3E}">
        <p14:creationId xmlns:p14="http://schemas.microsoft.com/office/powerpoint/2010/main" val="2351404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0644" tIns="45322" rIns="90644" bIns="45322"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15374" y="0"/>
            <a:ext cx="2918831" cy="493316"/>
          </a:xfrm>
          <a:prstGeom prst="rect">
            <a:avLst/>
          </a:prstGeom>
        </p:spPr>
        <p:txBody>
          <a:bodyPr vert="horz" lIns="90644" tIns="45322" rIns="90644" bIns="45322" rtlCol="0"/>
          <a:lstStyle>
            <a:lvl1pPr algn="r">
              <a:defRPr sz="1200"/>
            </a:lvl1pPr>
          </a:lstStyle>
          <a:p>
            <a:fld id="{DE3F7ED3-F886-459F-946E-AF71605D51DD}" type="datetimeFigureOut">
              <a:rPr kumimoji="1" lang="ja-JP" altLang="en-US" smtClean="0"/>
              <a:t>2018/9/19</a:t>
            </a:fld>
            <a:endParaRPr kumimoji="1" lang="ja-JP" altLang="en-US" dirty="0"/>
          </a:p>
        </p:txBody>
      </p:sp>
      <p:sp>
        <p:nvSpPr>
          <p:cNvPr id="4" name="スライド イメージ プレースホルダー 3"/>
          <p:cNvSpPr>
            <a:spLocks noGrp="1" noRot="1" noChangeAspect="1"/>
          </p:cNvSpPr>
          <p:nvPr>
            <p:ph type="sldImg" idx="2"/>
          </p:nvPr>
        </p:nvSpPr>
        <p:spPr>
          <a:xfrm>
            <a:off x="903288" y="741363"/>
            <a:ext cx="4929187" cy="3697287"/>
          </a:xfrm>
          <a:prstGeom prst="rect">
            <a:avLst/>
          </a:prstGeom>
          <a:noFill/>
          <a:ln w="12700">
            <a:solidFill>
              <a:prstClr val="black"/>
            </a:solidFill>
          </a:ln>
        </p:spPr>
        <p:txBody>
          <a:bodyPr vert="horz" lIns="90644" tIns="45322" rIns="90644" bIns="45322" rtlCol="0" anchor="ctr"/>
          <a:lstStyle/>
          <a:p>
            <a:endParaRPr lang="ja-JP" altLang="en-US" dirty="0"/>
          </a:p>
        </p:txBody>
      </p:sp>
      <p:sp>
        <p:nvSpPr>
          <p:cNvPr id="5" name="ノート プレースホルダー 4"/>
          <p:cNvSpPr>
            <a:spLocks noGrp="1"/>
          </p:cNvSpPr>
          <p:nvPr>
            <p:ph type="body" sz="quarter" idx="3"/>
          </p:nvPr>
        </p:nvSpPr>
        <p:spPr>
          <a:xfrm>
            <a:off x="673577" y="4686499"/>
            <a:ext cx="5388610" cy="4821310"/>
          </a:xfrm>
          <a:prstGeom prst="rect">
            <a:avLst/>
          </a:prstGeom>
        </p:spPr>
        <p:txBody>
          <a:bodyPr vert="horz" lIns="90644" tIns="45322" rIns="90644" bIns="4532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0644" tIns="45322" rIns="90644" bIns="45322"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15374" y="9371285"/>
            <a:ext cx="2918831" cy="493316"/>
          </a:xfrm>
          <a:prstGeom prst="rect">
            <a:avLst/>
          </a:prstGeom>
        </p:spPr>
        <p:txBody>
          <a:bodyPr vert="horz" lIns="90644" tIns="45322" rIns="90644" bIns="45322" rtlCol="0" anchor="b"/>
          <a:lstStyle>
            <a:lvl1pPr algn="r">
              <a:defRPr sz="1200"/>
            </a:lvl1pPr>
          </a:lstStyle>
          <a:p>
            <a:fld id="{445D418A-BF7D-4048-A3D1-F06ABC480ED5}" type="slidenum">
              <a:rPr kumimoji="1" lang="ja-JP" altLang="en-US" smtClean="0"/>
              <a:t>‹#›</a:t>
            </a:fld>
            <a:endParaRPr kumimoji="1" lang="ja-JP" altLang="en-US" dirty="0"/>
          </a:p>
        </p:txBody>
      </p:sp>
    </p:spTree>
    <p:extLst>
      <p:ext uri="{BB962C8B-B14F-4D97-AF65-F5344CB8AC3E}">
        <p14:creationId xmlns:p14="http://schemas.microsoft.com/office/powerpoint/2010/main" val="255702313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45D418A-BF7D-4048-A3D1-F06ABC480ED5}" type="slidenum">
              <a:rPr kumimoji="1" lang="ja-JP" altLang="en-US" smtClean="0"/>
              <a:t>1</a:t>
            </a:fld>
            <a:endParaRPr kumimoji="1" lang="ja-JP" altLang="en-US" dirty="0"/>
          </a:p>
        </p:txBody>
      </p:sp>
    </p:spTree>
    <p:extLst>
      <p:ext uri="{BB962C8B-B14F-4D97-AF65-F5344CB8AC3E}">
        <p14:creationId xmlns:p14="http://schemas.microsoft.com/office/powerpoint/2010/main" val="2779479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ja-JP" altLang="en-US" dirty="0"/>
              <a:t>★豆辞典</a:t>
            </a:r>
            <a:r>
              <a:rPr lang="en-US" altLang="ja-JP" dirty="0"/>
              <a:t>p10</a:t>
            </a:r>
            <a:r>
              <a:rPr lang="ja-JP" altLang="en-US" dirty="0"/>
              <a:t>に対応</a:t>
            </a:r>
            <a:endParaRPr lang="en-US" altLang="ja-JP" dirty="0"/>
          </a:p>
          <a:p>
            <a:endParaRPr kumimoji="1" lang="en-US" altLang="ja-JP" dirty="0"/>
          </a:p>
          <a:p>
            <a:r>
              <a:rPr kumimoji="1" lang="ja-JP" altLang="en-US" dirty="0"/>
              <a:t>こうして巣立った奨学生たちは、さまざまな形で活躍しています。ロータリアンなる学友もおり、現在把握されているのは</a:t>
            </a:r>
            <a:r>
              <a:rPr kumimoji="1" lang="en-US" altLang="ja-JP" dirty="0"/>
              <a:t>231</a:t>
            </a:r>
            <a:r>
              <a:rPr kumimoji="1" lang="ja-JP" altLang="en-US" dirty="0"/>
              <a:t>人。その中には、ガバナーになった学友も</a:t>
            </a:r>
            <a:r>
              <a:rPr kumimoji="1" lang="en-US" altLang="ja-JP" dirty="0"/>
              <a:t>3</a:t>
            </a:r>
            <a:r>
              <a:rPr kumimoji="1" lang="ja-JP" altLang="en-US" dirty="0"/>
              <a:t>人います。</a:t>
            </a:r>
            <a:endParaRPr kumimoji="1" lang="en-US" altLang="ja-JP" dirty="0"/>
          </a:p>
          <a:p>
            <a:endParaRPr kumimoji="1" lang="en-US" altLang="ja-JP" dirty="0"/>
          </a:p>
          <a:p>
            <a:r>
              <a:rPr kumimoji="1" lang="ja-JP" altLang="en-US" dirty="0"/>
              <a:t>＜参考＞</a:t>
            </a:r>
            <a:endParaRPr kumimoji="1" lang="en-US" altLang="ja-JP" dirty="0"/>
          </a:p>
          <a:p>
            <a:r>
              <a:rPr kumimoji="1" lang="en-US" altLang="ja-JP" dirty="0"/>
              <a:t>1</a:t>
            </a:r>
            <a:r>
              <a:rPr kumimoji="1" lang="ja-JP" altLang="en-US" dirty="0"/>
              <a:t>人目：韓国の林隆義さん（リムユンウィ</a:t>
            </a:r>
            <a:r>
              <a:rPr kumimoji="1" lang="en-US" altLang="ja-JP" dirty="0"/>
              <a:t>/</a:t>
            </a:r>
            <a:r>
              <a:rPr kumimoji="1" lang="en-US" altLang="zh-CN" sz="1200" b="0" i="0" kern="1200" dirty="0">
                <a:solidFill>
                  <a:schemeClr val="tx1"/>
                </a:solidFill>
                <a:effectLst/>
                <a:latin typeface="+mn-lt"/>
                <a:ea typeface="+mn-ea"/>
                <a:cs typeface="+mn-cs"/>
              </a:rPr>
              <a:t>1997-98</a:t>
            </a:r>
            <a:r>
              <a:rPr kumimoji="1" lang="zh-CN" altLang="en-US" sz="1200" b="0" i="0" kern="1200" dirty="0">
                <a:solidFill>
                  <a:schemeClr val="tx1"/>
                </a:solidFill>
                <a:effectLst/>
                <a:latin typeface="+mn-lt"/>
                <a:ea typeface="+mn-ea"/>
                <a:cs typeface="+mn-cs"/>
              </a:rPr>
              <a:t>年度 第</a:t>
            </a:r>
            <a:r>
              <a:rPr kumimoji="1" lang="en-US" altLang="zh-CN" sz="1200" b="0" i="0" kern="1200" dirty="0">
                <a:solidFill>
                  <a:schemeClr val="tx1"/>
                </a:solidFill>
                <a:effectLst/>
                <a:latin typeface="+mn-lt"/>
                <a:ea typeface="+mn-ea"/>
                <a:cs typeface="+mn-cs"/>
              </a:rPr>
              <a:t>3650</a:t>
            </a:r>
            <a:r>
              <a:rPr kumimoji="1" lang="zh-CN" altLang="en-US" sz="1200" b="0" i="0" kern="1200" dirty="0">
                <a:solidFill>
                  <a:schemeClr val="tx1"/>
                </a:solidFill>
                <a:effectLst/>
                <a:latin typeface="+mn-lt"/>
                <a:ea typeface="+mn-ea"/>
                <a:cs typeface="+mn-cs"/>
              </a:rPr>
              <a:t>地区</a:t>
            </a:r>
            <a:r>
              <a:rPr kumimoji="1" lang="ja-JP" altLang="en-US" sz="1200" b="0" i="0" kern="1200" dirty="0">
                <a:solidFill>
                  <a:schemeClr val="tx1"/>
                </a:solidFill>
                <a:effectLst/>
                <a:latin typeface="+mn-lt"/>
                <a:ea typeface="+mn-ea"/>
                <a:cs typeface="+mn-cs"/>
              </a:rPr>
              <a:t>ガバナー</a:t>
            </a:r>
            <a:r>
              <a:rPr kumimoji="1" lang="ja-JP" altLang="en-US" dirty="0"/>
              <a:t>）</a:t>
            </a:r>
            <a:endParaRPr kumimoji="1" lang="en-US" altLang="ja-JP" dirty="0"/>
          </a:p>
          <a:p>
            <a:r>
              <a:rPr kumimoji="1" lang="en-US" altLang="ja-JP" dirty="0"/>
              <a:t>2</a:t>
            </a:r>
            <a:r>
              <a:rPr kumimoji="1" lang="ja-JP" altLang="en-US" dirty="0"/>
              <a:t>人目：台湾の許国文さん（きょこくぶん</a:t>
            </a:r>
            <a:r>
              <a:rPr kumimoji="1" lang="en-US" altLang="ja-JP" dirty="0"/>
              <a:t>/2005-06</a:t>
            </a:r>
            <a:r>
              <a:rPr kumimoji="1" lang="ja-JP" altLang="en-US" dirty="0"/>
              <a:t>年度</a:t>
            </a:r>
            <a:r>
              <a:rPr kumimoji="1" lang="ja-JP" altLang="en-US" baseline="0" dirty="0"/>
              <a:t> 第</a:t>
            </a:r>
            <a:r>
              <a:rPr kumimoji="1" lang="en-US" altLang="ja-JP" baseline="0" dirty="0"/>
              <a:t>3490</a:t>
            </a:r>
            <a:r>
              <a:rPr kumimoji="1" lang="ja-JP" altLang="en-US" baseline="0" dirty="0"/>
              <a:t>地区ガバナー</a:t>
            </a:r>
            <a:r>
              <a:rPr kumimoji="1" lang="ja-JP" altLang="en-US" dirty="0"/>
              <a:t>）</a:t>
            </a:r>
            <a:endParaRPr kumimoji="1" lang="en-US" altLang="ja-JP" dirty="0"/>
          </a:p>
          <a:p>
            <a:r>
              <a:rPr kumimoji="1" lang="en-US" altLang="ja-JP" dirty="0"/>
              <a:t>3</a:t>
            </a:r>
            <a:r>
              <a:rPr kumimoji="1" lang="ja-JP" altLang="en-US" dirty="0"/>
              <a:t>人目：台湾の林華明さん（りんかみん</a:t>
            </a:r>
            <a:r>
              <a:rPr kumimoji="1" lang="en-US" altLang="ja-JP" dirty="0"/>
              <a:t>/</a:t>
            </a:r>
            <a:r>
              <a:rPr kumimoji="1" lang="en-US" altLang="ja-JP" sz="1200" b="0" i="0" kern="1200" dirty="0">
                <a:solidFill>
                  <a:schemeClr val="tx1"/>
                </a:solidFill>
                <a:effectLst/>
                <a:latin typeface="+mn-lt"/>
                <a:ea typeface="+mn-ea"/>
                <a:cs typeface="+mn-cs"/>
              </a:rPr>
              <a:t>2015-16</a:t>
            </a:r>
            <a:r>
              <a:rPr kumimoji="1" lang="ja-JP" altLang="en-US" sz="1200" b="0" i="0" kern="1200" dirty="0">
                <a:solidFill>
                  <a:schemeClr val="tx1"/>
                </a:solidFill>
                <a:effectLst/>
                <a:latin typeface="+mn-lt"/>
                <a:ea typeface="+mn-ea"/>
                <a:cs typeface="+mn-cs"/>
              </a:rPr>
              <a:t>年度 第</a:t>
            </a:r>
            <a:r>
              <a:rPr kumimoji="1" lang="en-US" altLang="ja-JP" sz="1200" b="0" i="0" kern="1200" dirty="0">
                <a:solidFill>
                  <a:schemeClr val="tx1"/>
                </a:solidFill>
                <a:effectLst/>
                <a:latin typeface="+mn-lt"/>
                <a:ea typeface="+mn-ea"/>
                <a:cs typeface="+mn-cs"/>
              </a:rPr>
              <a:t>3520</a:t>
            </a:r>
            <a:r>
              <a:rPr kumimoji="1" lang="ja-JP" altLang="en-US" sz="1200" b="0" i="0" kern="1200" dirty="0">
                <a:solidFill>
                  <a:schemeClr val="tx1"/>
                </a:solidFill>
                <a:effectLst/>
                <a:latin typeface="+mn-lt"/>
                <a:ea typeface="+mn-ea"/>
                <a:cs typeface="+mn-cs"/>
              </a:rPr>
              <a:t>地区ガバナー</a:t>
            </a:r>
            <a:r>
              <a:rPr kumimoji="1" lang="ja-JP" altLang="en-US" dirty="0"/>
              <a:t>）</a:t>
            </a:r>
            <a:br>
              <a:rPr kumimoji="1" lang="en-US" altLang="ja-JP" dirty="0"/>
            </a:br>
            <a:endParaRPr kumimoji="1" lang="en-US" altLang="ja-JP" dirty="0"/>
          </a:p>
          <a:p>
            <a:endParaRPr kumimoji="1" lang="en-US" altLang="ja-JP" dirty="0"/>
          </a:p>
          <a:p>
            <a:r>
              <a:rPr kumimoji="1" lang="ja-JP" altLang="en-US" dirty="0"/>
              <a:t>学友が中心となって設立したロータリークラブも国内外に</a:t>
            </a:r>
            <a:r>
              <a:rPr kumimoji="1" lang="en-US" altLang="ja-JP" dirty="0"/>
              <a:t>5</a:t>
            </a:r>
            <a:r>
              <a:rPr kumimoji="1" lang="ja-JP" altLang="en-US" dirty="0"/>
              <a:t>つあります（豆辞典</a:t>
            </a:r>
            <a:r>
              <a:rPr kumimoji="1" lang="en-US" altLang="ja-JP" dirty="0"/>
              <a:t>10</a:t>
            </a:r>
            <a:r>
              <a:rPr kumimoji="1" lang="ja-JP" altLang="en-US" dirty="0"/>
              <a:t>ページに記載）</a:t>
            </a:r>
            <a:endParaRPr kumimoji="1" lang="en-US" altLang="ja-JP" dirty="0"/>
          </a:p>
          <a:p>
            <a:r>
              <a:rPr kumimoji="1" lang="ja-JP" altLang="en-US" dirty="0"/>
              <a:t>また、韓国では</a:t>
            </a:r>
            <a:r>
              <a:rPr kumimoji="1" lang="en-US" altLang="ja-JP" dirty="0"/>
              <a:t>2016</a:t>
            </a:r>
            <a:r>
              <a:rPr kumimoji="1" lang="ja-JP" altLang="en-US" dirty="0"/>
              <a:t>年に、学友だけの衛星クラブ、「韓国米山セソウル・ロータリー衛星クラブ」も設立されています。</a:t>
            </a:r>
          </a:p>
        </p:txBody>
      </p:sp>
      <p:sp>
        <p:nvSpPr>
          <p:cNvPr id="4" name="スライド番号プレースホルダー 3"/>
          <p:cNvSpPr>
            <a:spLocks noGrp="1"/>
          </p:cNvSpPr>
          <p:nvPr>
            <p:ph type="sldNum" sz="quarter" idx="10"/>
          </p:nvPr>
        </p:nvSpPr>
        <p:spPr/>
        <p:txBody>
          <a:bodyPr/>
          <a:lstStyle/>
          <a:p>
            <a:fld id="{445D418A-BF7D-4048-A3D1-F06ABC480ED5}" type="slidenum">
              <a:rPr kumimoji="1" lang="ja-JP" altLang="en-US" smtClean="0"/>
              <a:t>10</a:t>
            </a:fld>
            <a:endParaRPr kumimoji="1" lang="ja-JP" altLang="en-US" dirty="0"/>
          </a:p>
        </p:txBody>
      </p:sp>
    </p:spTree>
    <p:extLst>
      <p:ext uri="{BB962C8B-B14F-4D97-AF65-F5344CB8AC3E}">
        <p14:creationId xmlns:p14="http://schemas.microsoft.com/office/powerpoint/2010/main" val="1527386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ja-JP" altLang="en-US" dirty="0"/>
              <a:t>★貴地区の学友や、豆辞典</a:t>
            </a:r>
            <a:r>
              <a:rPr lang="en-US" altLang="ja-JP" dirty="0"/>
              <a:t>p11-12</a:t>
            </a:r>
            <a:r>
              <a:rPr lang="ja-JP" altLang="en-US" dirty="0"/>
              <a:t>などを参考にして、ご紹介ください</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445D418A-BF7D-4048-A3D1-F06ABC480ED5}" type="slidenum">
              <a:rPr kumimoji="1" lang="ja-JP" altLang="en-US" smtClean="0"/>
              <a:t>11</a:t>
            </a:fld>
            <a:endParaRPr kumimoji="1" lang="ja-JP" altLang="en-US" dirty="0"/>
          </a:p>
        </p:txBody>
      </p:sp>
    </p:spTree>
    <p:extLst>
      <p:ext uri="{BB962C8B-B14F-4D97-AF65-F5344CB8AC3E}">
        <p14:creationId xmlns:p14="http://schemas.microsoft.com/office/powerpoint/2010/main" val="724964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1700" y="739775"/>
            <a:ext cx="4932363" cy="3700463"/>
          </a:xfrm>
        </p:spPr>
      </p:sp>
      <p:sp>
        <p:nvSpPr>
          <p:cNvPr id="3" name="ノート プレースホルダー 2"/>
          <p:cNvSpPr>
            <a:spLocks noGrp="1"/>
          </p:cNvSpPr>
          <p:nvPr>
            <p:ph type="body" idx="1"/>
          </p:nvPr>
        </p:nvSpPr>
        <p:spPr/>
        <p:txBody>
          <a:bodyPr/>
          <a:lstStyle/>
          <a:p>
            <a:pPr marL="0" marR="0" lvl="1" indent="0" algn="l" defTabSz="906445" rtl="0" eaLnBrk="1" fontAlgn="auto" latinLnBrk="0" hangingPunct="1">
              <a:lnSpc>
                <a:spcPct val="100000"/>
              </a:lnSpc>
              <a:spcBef>
                <a:spcPts val="0"/>
              </a:spcBef>
              <a:spcAft>
                <a:spcPts val="0"/>
              </a:spcAft>
              <a:buClrTx/>
              <a:buSzTx/>
              <a:buFontTx/>
              <a:buNone/>
              <a:tabLst/>
              <a:defRPr/>
            </a:pPr>
            <a:r>
              <a:rPr lang="ja-JP" altLang="en-US" dirty="0"/>
              <a:t>★豆辞典</a:t>
            </a:r>
            <a:r>
              <a:rPr lang="en-US" altLang="ja-JP" dirty="0"/>
              <a:t>p13</a:t>
            </a:r>
            <a:r>
              <a:rPr lang="ja-JP" altLang="en-US" dirty="0"/>
              <a:t>に対応</a:t>
            </a:r>
            <a:endParaRPr lang="en-US" altLang="ja-JP" dirty="0"/>
          </a:p>
          <a:p>
            <a:pPr marL="0" marR="0" lvl="1" indent="0" algn="l" defTabSz="906445" rtl="0" eaLnBrk="1" fontAlgn="auto" latinLnBrk="0" hangingPunct="1">
              <a:lnSpc>
                <a:spcPct val="100000"/>
              </a:lnSpc>
              <a:spcBef>
                <a:spcPts val="0"/>
              </a:spcBef>
              <a:spcAft>
                <a:spcPts val="0"/>
              </a:spcAft>
              <a:buClrTx/>
              <a:buSzTx/>
              <a:buFontTx/>
              <a:buNone/>
              <a:tabLst/>
              <a:defRPr/>
            </a:pPr>
            <a:r>
              <a:rPr lang="ja-JP" altLang="en-US" dirty="0"/>
              <a:t>（</a:t>
            </a:r>
            <a:r>
              <a:rPr lang="en-US" altLang="ja-JP" dirty="0"/>
              <a:t>※</a:t>
            </a:r>
            <a:r>
              <a:rPr lang="ja-JP" altLang="en-US" dirty="0"/>
              <a:t>ウィンドウを開くと、学友会のある国が次々と、自動的に表示されます）</a:t>
            </a:r>
            <a:endParaRPr lang="en-US" altLang="ja-JP" dirty="0"/>
          </a:p>
          <a:p>
            <a:pPr marL="0" marR="0" lvl="1" indent="0" algn="l" defTabSz="906445" rtl="0" eaLnBrk="1" fontAlgn="auto" latinLnBrk="0" hangingPunct="1">
              <a:lnSpc>
                <a:spcPct val="100000"/>
              </a:lnSpc>
              <a:spcBef>
                <a:spcPts val="0"/>
              </a:spcBef>
              <a:spcAft>
                <a:spcPts val="0"/>
              </a:spcAft>
              <a:buClrTx/>
              <a:buSzTx/>
              <a:buFontTx/>
              <a:buNone/>
              <a:tabLst/>
              <a:defRPr/>
            </a:pPr>
            <a:endParaRPr lang="en-US" altLang="ja-JP" dirty="0"/>
          </a:p>
          <a:p>
            <a:pPr marL="0" marR="0" lvl="1" indent="0" algn="l" defTabSz="906445" rtl="0" eaLnBrk="1" fontAlgn="auto" latinLnBrk="0" hangingPunct="1">
              <a:lnSpc>
                <a:spcPct val="100000"/>
              </a:lnSpc>
              <a:spcBef>
                <a:spcPts val="0"/>
              </a:spcBef>
              <a:spcAft>
                <a:spcPts val="0"/>
              </a:spcAft>
              <a:buClrTx/>
              <a:buSzTx/>
              <a:buFontTx/>
              <a:buNone/>
              <a:tabLst/>
              <a:defRPr/>
            </a:pPr>
            <a:r>
              <a:rPr lang="ja-JP" altLang="en-US" dirty="0"/>
              <a:t>巣立った奨学生のＯＢ組織、米山学友会は日本に</a:t>
            </a:r>
            <a:r>
              <a:rPr lang="en-US" altLang="ja-JP" dirty="0"/>
              <a:t>33</a:t>
            </a:r>
            <a:r>
              <a:rPr lang="ja-JP" altLang="en-US" dirty="0"/>
              <a:t>、海外に</a:t>
            </a:r>
            <a:r>
              <a:rPr lang="en-US" altLang="ja-JP" dirty="0"/>
              <a:t>9</a:t>
            </a:r>
            <a:r>
              <a:rPr lang="ja-JP" altLang="en-US" dirty="0"/>
              <a:t>つあります。</a:t>
            </a:r>
            <a:endParaRPr lang="en-US" altLang="ja-JP" dirty="0"/>
          </a:p>
          <a:p>
            <a:pPr marL="0" marR="0" lvl="1" indent="0" algn="l" defTabSz="906445" rtl="0" eaLnBrk="1" fontAlgn="auto" latinLnBrk="0" hangingPunct="1">
              <a:lnSpc>
                <a:spcPct val="100000"/>
              </a:lnSpc>
              <a:spcBef>
                <a:spcPts val="0"/>
              </a:spcBef>
              <a:spcAft>
                <a:spcPts val="0"/>
              </a:spcAft>
              <a:buClrTx/>
              <a:buSzTx/>
              <a:buFontTx/>
              <a:buNone/>
              <a:tabLst/>
              <a:defRPr/>
            </a:pPr>
            <a:endParaRPr kumimoji="1" lang="en-US" altLang="ja-JP" dirty="0"/>
          </a:p>
          <a:p>
            <a:pPr marL="0" marR="0" lvl="1" indent="0" algn="l" defTabSz="906445" rtl="0" eaLnBrk="1" fontAlgn="auto" latinLnBrk="0" hangingPunct="1">
              <a:lnSpc>
                <a:spcPct val="100000"/>
              </a:lnSpc>
              <a:spcBef>
                <a:spcPts val="0"/>
              </a:spcBef>
              <a:spcAft>
                <a:spcPts val="0"/>
              </a:spcAft>
              <a:buClrTx/>
              <a:buSzTx/>
              <a:buFontTx/>
              <a:buNone/>
              <a:tabLst/>
              <a:defRPr/>
            </a:pPr>
            <a:r>
              <a:rPr kumimoji="1" lang="ja-JP" altLang="en-US" dirty="0"/>
              <a:t>日本は</a:t>
            </a:r>
            <a:r>
              <a:rPr kumimoji="1" lang="en-US" altLang="ja-JP" dirty="0"/>
              <a:t>34</a:t>
            </a:r>
            <a:r>
              <a:rPr kumimoji="1" lang="ja-JP" altLang="en-US" dirty="0"/>
              <a:t>地区なので</a:t>
            </a:r>
            <a:r>
              <a:rPr kumimoji="1" lang="en-US" altLang="ja-JP" dirty="0"/>
              <a:t>1</a:t>
            </a:r>
            <a:r>
              <a:rPr kumimoji="1" lang="ja-JP" altLang="en-US" dirty="0"/>
              <a:t>つ足りないように見えますが、日本の全地区に学友会があります。</a:t>
            </a:r>
            <a:endParaRPr kumimoji="1" lang="en-US" altLang="ja-JP" dirty="0"/>
          </a:p>
          <a:p>
            <a:pPr marL="0" marR="0" lvl="1" indent="0" algn="l" defTabSz="906445" rtl="0" eaLnBrk="1" fontAlgn="auto" latinLnBrk="0" hangingPunct="1">
              <a:lnSpc>
                <a:spcPct val="100000"/>
              </a:lnSpc>
              <a:spcBef>
                <a:spcPts val="0"/>
              </a:spcBef>
              <a:spcAft>
                <a:spcPts val="0"/>
              </a:spcAft>
              <a:buClrTx/>
              <a:buSzTx/>
              <a:buFontTx/>
              <a:buNone/>
              <a:tabLst/>
              <a:defRPr/>
            </a:pPr>
            <a:endParaRPr kumimoji="1" lang="en-US" altLang="ja-JP" dirty="0"/>
          </a:p>
          <a:p>
            <a:pPr marL="0" marR="0" lvl="1" indent="0" algn="l" defTabSz="906445" rtl="0" eaLnBrk="1" fontAlgn="auto" latinLnBrk="0" hangingPunct="1">
              <a:lnSpc>
                <a:spcPct val="100000"/>
              </a:lnSpc>
              <a:spcBef>
                <a:spcPts val="0"/>
              </a:spcBef>
              <a:spcAft>
                <a:spcPts val="0"/>
              </a:spcAft>
              <a:buClrTx/>
              <a:buSzTx/>
              <a:buFontTx/>
              <a:buNone/>
              <a:tabLst/>
              <a:defRPr/>
            </a:pPr>
            <a:r>
              <a:rPr kumimoji="1" lang="ja-JP" altLang="en-US" dirty="0"/>
              <a:t>（</a:t>
            </a:r>
            <a:r>
              <a:rPr kumimoji="1" lang="en-US" altLang="ja-JP" dirty="0"/>
              <a:t>1</a:t>
            </a:r>
            <a:r>
              <a:rPr kumimoji="1" lang="ja-JP" altLang="en-US" dirty="0"/>
              <a:t>つ少ないのは、北海道はロータリー地区としては２つに分かれていますが、学友会は「北海道米山学友会」として活動しているためです）</a:t>
            </a:r>
            <a:endParaRPr kumimoji="1" lang="en-US" altLang="ja-JP" dirty="0"/>
          </a:p>
        </p:txBody>
      </p:sp>
      <p:sp>
        <p:nvSpPr>
          <p:cNvPr id="4" name="スライド番号プレースホルダー 3"/>
          <p:cNvSpPr>
            <a:spLocks noGrp="1"/>
          </p:cNvSpPr>
          <p:nvPr>
            <p:ph type="sldNum" sz="quarter" idx="10"/>
          </p:nvPr>
        </p:nvSpPr>
        <p:spPr/>
        <p:txBody>
          <a:bodyPr/>
          <a:lstStyle/>
          <a:p>
            <a:fld id="{445D418A-BF7D-4048-A3D1-F06ABC480ED5}" type="slidenum">
              <a:rPr kumimoji="1" lang="ja-JP" altLang="en-US" smtClean="0"/>
              <a:t>12</a:t>
            </a:fld>
            <a:endParaRPr kumimoji="1" lang="ja-JP" altLang="en-US" dirty="0"/>
          </a:p>
        </p:txBody>
      </p:sp>
    </p:spTree>
    <p:extLst>
      <p:ext uri="{BB962C8B-B14F-4D97-AF65-F5344CB8AC3E}">
        <p14:creationId xmlns:p14="http://schemas.microsoft.com/office/powerpoint/2010/main" val="21069638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lvl="1" defTabSz="906445">
              <a:defRPr/>
            </a:pPr>
            <a:r>
              <a:rPr lang="ja-JP" altLang="en-US" dirty="0"/>
              <a:t>★豆辞典</a:t>
            </a:r>
            <a:r>
              <a:rPr lang="en-US" altLang="ja-JP" dirty="0"/>
              <a:t>p14</a:t>
            </a:r>
            <a:r>
              <a:rPr lang="ja-JP" altLang="en-US" dirty="0"/>
              <a:t>に対応</a:t>
            </a:r>
            <a:endParaRPr lang="en-US" altLang="ja-JP" dirty="0"/>
          </a:p>
          <a:p>
            <a:pPr marL="0" lvl="1" defTabSz="906445">
              <a:defRPr/>
            </a:pPr>
            <a:endParaRPr lang="en-US" altLang="ja-JP" dirty="0"/>
          </a:p>
          <a:p>
            <a:pPr marL="0" lvl="1" defTabSz="906445">
              <a:defRPr/>
            </a:pPr>
            <a:r>
              <a:rPr lang="ja-JP" altLang="en-US" dirty="0"/>
              <a:t>豆辞典</a:t>
            </a:r>
            <a:r>
              <a:rPr lang="en-US" altLang="ja-JP" dirty="0"/>
              <a:t>p14</a:t>
            </a:r>
            <a:r>
              <a:rPr lang="ja-JP" altLang="en-US" dirty="0"/>
              <a:t>にありますように、各学友会ではさまざまな活動をしています。</a:t>
            </a:r>
            <a:endParaRPr lang="en-US" altLang="ja-JP" dirty="0"/>
          </a:p>
          <a:p>
            <a:pPr marL="0" lvl="1" defTabSz="906445">
              <a:defRPr/>
            </a:pPr>
            <a:r>
              <a:rPr lang="ja-JP" altLang="en-US" dirty="0"/>
              <a:t>一部ですがご紹介します。</a:t>
            </a:r>
            <a:endParaRPr lang="en-US" altLang="ja-JP" dirty="0"/>
          </a:p>
          <a:p>
            <a:endParaRPr kumimoji="1" lang="en-US" altLang="ja-JP" dirty="0"/>
          </a:p>
          <a:p>
            <a:r>
              <a:rPr kumimoji="1" lang="ja-JP" altLang="en-US" dirty="0"/>
              <a:t>左上、ミャンマー学友会では、子どもの教育支援に力を入れています。</a:t>
            </a:r>
            <a:endParaRPr kumimoji="1" lang="en-US" altLang="ja-JP" dirty="0"/>
          </a:p>
          <a:p>
            <a:endParaRPr kumimoji="1" lang="en-US" altLang="ja-JP" dirty="0"/>
          </a:p>
          <a:p>
            <a:r>
              <a:rPr kumimoji="1" lang="ja-JP" altLang="en-US" dirty="0"/>
              <a:t>右上の写真は、台湾米山学友会です。毎年、日本留学フェアでブースを出展し、米山奨学金をＰＲして台湾の若者に日本留学をすすめています。</a:t>
            </a:r>
            <a:endParaRPr kumimoji="1" lang="en-US" altLang="ja-JP" dirty="0"/>
          </a:p>
          <a:p>
            <a:endParaRPr kumimoji="1" lang="en-US" altLang="ja-JP" dirty="0"/>
          </a:p>
          <a:p>
            <a:r>
              <a:rPr kumimoji="1" lang="ja-JP" altLang="en-US" dirty="0"/>
              <a:t>左下、韓国では、韓国で学ぶ日本人留学生に奨学金を支給しており、今年で累計</a:t>
            </a:r>
            <a:r>
              <a:rPr kumimoji="1" lang="en-US" altLang="ja-JP" dirty="0"/>
              <a:t>8</a:t>
            </a:r>
            <a:r>
              <a:rPr kumimoji="1" lang="ja-JP" altLang="en-US" dirty="0"/>
              <a:t>人の日本人がお世話になっています。</a:t>
            </a:r>
            <a:endParaRPr kumimoji="1" lang="en-US" altLang="ja-JP" dirty="0"/>
          </a:p>
          <a:p>
            <a:r>
              <a:rPr kumimoji="1" lang="ja-JP" altLang="en-US" dirty="0"/>
              <a:t>なおこれは台湾米山学友会がもともと実施していたもので、台湾では今年で累計</a:t>
            </a:r>
            <a:r>
              <a:rPr kumimoji="1" lang="en-US" altLang="ja-JP" dirty="0"/>
              <a:t>25</a:t>
            </a:r>
            <a:r>
              <a:rPr kumimoji="1" lang="ja-JP" altLang="en-US" dirty="0"/>
              <a:t>人の日本人を支援してくださっています。</a:t>
            </a:r>
            <a:endParaRPr kumimoji="1" lang="en-US" altLang="ja-JP" dirty="0"/>
          </a:p>
          <a:p>
            <a:endParaRPr kumimoji="1" lang="en-US" altLang="ja-JP" dirty="0"/>
          </a:p>
          <a:p>
            <a:r>
              <a:rPr kumimoji="1" lang="ja-JP" altLang="en-US" dirty="0"/>
              <a:t>右下の写真は、ベトナムです。まだ正式な学友会ではありませんが、ホーチミンでは学友グループが養護施設を慰問するなど、活発に活動しています。</a:t>
            </a:r>
          </a:p>
        </p:txBody>
      </p:sp>
      <p:sp>
        <p:nvSpPr>
          <p:cNvPr id="4" name="スライド番号プレースホルダー 3"/>
          <p:cNvSpPr>
            <a:spLocks noGrp="1"/>
          </p:cNvSpPr>
          <p:nvPr>
            <p:ph type="sldNum" sz="quarter" idx="10"/>
          </p:nvPr>
        </p:nvSpPr>
        <p:spPr/>
        <p:txBody>
          <a:bodyPr/>
          <a:lstStyle/>
          <a:p>
            <a:fld id="{445D418A-BF7D-4048-A3D1-F06ABC480ED5}" type="slidenum">
              <a:rPr kumimoji="1" lang="ja-JP" altLang="en-US" smtClean="0"/>
              <a:t>13</a:t>
            </a:fld>
            <a:endParaRPr kumimoji="1" lang="ja-JP" altLang="en-US" dirty="0"/>
          </a:p>
        </p:txBody>
      </p:sp>
    </p:spTree>
    <p:extLst>
      <p:ext uri="{BB962C8B-B14F-4D97-AF65-F5344CB8AC3E}">
        <p14:creationId xmlns:p14="http://schemas.microsoft.com/office/powerpoint/2010/main" val="353238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lvl="1" defTabSz="906445">
              <a:defRPr/>
            </a:pPr>
            <a:r>
              <a:rPr lang="ja-JP" altLang="en-US" dirty="0"/>
              <a:t>★豆辞典</a:t>
            </a:r>
            <a:r>
              <a:rPr lang="en-US" altLang="ja-JP" dirty="0"/>
              <a:t>p15</a:t>
            </a:r>
            <a:r>
              <a:rPr lang="ja-JP" altLang="en-US" dirty="0"/>
              <a:t>に対応</a:t>
            </a:r>
            <a:endParaRPr lang="en-US" altLang="ja-JP" dirty="0"/>
          </a:p>
          <a:p>
            <a:pPr marL="0" lvl="1" defTabSz="906445">
              <a:defRPr/>
            </a:pPr>
            <a:endParaRPr lang="en-US" altLang="ja-JP" dirty="0"/>
          </a:p>
          <a:p>
            <a:pPr marL="0" lvl="1" defTabSz="906445">
              <a:defRPr/>
            </a:pPr>
            <a:r>
              <a:rPr lang="ja-JP" altLang="en-US" dirty="0"/>
              <a:t>国内の学友会では、現役奨学生と一緒に活動するところも多くあります。</a:t>
            </a:r>
            <a:endParaRPr lang="en-US" altLang="ja-JP" dirty="0"/>
          </a:p>
          <a:p>
            <a:pPr marL="0" lvl="1" defTabSz="906445">
              <a:defRPr/>
            </a:pPr>
            <a:endParaRPr lang="en-US" altLang="ja-JP" dirty="0"/>
          </a:p>
          <a:p>
            <a:r>
              <a:rPr kumimoji="1" lang="ja-JP" altLang="en-US" dirty="0"/>
              <a:t>左上、第</a:t>
            </a:r>
            <a:r>
              <a:rPr kumimoji="1" lang="en-US" altLang="ja-JP" dirty="0"/>
              <a:t>2620</a:t>
            </a:r>
            <a:r>
              <a:rPr kumimoji="1" lang="ja-JP" altLang="en-US" dirty="0"/>
              <a:t>地区（山梨・静岡）学友会では、スリランカの病院へ医療器具を寄贈したり、子どもたちへ文具を贈る支援活動をしています。</a:t>
            </a:r>
            <a:endParaRPr kumimoji="1" lang="en-US" altLang="ja-JP" dirty="0"/>
          </a:p>
          <a:p>
            <a:endParaRPr kumimoji="1" lang="en-US" altLang="ja-JP" dirty="0"/>
          </a:p>
          <a:p>
            <a:r>
              <a:rPr kumimoji="1" lang="ja-JP" altLang="en-US" dirty="0"/>
              <a:t>右上の写真は、第</a:t>
            </a:r>
            <a:r>
              <a:rPr kumimoji="1" lang="en-US" altLang="ja-JP" dirty="0"/>
              <a:t>2790</a:t>
            </a:r>
            <a:r>
              <a:rPr kumimoji="1" lang="ja-JP" altLang="en-US" dirty="0"/>
              <a:t>地区（千葉県）学友会が行っているもので、米山学友とローターアクトがフットサル交流をしている様子です。</a:t>
            </a:r>
            <a:endParaRPr kumimoji="1" lang="en-US" altLang="ja-JP" dirty="0"/>
          </a:p>
          <a:p>
            <a:endParaRPr kumimoji="1" lang="en-US" altLang="ja-JP" dirty="0"/>
          </a:p>
          <a:p>
            <a:r>
              <a:rPr kumimoji="1" lang="ja-JP" altLang="en-US" dirty="0"/>
              <a:t>左下、関西学友会は、「米山教室」という面白い試みをしています。学友が先生となって、毎週、語学や料理などを教えています。</a:t>
            </a:r>
            <a:endParaRPr kumimoji="1" lang="en-US" altLang="ja-JP" dirty="0"/>
          </a:p>
          <a:p>
            <a:endParaRPr kumimoji="1" lang="en-US" altLang="ja-JP" dirty="0"/>
          </a:p>
          <a:p>
            <a:r>
              <a:rPr kumimoji="1" lang="ja-JP" altLang="en-US" dirty="0"/>
              <a:t>右下の写真は、東京学友会の総会の様子で、米山梅吉翁の生い立ちを寸劇で披露しました。</a:t>
            </a:r>
          </a:p>
        </p:txBody>
      </p:sp>
      <p:sp>
        <p:nvSpPr>
          <p:cNvPr id="4" name="スライド番号プレースホルダー 3"/>
          <p:cNvSpPr>
            <a:spLocks noGrp="1"/>
          </p:cNvSpPr>
          <p:nvPr>
            <p:ph type="sldNum" sz="quarter" idx="10"/>
          </p:nvPr>
        </p:nvSpPr>
        <p:spPr/>
        <p:txBody>
          <a:bodyPr/>
          <a:lstStyle/>
          <a:p>
            <a:fld id="{445D418A-BF7D-4048-A3D1-F06ABC480ED5}" type="slidenum">
              <a:rPr kumimoji="1" lang="ja-JP" altLang="en-US" smtClean="0"/>
              <a:t>14</a:t>
            </a:fld>
            <a:endParaRPr kumimoji="1" lang="ja-JP" altLang="en-US" dirty="0"/>
          </a:p>
        </p:txBody>
      </p:sp>
    </p:spTree>
    <p:extLst>
      <p:ext uri="{BB962C8B-B14F-4D97-AF65-F5344CB8AC3E}">
        <p14:creationId xmlns:p14="http://schemas.microsoft.com/office/powerpoint/2010/main" val="3532384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★地区の学友会の活動をご紹介ください</a:t>
            </a:r>
          </a:p>
        </p:txBody>
      </p:sp>
      <p:sp>
        <p:nvSpPr>
          <p:cNvPr id="4" name="スライド番号プレースホルダー 3"/>
          <p:cNvSpPr>
            <a:spLocks noGrp="1"/>
          </p:cNvSpPr>
          <p:nvPr>
            <p:ph type="sldNum" sz="quarter" idx="10"/>
          </p:nvPr>
        </p:nvSpPr>
        <p:spPr/>
        <p:txBody>
          <a:bodyPr/>
          <a:lstStyle/>
          <a:p>
            <a:fld id="{445D418A-BF7D-4048-A3D1-F06ABC480ED5}" type="slidenum">
              <a:rPr kumimoji="1" lang="ja-JP" altLang="en-US" smtClean="0"/>
              <a:t>15</a:t>
            </a:fld>
            <a:endParaRPr kumimoji="1" lang="ja-JP" altLang="en-US" dirty="0"/>
          </a:p>
        </p:txBody>
      </p:sp>
    </p:spTree>
    <p:extLst>
      <p:ext uri="{BB962C8B-B14F-4D97-AF65-F5344CB8AC3E}">
        <p14:creationId xmlns:p14="http://schemas.microsoft.com/office/powerpoint/2010/main" val="3775922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★豆辞典</a:t>
            </a:r>
            <a:r>
              <a:rPr lang="en-US" altLang="ja-JP" dirty="0"/>
              <a:t>p10</a:t>
            </a:r>
            <a:r>
              <a:rPr lang="ja-JP" altLang="en-US" dirty="0"/>
              <a:t>に対応</a:t>
            </a:r>
            <a:endParaRPr lang="en-US" altLang="ja-JP" dirty="0"/>
          </a:p>
          <a:p>
            <a:endParaRPr kumimoji="1" lang="en-US" altLang="ja-JP" dirty="0"/>
          </a:p>
          <a:p>
            <a:r>
              <a:rPr kumimoji="1" lang="ja-JP" altLang="en-US" dirty="0"/>
              <a:t>米山記念奨学事業の成果、それは「学友」そのものです。寄付が減っても学友の数は増え続けます。</a:t>
            </a:r>
            <a:endParaRPr kumimoji="1" lang="en-US" altLang="ja-JP" dirty="0"/>
          </a:p>
          <a:p>
            <a:endParaRPr kumimoji="1" lang="en-US" altLang="ja-JP" dirty="0"/>
          </a:p>
          <a:p>
            <a:r>
              <a:rPr kumimoji="1" lang="en-US" altLang="ja-JP" dirty="0"/>
              <a:t>2011</a:t>
            </a:r>
            <a:r>
              <a:rPr kumimoji="1" lang="ja-JP" altLang="en-US" dirty="0"/>
              <a:t>年、東日本大震災が起きたとき、発生直後から日本の無事を願うメッセージが相次いで寄せられ、国内外の学友から</a:t>
            </a:r>
            <a:r>
              <a:rPr kumimoji="1" lang="en-US" altLang="ja-JP" dirty="0"/>
              <a:t>760</a:t>
            </a:r>
            <a:r>
              <a:rPr kumimoji="1" lang="ja-JP" altLang="en-US" dirty="0"/>
              <a:t>万円の義援金が送られました。</a:t>
            </a:r>
            <a:endParaRPr kumimoji="1" lang="en-US" altLang="ja-JP" dirty="0"/>
          </a:p>
          <a:p>
            <a:endParaRPr kumimoji="1" lang="en-US" altLang="ja-JP" dirty="0"/>
          </a:p>
          <a:p>
            <a:r>
              <a:rPr kumimoji="1" lang="ja-JP" altLang="en-US" dirty="0"/>
              <a:t>米山奨学会への寄付は、ロータリアンだけではありません。学友からも、先ほどの義援金以外に、累計</a:t>
            </a:r>
            <a:r>
              <a:rPr lang="en-US" altLang="ja-JP" sz="12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3,339</a:t>
            </a:r>
            <a:r>
              <a:rPr kumimoji="1" lang="ja-JP" altLang="en-US" dirty="0"/>
              <a:t>万円の寄付をいただいています（</a:t>
            </a:r>
            <a:r>
              <a:rPr kumimoji="1" lang="en-US" altLang="ja-JP" dirty="0"/>
              <a:t>2018</a:t>
            </a:r>
            <a:r>
              <a:rPr kumimoji="1" lang="ja-JP" altLang="en-US" dirty="0"/>
              <a:t>年</a:t>
            </a:r>
            <a:r>
              <a:rPr kumimoji="1" lang="en-US" altLang="ja-JP" dirty="0"/>
              <a:t>6</a:t>
            </a:r>
            <a:r>
              <a:rPr kumimoji="1" lang="ja-JP" altLang="en-US" dirty="0"/>
              <a:t>月末）。</a:t>
            </a:r>
            <a:endParaRPr kumimoji="1" lang="en-US" altLang="ja-JP" dirty="0"/>
          </a:p>
          <a:p>
            <a:endParaRPr kumimoji="1" lang="en-US" altLang="ja-JP" dirty="0"/>
          </a:p>
          <a:p>
            <a:r>
              <a:rPr kumimoji="1" lang="ja-JP" altLang="en-US" dirty="0"/>
              <a:t>東京の事務局にわざわざ大阪から来てくれた台湾出身の学友は、これまでに計</a:t>
            </a:r>
            <a:r>
              <a:rPr kumimoji="1" lang="en-US" altLang="ja-JP" dirty="0"/>
              <a:t>200</a:t>
            </a:r>
            <a:r>
              <a:rPr kumimoji="1" lang="ja-JP" altLang="en-US" dirty="0"/>
              <a:t>万円の遺言寄付を申請しています。</a:t>
            </a:r>
            <a:endParaRPr kumimoji="1" lang="en-US" altLang="ja-JP" dirty="0"/>
          </a:p>
          <a:p>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このほかにも、</a:t>
            </a:r>
            <a:r>
              <a:rPr kumimoji="1" lang="en-US" altLang="ja-JP" dirty="0"/>
              <a:t>2007</a:t>
            </a:r>
            <a:r>
              <a:rPr kumimoji="1" lang="ja-JP" altLang="en-US" dirty="0"/>
              <a:t>年から</a:t>
            </a:r>
            <a:r>
              <a:rPr kumimoji="1" lang="en-US" altLang="ja-JP" dirty="0"/>
              <a:t>11</a:t>
            </a:r>
            <a:r>
              <a:rPr kumimoji="1" lang="ja-JP" altLang="en-US" dirty="0"/>
              <a:t>年間、毎年欠かさず</a:t>
            </a:r>
            <a:r>
              <a:rPr kumimoji="1" lang="en-US" altLang="ja-JP" dirty="0"/>
              <a:t>50</a:t>
            </a:r>
            <a:r>
              <a:rPr kumimoji="1" lang="ja-JP" altLang="en-US" dirty="0"/>
              <a:t>万円を海外から送金してくれている中国の学友もいます。</a:t>
            </a:r>
            <a:endParaRPr kumimoji="1" lang="en-US" altLang="ja-JP" dirty="0"/>
          </a:p>
          <a:p>
            <a:endParaRPr kumimoji="1" lang="en-US" altLang="ja-JP" dirty="0"/>
          </a:p>
          <a:p>
            <a:r>
              <a:rPr kumimoji="1" lang="ja-JP" altLang="en-US" dirty="0"/>
              <a:t>こうした「寄付」という形での恩返しは、他のプログラムではあまりみられない、米山学友ならではのものだということです。</a:t>
            </a:r>
            <a:endParaRPr kumimoji="1" lang="en-US" altLang="ja-JP" dirty="0"/>
          </a:p>
        </p:txBody>
      </p:sp>
      <p:sp>
        <p:nvSpPr>
          <p:cNvPr id="4" name="スライド番号プレースホルダー 3"/>
          <p:cNvSpPr>
            <a:spLocks noGrp="1"/>
          </p:cNvSpPr>
          <p:nvPr>
            <p:ph type="sldNum" sz="quarter" idx="10"/>
          </p:nvPr>
        </p:nvSpPr>
        <p:spPr/>
        <p:txBody>
          <a:bodyPr/>
          <a:lstStyle/>
          <a:p>
            <a:fld id="{445D418A-BF7D-4048-A3D1-F06ABC480ED5}" type="slidenum">
              <a:rPr kumimoji="1" lang="ja-JP" altLang="en-US" smtClean="0"/>
              <a:t>16</a:t>
            </a:fld>
            <a:endParaRPr kumimoji="1" lang="ja-JP" altLang="en-US" dirty="0"/>
          </a:p>
        </p:txBody>
      </p:sp>
    </p:spTree>
    <p:extLst>
      <p:ext uri="{BB962C8B-B14F-4D97-AF65-F5344CB8AC3E}">
        <p14:creationId xmlns:p14="http://schemas.microsoft.com/office/powerpoint/2010/main" val="28552311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Autofit/>
          </a:bodyPr>
          <a:lstStyle/>
          <a:p>
            <a:pPr marL="0" marR="0" lvl="1" indent="0" algn="l" defTabSz="906151" rtl="0" eaLnBrk="1" fontAlgn="auto" latinLnBrk="0" hangingPunct="1">
              <a:lnSpc>
                <a:spcPct val="100000"/>
              </a:lnSpc>
              <a:spcBef>
                <a:spcPts val="0"/>
              </a:spcBef>
              <a:spcAft>
                <a:spcPts val="0"/>
              </a:spcAft>
              <a:buClrTx/>
              <a:buSzTx/>
              <a:buFontTx/>
              <a:buNone/>
              <a:tabLst/>
              <a:defRPr/>
            </a:pPr>
            <a:r>
              <a:rPr lang="ja-JP" altLang="en-US" dirty="0"/>
              <a:t>★豆辞典</a:t>
            </a:r>
            <a:r>
              <a:rPr lang="en-US" altLang="ja-JP" dirty="0"/>
              <a:t>p22</a:t>
            </a:r>
            <a:r>
              <a:rPr lang="ja-JP" altLang="en-US" dirty="0"/>
              <a:t>に対応図あり</a:t>
            </a:r>
            <a:endParaRPr lang="en-US" altLang="ja-JP" dirty="0"/>
          </a:p>
          <a:p>
            <a:pPr marL="0" lvl="1" defTabSz="906151">
              <a:defRPr/>
            </a:pPr>
            <a:endParaRPr lang="en-US" altLang="ja-JP" dirty="0"/>
          </a:p>
          <a:p>
            <a:pPr marL="0" lvl="1" defTabSz="906151">
              <a:defRPr/>
            </a:pPr>
            <a:r>
              <a:rPr lang="ja-JP" altLang="en-US" dirty="0"/>
              <a:t>地区で採用できる奨学生の数は、このような計算式で算出しています。</a:t>
            </a:r>
            <a:endParaRPr lang="en-US" altLang="ja-JP" dirty="0"/>
          </a:p>
          <a:p>
            <a:pPr marL="0" lvl="1" defTabSz="906151">
              <a:defRPr/>
            </a:pPr>
            <a:endParaRPr lang="en-US" altLang="ja-JP" dirty="0"/>
          </a:p>
          <a:p>
            <a:pPr marL="0" lvl="1" defTabSz="906151">
              <a:defRPr/>
            </a:pPr>
            <a:r>
              <a:rPr lang="ja-JP" altLang="en-US" dirty="0"/>
              <a:t>まず、収入予測をもとに、採用数が決まります。</a:t>
            </a:r>
            <a:r>
              <a:rPr lang="en-US" altLang="ja-JP" dirty="0"/>
              <a:t>2019</a:t>
            </a:r>
            <a:r>
              <a:rPr lang="ja-JP" altLang="en-US" dirty="0"/>
              <a:t>学年度は</a:t>
            </a:r>
            <a:r>
              <a:rPr lang="en-US" altLang="ja-JP" dirty="0"/>
              <a:t>850</a:t>
            </a:r>
            <a:r>
              <a:rPr lang="ja-JP" altLang="en-US" dirty="0"/>
              <a:t>人枠です。</a:t>
            </a:r>
            <a:endParaRPr lang="en-US" altLang="ja-JP" dirty="0"/>
          </a:p>
          <a:p>
            <a:pPr marL="0" lvl="1" defTabSz="906151">
              <a:defRPr/>
            </a:pPr>
            <a:endParaRPr lang="en-US" altLang="ja-JP" dirty="0"/>
          </a:p>
          <a:p>
            <a:pPr marL="0" lvl="1" defTabSz="906151">
              <a:defRPr/>
            </a:pPr>
            <a:r>
              <a:rPr lang="ja-JP" altLang="en-US" dirty="0"/>
              <a:t>株式の「配当金枠」や、海外から直接応募する「別枠」を除く</a:t>
            </a:r>
            <a:r>
              <a:rPr lang="en-US" altLang="ja-JP" dirty="0"/>
              <a:t>776</a:t>
            </a:r>
            <a:r>
              <a:rPr lang="ja-JP" altLang="en-US" dirty="0"/>
              <a:t>人を、その地区の寄付総額、個人平均寄付額、特別寄付者割合、有資格者数、それぞれの対全国比で案分します。</a:t>
            </a:r>
            <a:endParaRPr lang="en-US" altLang="ja-JP" dirty="0"/>
          </a:p>
          <a:p>
            <a:pPr marL="0" lvl="1" defTabSz="906151">
              <a:defRPr/>
            </a:pPr>
            <a:r>
              <a:rPr lang="ja-JP" altLang="en-US" dirty="0"/>
              <a:t>奨学生数は寄付で決まるといっても過言ではありません。</a:t>
            </a:r>
            <a:endParaRPr lang="en-US" altLang="ja-JP" dirty="0"/>
          </a:p>
          <a:p>
            <a:pPr marL="0" lvl="1" defTabSz="906151">
              <a:defRPr/>
            </a:pPr>
            <a:endParaRPr lang="en-US" altLang="ja-JP" dirty="0"/>
          </a:p>
          <a:p>
            <a:pPr marL="0" lvl="1" defTabSz="906151">
              <a:defRPr/>
            </a:pPr>
            <a:r>
              <a:rPr lang="ja-JP" altLang="en-US" dirty="0"/>
              <a:t>例えば、会員数が少ない地区は、「寄付金総額」で大きな地区に及ばなくても、個人平均寄付額や、特別寄付をする人の割合が高ければ、その分採用数がアップする可能性があります。</a:t>
            </a:r>
            <a:endParaRPr lang="en-US" altLang="ja-JP" dirty="0"/>
          </a:p>
          <a:p>
            <a:pPr marL="0" lvl="1" defTabSz="906151">
              <a:defRPr/>
            </a:pPr>
            <a:endParaRPr lang="en-US" altLang="ja-JP" dirty="0"/>
          </a:p>
          <a:p>
            <a:pPr marL="0" lvl="1" defTabSz="906151">
              <a:defRPr/>
            </a:pPr>
            <a:r>
              <a:rPr lang="ja-JP" altLang="en-US" dirty="0"/>
              <a:t>一つのクラブで誰か</a:t>
            </a:r>
            <a:r>
              <a:rPr lang="en-US" altLang="ja-JP" dirty="0"/>
              <a:t>1</a:t>
            </a:r>
            <a:r>
              <a:rPr lang="ja-JP" altLang="en-US" dirty="0"/>
              <a:t>人が</a:t>
            </a:r>
            <a:r>
              <a:rPr lang="en-US" altLang="ja-JP" dirty="0"/>
              <a:t>10</a:t>
            </a:r>
            <a:r>
              <a:rPr lang="ja-JP" altLang="en-US" dirty="0"/>
              <a:t>万円寄付するよりも、同じ金額なら全員が</a:t>
            </a:r>
            <a:r>
              <a:rPr lang="en-US" altLang="ja-JP" dirty="0"/>
              <a:t>5000</a:t>
            </a:r>
            <a:r>
              <a:rPr lang="ja-JP" altLang="en-US" dirty="0"/>
              <a:t>円ずつ出した方が有利に働くのです。</a:t>
            </a:r>
            <a:endParaRPr lang="en-US" altLang="ja-JP" dirty="0"/>
          </a:p>
          <a:p>
            <a:pPr marL="0" lvl="1" defTabSz="906151">
              <a:defRPr/>
            </a:pPr>
            <a:endParaRPr lang="en-US" altLang="ja-JP" dirty="0"/>
          </a:p>
        </p:txBody>
      </p:sp>
      <p:sp>
        <p:nvSpPr>
          <p:cNvPr id="4" name="スライド番号プレースホルダ 3"/>
          <p:cNvSpPr>
            <a:spLocks noGrp="1"/>
          </p:cNvSpPr>
          <p:nvPr>
            <p:ph type="sldNum" sz="quarter" idx="10"/>
          </p:nvPr>
        </p:nvSpPr>
        <p:spPr/>
        <p:txBody>
          <a:bodyPr/>
          <a:lstStyle/>
          <a:p>
            <a:fld id="{5462F72D-8826-432E-9261-4D664075E0EC}" type="slidenum">
              <a:rPr kumimoji="1" lang="ja-JP" altLang="en-US" smtClean="0"/>
              <a:pPr/>
              <a:t>17</a:t>
            </a:fld>
            <a:endParaRPr kumimoji="1" lang="ja-JP" altLang="en-US" dirty="0"/>
          </a:p>
        </p:txBody>
      </p:sp>
    </p:spTree>
    <p:extLst>
      <p:ext uri="{BB962C8B-B14F-4D97-AF65-F5344CB8AC3E}">
        <p14:creationId xmlns:p14="http://schemas.microsoft.com/office/powerpoint/2010/main" val="40773209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★豆辞典</a:t>
            </a:r>
            <a:r>
              <a:rPr kumimoji="1" lang="en-US" altLang="ja-JP" dirty="0"/>
              <a:t>p21</a:t>
            </a:r>
            <a:r>
              <a:rPr kumimoji="1" lang="ja-JP" altLang="en-US" dirty="0"/>
              <a:t>に対応</a:t>
            </a:r>
            <a:endParaRPr kumimoji="1" lang="en-US" altLang="ja-JP" dirty="0"/>
          </a:p>
          <a:p>
            <a:r>
              <a:rPr kumimoji="1" lang="ja-JP" altLang="en-US" dirty="0"/>
              <a:t>（</a:t>
            </a:r>
            <a:r>
              <a:rPr kumimoji="1" lang="en-US" altLang="ja-JP" dirty="0"/>
              <a:t>※</a:t>
            </a:r>
            <a:r>
              <a:rPr kumimoji="1" lang="ja-JP" altLang="en-US" dirty="0"/>
              <a:t>四角の枠内は、貴地区の数字を入れてください。また、青い矢印を貴地区の棒グラフの上へ移動してください）</a:t>
            </a:r>
            <a:endParaRPr kumimoji="1" lang="en-US" altLang="ja-JP" dirty="0"/>
          </a:p>
          <a:p>
            <a:endParaRPr kumimoji="1" lang="en-US" altLang="ja-JP" dirty="0"/>
          </a:p>
          <a:p>
            <a:r>
              <a:rPr kumimoji="1" lang="ja-JP" altLang="en-US" dirty="0"/>
              <a:t>これは、地区別の個人平均寄付額です。</a:t>
            </a:r>
          </a:p>
          <a:p>
            <a:r>
              <a:rPr kumimoji="1" lang="ja-JP" altLang="en-US" dirty="0"/>
              <a:t>昨年度の全国平均は</a:t>
            </a:r>
            <a:r>
              <a:rPr kumimoji="1" lang="en-US" altLang="ja-JP" dirty="0"/>
              <a:t>16,068</a:t>
            </a:r>
            <a:r>
              <a:rPr kumimoji="1" lang="ja-JP" altLang="en-US" dirty="0"/>
              <a:t>円、最も高かったのは、第</a:t>
            </a:r>
            <a:r>
              <a:rPr kumimoji="1" lang="en-US" altLang="ja-JP" dirty="0"/>
              <a:t>2590</a:t>
            </a:r>
            <a:r>
              <a:rPr kumimoji="1" lang="ja-JP" altLang="en-US" dirty="0"/>
              <a:t>地区（神奈川県横浜市・川崎市）の</a:t>
            </a:r>
            <a:r>
              <a:rPr kumimoji="1" lang="en-US" altLang="ja-JP" dirty="0"/>
              <a:t>31,193</a:t>
            </a:r>
            <a:r>
              <a:rPr kumimoji="1" lang="ja-JP" altLang="en-US" dirty="0"/>
              <a:t>円でした。</a:t>
            </a:r>
            <a:endParaRPr kumimoji="1" lang="en-US" altLang="ja-JP" dirty="0"/>
          </a:p>
          <a:p>
            <a:r>
              <a:rPr kumimoji="1" lang="ja-JP" altLang="en-US" dirty="0"/>
              <a:t>当地区、第●●●地区は青い矢印が指している所で、一人平均●●●●円、全国で●番目でした。</a:t>
            </a:r>
          </a:p>
          <a:p>
            <a:endParaRPr kumimoji="1" lang="en-US" altLang="ja-JP" dirty="0"/>
          </a:p>
          <a:p>
            <a:endParaRPr kumimoji="1" lang="ja-JP" altLang="en-US" dirty="0">
              <a:latin typeface="ＭＳ Ｐ明朝" panose="02020600040205080304" pitchFamily="18" charset="-128"/>
              <a:ea typeface="ＭＳ Ｐ明朝" panose="02020600040205080304" pitchFamily="18" charset="-128"/>
            </a:endParaRPr>
          </a:p>
        </p:txBody>
      </p:sp>
      <p:sp>
        <p:nvSpPr>
          <p:cNvPr id="4" name="スライド番号プレースホルダー 3"/>
          <p:cNvSpPr>
            <a:spLocks noGrp="1"/>
          </p:cNvSpPr>
          <p:nvPr>
            <p:ph type="sldNum" sz="quarter" idx="10"/>
          </p:nvPr>
        </p:nvSpPr>
        <p:spPr/>
        <p:txBody>
          <a:bodyPr/>
          <a:lstStyle/>
          <a:p>
            <a:fld id="{445D418A-BF7D-4048-A3D1-F06ABC480ED5}" type="slidenum">
              <a:rPr kumimoji="1" lang="ja-JP" altLang="en-US" smtClean="0"/>
              <a:t>18</a:t>
            </a:fld>
            <a:endParaRPr kumimoji="1" lang="ja-JP" altLang="en-US" dirty="0"/>
          </a:p>
        </p:txBody>
      </p:sp>
    </p:spTree>
    <p:extLst>
      <p:ext uri="{BB962C8B-B14F-4D97-AF65-F5344CB8AC3E}">
        <p14:creationId xmlns:p14="http://schemas.microsoft.com/office/powerpoint/2010/main" val="2614164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四角の枠内は、貴地区の数字を入れてください</a:t>
            </a:r>
            <a:endParaRPr kumimoji="1" lang="en-US" altLang="ja-JP" dirty="0"/>
          </a:p>
          <a:p>
            <a:r>
              <a:rPr kumimoji="1" lang="en-US" altLang="zh-TW" dirty="0"/>
              <a:t>HOME &gt; </a:t>
            </a:r>
            <a:r>
              <a:rPr kumimoji="1" lang="zh-TW" altLang="en-US" dirty="0"/>
              <a:t>寄付金納入明細表 </a:t>
            </a:r>
            <a:r>
              <a:rPr kumimoji="1" lang="en-US" altLang="zh-TW" dirty="0"/>
              <a:t>&gt; 2018</a:t>
            </a:r>
            <a:r>
              <a:rPr kumimoji="1" lang="zh-TW" altLang="en-US" dirty="0"/>
              <a:t>年</a:t>
            </a:r>
            <a:r>
              <a:rPr kumimoji="1" lang="en-US" altLang="zh-TW" dirty="0"/>
              <a:t>6</a:t>
            </a:r>
            <a:r>
              <a:rPr kumimoji="1" lang="zh-TW" altLang="en-US" dirty="0"/>
              <a:t>月末 寄付金納入明細表</a:t>
            </a:r>
            <a:r>
              <a:rPr kumimoji="1" lang="ja-JP" altLang="en-US" dirty="0"/>
              <a:t> </a:t>
            </a:r>
            <a:r>
              <a:rPr kumimoji="1" lang="en-US" altLang="zh-TW" dirty="0"/>
              <a:t>&gt; </a:t>
            </a:r>
            <a:r>
              <a:rPr kumimoji="1" lang="ja-JP" altLang="en-US" dirty="0"/>
              <a:t>地区別</a:t>
            </a:r>
            <a:endParaRPr kumimoji="1" lang="en-US" altLang="ja-JP" dirty="0"/>
          </a:p>
          <a:p>
            <a:r>
              <a:rPr lang="ja-JP" altLang="en-US" dirty="0"/>
              <a:t>普通寄付金＝今期普通寄付合計</a:t>
            </a:r>
            <a:r>
              <a:rPr lang="en-US" altLang="ja-JP" dirty="0"/>
              <a:t>÷</a:t>
            </a:r>
            <a:r>
              <a:rPr lang="ja-JP" altLang="en-US" dirty="0"/>
              <a:t>会員数（</a:t>
            </a:r>
            <a:r>
              <a:rPr lang="en-US" altLang="ja-JP" dirty="0"/>
              <a:t>1</a:t>
            </a:r>
            <a:r>
              <a:rPr lang="ja-JP" altLang="en-US" dirty="0"/>
              <a:t>月１日）</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特別寄付金＝今期特別寄付合計</a:t>
            </a:r>
            <a:r>
              <a:rPr lang="en-US" altLang="ja-JP" dirty="0"/>
              <a:t>÷</a:t>
            </a:r>
            <a:r>
              <a:rPr lang="ja-JP" altLang="en-US" dirty="0"/>
              <a:t>会員数（</a:t>
            </a:r>
            <a:r>
              <a:rPr lang="en-US" altLang="ja-JP" dirty="0"/>
              <a:t>1</a:t>
            </a:r>
            <a:r>
              <a:rPr lang="ja-JP" altLang="en-US" dirty="0"/>
              <a:t>月１日）</a:t>
            </a:r>
            <a:endParaRPr lang="en-US" altLang="ja-JP" dirty="0"/>
          </a:p>
          <a:p>
            <a:endParaRPr kumimoji="1" lang="en-US" altLang="ja-JP" dirty="0"/>
          </a:p>
          <a:p>
            <a:r>
              <a:rPr kumimoji="1" lang="ja-JP" altLang="en-US" dirty="0"/>
              <a:t>もう少し詳しく見てみますと、当地区の普通寄付金は平均●●●●円、全国平均は</a:t>
            </a:r>
            <a:r>
              <a:rPr kumimoji="1" lang="en-US" altLang="ja-JP" dirty="0"/>
              <a:t>4797</a:t>
            </a:r>
            <a:r>
              <a:rPr kumimoji="1" lang="ja-JP" altLang="en-US" dirty="0"/>
              <a:t>円。</a:t>
            </a:r>
            <a:endParaRPr kumimoji="1" lang="en-US" altLang="ja-JP" dirty="0"/>
          </a:p>
          <a:p>
            <a:r>
              <a:rPr kumimoji="1" lang="ja-JP" altLang="en-US" dirty="0"/>
              <a:t>また、特別寄付金は●●●●円、全国平均は</a:t>
            </a:r>
            <a:r>
              <a:rPr kumimoji="1" lang="en-US" altLang="ja-JP" dirty="0"/>
              <a:t>11271</a:t>
            </a:r>
            <a:r>
              <a:rPr kumimoji="1" lang="ja-JP" altLang="en-US" dirty="0"/>
              <a:t>円でした。</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445D418A-BF7D-4048-A3D1-F06ABC480ED5}" type="slidenum">
              <a:rPr kumimoji="1" lang="ja-JP" altLang="en-US" smtClean="0"/>
              <a:t>19</a:t>
            </a:fld>
            <a:endParaRPr kumimoji="1" lang="ja-JP" altLang="en-US" dirty="0"/>
          </a:p>
        </p:txBody>
      </p:sp>
    </p:spTree>
    <p:extLst>
      <p:ext uri="{BB962C8B-B14F-4D97-AF65-F5344CB8AC3E}">
        <p14:creationId xmlns:p14="http://schemas.microsoft.com/office/powerpoint/2010/main" val="1948893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ロータリー米山記念奨学事業とは何でしょうか。</a:t>
            </a:r>
            <a:endParaRPr lang="en-US" altLang="ja-JP" dirty="0"/>
          </a:p>
          <a:p>
            <a:endParaRPr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a:t>新しい会員だけでなく、ベテラン会員の皆さんの中にも、「今さら人には聞けないけど、実はあまりよく知らない</a:t>
            </a:r>
            <a:r>
              <a:rPr lang="en-US" altLang="ja-JP" dirty="0"/>
              <a:t>…</a:t>
            </a:r>
            <a:r>
              <a:rPr lang="ja-JP" altLang="en-US" dirty="0"/>
              <a:t>」と、いう方がいらっしゃると思います。</a:t>
            </a:r>
            <a:endParaRPr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まず簡単に、米山記念奨学事業についてご説明いたします。</a:t>
            </a:r>
            <a:endParaRPr kumimoji="1" lang="en-US" altLang="ja-JP" dirty="0"/>
          </a:p>
        </p:txBody>
      </p:sp>
      <p:sp>
        <p:nvSpPr>
          <p:cNvPr id="4" name="スライド番号プレースホルダー 3"/>
          <p:cNvSpPr>
            <a:spLocks noGrp="1"/>
          </p:cNvSpPr>
          <p:nvPr>
            <p:ph type="sldNum" sz="quarter" idx="10"/>
          </p:nvPr>
        </p:nvSpPr>
        <p:spPr/>
        <p:txBody>
          <a:bodyPr/>
          <a:lstStyle/>
          <a:p>
            <a:fld id="{445D418A-BF7D-4048-A3D1-F06ABC480ED5}" type="slidenum">
              <a:rPr kumimoji="1" lang="ja-JP" altLang="en-US" smtClean="0"/>
              <a:t>2</a:t>
            </a:fld>
            <a:endParaRPr kumimoji="1" lang="ja-JP" altLang="en-US" dirty="0"/>
          </a:p>
        </p:txBody>
      </p:sp>
    </p:spTree>
    <p:extLst>
      <p:ext uri="{BB962C8B-B14F-4D97-AF65-F5344CB8AC3E}">
        <p14:creationId xmlns:p14="http://schemas.microsoft.com/office/powerpoint/2010/main" val="38486313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★豆辞典</a:t>
            </a:r>
            <a:r>
              <a:rPr kumimoji="1" lang="en-US" altLang="ja-JP" dirty="0"/>
              <a:t>p21</a:t>
            </a:r>
            <a:r>
              <a:rPr kumimoji="1" lang="ja-JP" altLang="en-US" dirty="0"/>
              <a:t>に対応</a:t>
            </a:r>
            <a:endParaRPr kumimoji="1" lang="en-US" altLang="ja-JP" dirty="0"/>
          </a:p>
          <a:p>
            <a:r>
              <a:rPr kumimoji="1" lang="en-US" altLang="ja-JP" dirty="0"/>
              <a:t>※</a:t>
            </a:r>
            <a:r>
              <a:rPr kumimoji="1" lang="ja-JP" altLang="en-US" dirty="0"/>
              <a:t>黄色網掛けは上位３地区、水色網掛けは下位３地区</a:t>
            </a:r>
            <a:endParaRPr kumimoji="1" lang="en-US" altLang="ja-JP" dirty="0"/>
          </a:p>
          <a:p>
            <a:r>
              <a:rPr kumimoji="1" lang="en-US" altLang="ja-JP" dirty="0"/>
              <a:t>※</a:t>
            </a:r>
            <a:r>
              <a:rPr kumimoji="1" lang="ja-JP" altLang="en-US" dirty="0"/>
              <a:t>四角の枠内は、貴地区の数字を入れてください。また、青い矢印を貴地区の棒グラフの上へ移動してください</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次は、特別寄付者の割合です。</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棒の高さは会員数の多さを示しています。会員の中で、個人として特別寄付をした人の割合が黒い部分です。全国平均は</a:t>
            </a:r>
            <a:r>
              <a:rPr kumimoji="1" lang="en-US" altLang="ja-JP" dirty="0"/>
              <a:t>45.4</a:t>
            </a:r>
            <a:r>
              <a:rPr kumimoji="1" lang="ja-JP" altLang="en-US" dirty="0"/>
              <a:t>％、当地区は●●％でした。</a:t>
            </a:r>
            <a:endParaRPr kumimoji="1" lang="en-US" altLang="ja-JP" dirty="0"/>
          </a:p>
          <a:p>
            <a:r>
              <a:rPr kumimoji="1" lang="ja-JP" altLang="en-US" dirty="0">
                <a:latin typeface="+mn-ea"/>
              </a:rPr>
              <a:t>ちなみに、トップは第</a:t>
            </a:r>
            <a:r>
              <a:rPr kumimoji="1" lang="en-US" altLang="ja-JP" dirty="0">
                <a:latin typeface="+mn-ea"/>
              </a:rPr>
              <a:t>2840</a:t>
            </a:r>
            <a:r>
              <a:rPr kumimoji="1" lang="ja-JP" altLang="en-US" dirty="0">
                <a:latin typeface="+mn-ea"/>
              </a:rPr>
              <a:t>地区（群馬）で</a:t>
            </a:r>
            <a:r>
              <a:rPr kumimoji="1" lang="en-US" altLang="ja-JP" dirty="0">
                <a:latin typeface="+mn-ea"/>
              </a:rPr>
              <a:t>83</a:t>
            </a:r>
            <a:r>
              <a:rPr kumimoji="1" lang="ja-JP" altLang="en-US" dirty="0">
                <a:latin typeface="+mn-ea"/>
              </a:rPr>
              <a:t>％以上のロータリアンが特別寄付をしています。</a:t>
            </a:r>
            <a:endParaRPr kumimoji="1" lang="en-US" altLang="ja-JP" dirty="0">
              <a:latin typeface="+mn-ea"/>
            </a:endParaRPr>
          </a:p>
          <a:p>
            <a:endParaRPr kumimoji="1" lang="en-US" altLang="ja-JP" dirty="0">
              <a:latin typeface="+mn-ea"/>
            </a:endParaRPr>
          </a:p>
          <a:p>
            <a:r>
              <a:rPr kumimoji="1" lang="ja-JP" altLang="en-US" dirty="0">
                <a:latin typeface="+mn-ea"/>
              </a:rPr>
              <a:t>先ほど見たように、この特別寄付者割合は、奨学生採用数にも関わってきます。</a:t>
            </a:r>
            <a:endParaRPr kumimoji="1" lang="en-US" altLang="ja-JP" dirty="0">
              <a:latin typeface="+mn-ea"/>
            </a:endParaRPr>
          </a:p>
          <a:p>
            <a:endParaRPr kumimoji="1" lang="en-US" altLang="ja-JP" dirty="0">
              <a:latin typeface="+mn-ea"/>
            </a:endParaRPr>
          </a:p>
        </p:txBody>
      </p:sp>
      <p:sp>
        <p:nvSpPr>
          <p:cNvPr id="4" name="スライド番号プレースホルダー 3"/>
          <p:cNvSpPr>
            <a:spLocks noGrp="1"/>
          </p:cNvSpPr>
          <p:nvPr>
            <p:ph type="sldNum" sz="quarter" idx="10"/>
          </p:nvPr>
        </p:nvSpPr>
        <p:spPr/>
        <p:txBody>
          <a:bodyPr/>
          <a:lstStyle/>
          <a:p>
            <a:fld id="{DCB3A100-46C2-44F6-AB73-EF731A74EA55}" type="slidenum">
              <a:rPr kumimoji="1" lang="ja-JP" altLang="en-US" smtClean="0"/>
              <a:t>20</a:t>
            </a:fld>
            <a:endParaRPr kumimoji="1" lang="ja-JP" altLang="en-US" dirty="0"/>
          </a:p>
        </p:txBody>
      </p:sp>
    </p:spTree>
    <p:extLst>
      <p:ext uri="{BB962C8B-B14F-4D97-AF65-F5344CB8AC3E}">
        <p14:creationId xmlns:p14="http://schemas.microsoft.com/office/powerpoint/2010/main" val="12866814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1" indent="0" algn="l" defTabSz="914400" rtl="0" eaLnBrk="1" fontAlgn="auto" latinLnBrk="0" hangingPunct="1">
              <a:lnSpc>
                <a:spcPct val="120000"/>
              </a:lnSpc>
              <a:spcBef>
                <a:spcPts val="0"/>
              </a:spcBef>
              <a:spcAft>
                <a:spcPts val="0"/>
              </a:spcAft>
              <a:buClrTx/>
              <a:buSzTx/>
              <a:buFontTx/>
              <a:buNone/>
              <a:tabLst/>
              <a:defRPr/>
            </a:pPr>
            <a:r>
              <a:rPr lang="ja-JP" altLang="en-US" dirty="0"/>
              <a:t>★豆辞典</a:t>
            </a:r>
            <a:r>
              <a:rPr lang="en-US" altLang="ja-JP" dirty="0"/>
              <a:t>p5</a:t>
            </a:r>
            <a:r>
              <a:rPr lang="ja-JP" altLang="en-US" dirty="0"/>
              <a:t>に対応</a:t>
            </a:r>
            <a:endParaRPr lang="en-US" altLang="ja-JP" dirty="0"/>
          </a:p>
          <a:p>
            <a:pPr>
              <a:lnSpc>
                <a:spcPct val="120000"/>
              </a:lnSpc>
            </a:pPr>
            <a:endParaRPr lang="en-US" altLang="ja-JP" sz="1050" dirty="0">
              <a:latin typeface="源ノ角ゴシック JP Normal" pitchFamily="34" charset="-128"/>
              <a:ea typeface="源ノ角ゴシック JP Normal" pitchFamily="34" charset="-128"/>
            </a:endParaRPr>
          </a:p>
          <a:p>
            <a:pPr>
              <a:lnSpc>
                <a:spcPct val="120000"/>
              </a:lnSpc>
            </a:pPr>
            <a:r>
              <a:rPr lang="ja-JP" altLang="en-US" dirty="0">
                <a:latin typeface="+mn-ea"/>
              </a:rPr>
              <a:t>みなさまのご寄付は、どのように使われているでしょうか。</a:t>
            </a:r>
            <a:endParaRPr lang="en-US" altLang="ja-JP" dirty="0">
              <a:latin typeface="+mn-ea"/>
            </a:endParaRPr>
          </a:p>
          <a:p>
            <a:pPr>
              <a:lnSpc>
                <a:spcPct val="120000"/>
              </a:lnSpc>
            </a:pPr>
            <a:endParaRPr lang="en-US" altLang="ja-JP" dirty="0">
              <a:latin typeface="+mn-ea"/>
            </a:endParaRPr>
          </a:p>
          <a:p>
            <a:pPr>
              <a:lnSpc>
                <a:spcPct val="120000"/>
              </a:lnSpc>
            </a:pPr>
            <a:r>
              <a:rPr lang="en-US" altLang="ja-JP" dirty="0">
                <a:latin typeface="+mn-ea"/>
              </a:rPr>
              <a:t>2017-18</a:t>
            </a:r>
            <a:r>
              <a:rPr lang="ja-JP" altLang="ja-JP" dirty="0">
                <a:latin typeface="+mn-ea"/>
              </a:rPr>
              <a:t>年度の寄付金収入は</a:t>
            </a:r>
            <a:r>
              <a:rPr lang="en-US" altLang="ja-JP" dirty="0">
                <a:latin typeface="+mn-ea"/>
              </a:rPr>
              <a:t>14</a:t>
            </a:r>
            <a:r>
              <a:rPr lang="ja-JP" altLang="ja-JP" dirty="0">
                <a:latin typeface="+mn-ea"/>
              </a:rPr>
              <a:t>億</a:t>
            </a:r>
            <a:r>
              <a:rPr lang="en-US" altLang="ja-JP" dirty="0">
                <a:latin typeface="+mn-ea"/>
              </a:rPr>
              <a:t>3,381</a:t>
            </a:r>
            <a:r>
              <a:rPr lang="ja-JP" altLang="ja-JP" dirty="0">
                <a:latin typeface="+mn-ea"/>
              </a:rPr>
              <a:t>万円（前年度</a:t>
            </a:r>
            <a:r>
              <a:rPr lang="en-US" altLang="ja-JP" dirty="0">
                <a:latin typeface="+mn-ea"/>
              </a:rPr>
              <a:t>13</a:t>
            </a:r>
            <a:r>
              <a:rPr lang="ja-JP" altLang="ja-JP" dirty="0">
                <a:latin typeface="+mn-ea"/>
              </a:rPr>
              <a:t>億</a:t>
            </a:r>
            <a:r>
              <a:rPr lang="en-US" altLang="ja-JP" dirty="0">
                <a:latin typeface="+mn-ea"/>
              </a:rPr>
              <a:t>7,305</a:t>
            </a:r>
            <a:r>
              <a:rPr lang="ja-JP" altLang="ja-JP" dirty="0">
                <a:latin typeface="+mn-ea"/>
              </a:rPr>
              <a:t>万円）、前年度から約</a:t>
            </a:r>
            <a:r>
              <a:rPr lang="en-US" altLang="ja-JP" dirty="0">
                <a:latin typeface="+mn-ea"/>
              </a:rPr>
              <a:t>6</a:t>
            </a:r>
            <a:r>
              <a:rPr lang="ja-JP" altLang="ja-JP" dirty="0">
                <a:latin typeface="+mn-ea"/>
              </a:rPr>
              <a:t>千万円の増加となりました。</a:t>
            </a:r>
            <a:endParaRPr lang="en-US" altLang="ja-JP" dirty="0">
              <a:latin typeface="+mn-ea"/>
            </a:endParaRPr>
          </a:p>
          <a:p>
            <a:pPr>
              <a:lnSpc>
                <a:spcPct val="120000"/>
              </a:lnSpc>
            </a:pPr>
            <a:r>
              <a:rPr lang="ja-JP" altLang="ja-JP" dirty="0">
                <a:latin typeface="+mn-ea"/>
              </a:rPr>
              <a:t>昨年度は財団設立</a:t>
            </a:r>
            <a:r>
              <a:rPr lang="en-US" altLang="ja-JP" dirty="0">
                <a:latin typeface="+mn-ea"/>
              </a:rPr>
              <a:t>50</a:t>
            </a:r>
            <a:r>
              <a:rPr lang="ja-JP" altLang="ja-JP" dirty="0">
                <a:latin typeface="+mn-ea"/>
              </a:rPr>
              <a:t>周年</a:t>
            </a:r>
            <a:r>
              <a:rPr lang="ja-JP" altLang="en-US" dirty="0">
                <a:latin typeface="+mn-ea"/>
              </a:rPr>
              <a:t>の節目となる年度であり</a:t>
            </a:r>
            <a:r>
              <a:rPr lang="ja-JP" altLang="ja-JP" dirty="0">
                <a:latin typeface="+mn-ea"/>
              </a:rPr>
              <a:t>、</a:t>
            </a:r>
            <a:r>
              <a:rPr lang="ja-JP" altLang="en-US" dirty="0">
                <a:latin typeface="+mn-ea"/>
              </a:rPr>
              <a:t>個人が特別寄付をした割合も、過去最高の</a:t>
            </a:r>
            <a:r>
              <a:rPr lang="en-US" altLang="ja-JP" dirty="0">
                <a:latin typeface="+mn-ea"/>
              </a:rPr>
              <a:t>45.4</a:t>
            </a:r>
            <a:r>
              <a:rPr lang="ja-JP" altLang="en-US" dirty="0">
                <a:latin typeface="+mn-ea"/>
              </a:rPr>
              <a:t>％と</a:t>
            </a:r>
            <a:r>
              <a:rPr lang="ja-JP" altLang="ja-JP" dirty="0">
                <a:latin typeface="+mn-ea"/>
              </a:rPr>
              <a:t>多くの方々から</a:t>
            </a:r>
            <a:r>
              <a:rPr lang="ja-JP" altLang="en-US" dirty="0">
                <a:latin typeface="+mn-ea"/>
              </a:rPr>
              <a:t>ご</a:t>
            </a:r>
            <a:r>
              <a:rPr lang="ja-JP" altLang="ja-JP" dirty="0">
                <a:latin typeface="+mn-ea"/>
              </a:rPr>
              <a:t>支援をいただきました。</a:t>
            </a:r>
            <a:endParaRPr lang="en-US" altLang="ja-JP" dirty="0">
              <a:latin typeface="+mn-ea"/>
            </a:endParaRPr>
          </a:p>
          <a:p>
            <a:pPr>
              <a:lnSpc>
                <a:spcPct val="120000"/>
              </a:lnSpc>
            </a:pPr>
            <a:r>
              <a:rPr lang="ja-JP" altLang="en-US" dirty="0">
                <a:latin typeface="+mn-ea"/>
              </a:rPr>
              <a:t>上段紫色の有価証券の配当金（</a:t>
            </a:r>
            <a:r>
              <a:rPr lang="en-US" altLang="ja-JP" dirty="0">
                <a:latin typeface="+mn-ea"/>
              </a:rPr>
              <a:t>※1</a:t>
            </a:r>
            <a:r>
              <a:rPr lang="ja-JP" altLang="en-US" dirty="0">
                <a:latin typeface="+mn-ea"/>
              </a:rPr>
              <a:t>）は奨学金として、また、皆さまからの寄付金は奨学事業に使用しています。</a:t>
            </a:r>
            <a:endParaRPr lang="en-US" altLang="ja-JP" dirty="0">
              <a:latin typeface="+mn-ea"/>
            </a:endParaRPr>
          </a:p>
          <a:p>
            <a:pPr>
              <a:lnSpc>
                <a:spcPct val="120000"/>
              </a:lnSpc>
            </a:pPr>
            <a:r>
              <a:rPr lang="en-US" altLang="ja-JP" dirty="0">
                <a:latin typeface="+mn-ea"/>
              </a:rPr>
              <a:t>2019</a:t>
            </a:r>
            <a:r>
              <a:rPr lang="ja-JP" altLang="en-US" dirty="0">
                <a:latin typeface="+mn-ea"/>
              </a:rPr>
              <a:t>学年度の奨学生採用数は</a:t>
            </a:r>
            <a:r>
              <a:rPr lang="en-US" altLang="ja-JP" dirty="0">
                <a:latin typeface="+mn-ea"/>
              </a:rPr>
              <a:t>30</a:t>
            </a:r>
            <a:r>
              <a:rPr lang="ja-JP" altLang="en-US" dirty="0">
                <a:latin typeface="+mn-ea"/>
              </a:rPr>
              <a:t>人増の</a:t>
            </a:r>
            <a:r>
              <a:rPr lang="en-US" altLang="ja-JP" dirty="0">
                <a:latin typeface="+mn-ea"/>
              </a:rPr>
              <a:t>850</a:t>
            </a:r>
            <a:r>
              <a:rPr lang="ja-JP" altLang="en-US" dirty="0">
                <a:latin typeface="+mn-ea"/>
              </a:rPr>
              <a:t>人枠とし、黒字分を積み立てている奨学事業安定積立財産からも使用します。</a:t>
            </a:r>
          </a:p>
          <a:p>
            <a:pPr marL="0" marR="0" lvl="1" indent="0" algn="l" defTabSz="875649" rtl="0" eaLnBrk="1" fontAlgn="auto" latinLnBrk="0" hangingPunct="1">
              <a:lnSpc>
                <a:spcPct val="100000"/>
              </a:lnSpc>
              <a:spcBef>
                <a:spcPts val="0"/>
              </a:spcBef>
              <a:spcAft>
                <a:spcPts val="0"/>
              </a:spcAft>
              <a:buClrTx/>
              <a:buSzTx/>
              <a:buFontTx/>
              <a:buNone/>
              <a:tabLst/>
              <a:defRPr/>
            </a:pPr>
            <a:endParaRPr lang="en-US" altLang="ja-JP" dirty="0">
              <a:latin typeface="+mn-ea"/>
            </a:endParaRPr>
          </a:p>
          <a:p>
            <a:pPr marL="0" marR="0" lvl="1" indent="0" algn="l" defTabSz="875649" rtl="0" eaLnBrk="1" fontAlgn="auto" latinLnBrk="0" hangingPunct="1">
              <a:lnSpc>
                <a:spcPct val="100000"/>
              </a:lnSpc>
              <a:spcBef>
                <a:spcPts val="0"/>
              </a:spcBef>
              <a:spcAft>
                <a:spcPts val="0"/>
              </a:spcAft>
              <a:buClrTx/>
              <a:buSzTx/>
              <a:buFontTx/>
              <a:buNone/>
              <a:tabLst/>
              <a:defRPr/>
            </a:pPr>
            <a:endParaRPr lang="en-US" altLang="ja-JP" dirty="0">
              <a:latin typeface="+mn-ea"/>
            </a:endParaRPr>
          </a:p>
          <a:p>
            <a:pPr marL="0" marR="0" lvl="1" indent="0" algn="l" defTabSz="875649" rtl="0" eaLnBrk="1" fontAlgn="auto" latinLnBrk="0" hangingPunct="1">
              <a:lnSpc>
                <a:spcPct val="100000"/>
              </a:lnSpc>
              <a:spcBef>
                <a:spcPts val="0"/>
              </a:spcBef>
              <a:spcAft>
                <a:spcPts val="0"/>
              </a:spcAft>
              <a:buClrTx/>
              <a:buSzTx/>
              <a:buFontTx/>
              <a:buNone/>
              <a:tabLst/>
              <a:defRPr/>
            </a:pPr>
            <a:r>
              <a:rPr lang="ja-JP" altLang="en-US" dirty="0">
                <a:latin typeface="+mn-ea"/>
              </a:rPr>
              <a:t>参考：</a:t>
            </a:r>
            <a:r>
              <a:rPr lang="en-US" altLang="ja-JP" dirty="0">
                <a:latin typeface="+mn-ea"/>
              </a:rPr>
              <a:t>2018</a:t>
            </a:r>
            <a:r>
              <a:rPr lang="ja-JP" altLang="en-US" dirty="0">
                <a:latin typeface="+mn-ea"/>
              </a:rPr>
              <a:t>学年度採用は</a:t>
            </a:r>
            <a:r>
              <a:rPr lang="en-US" altLang="ja-JP" dirty="0">
                <a:latin typeface="+mn-ea"/>
              </a:rPr>
              <a:t>820</a:t>
            </a:r>
            <a:r>
              <a:rPr lang="ja-JP" altLang="en-US" dirty="0">
                <a:latin typeface="+mn-ea"/>
              </a:rPr>
              <a:t>人枠、</a:t>
            </a:r>
            <a:r>
              <a:rPr kumimoji="1" lang="en-US" altLang="ja-JP" sz="1200" kern="1200" dirty="0">
                <a:solidFill>
                  <a:schemeClr val="tx1"/>
                </a:solidFill>
                <a:effectLst/>
                <a:latin typeface="+mn-lt"/>
                <a:ea typeface="+mn-ea"/>
                <a:cs typeface="+mn-cs"/>
              </a:rPr>
              <a:t>2019</a:t>
            </a:r>
            <a:r>
              <a:rPr kumimoji="1" lang="ja-JP" altLang="ja-JP" sz="1200" kern="1200" dirty="0">
                <a:solidFill>
                  <a:schemeClr val="tx1"/>
                </a:solidFill>
                <a:effectLst/>
                <a:latin typeface="+mn-lt"/>
                <a:ea typeface="+mn-ea"/>
                <a:cs typeface="+mn-cs"/>
              </a:rPr>
              <a:t>学年度</a:t>
            </a:r>
            <a:r>
              <a:rPr kumimoji="1" lang="ja-JP" altLang="en-US" sz="1200" kern="1200" dirty="0">
                <a:solidFill>
                  <a:schemeClr val="tx1"/>
                </a:solidFill>
                <a:effectLst/>
                <a:latin typeface="+mn-lt"/>
                <a:ea typeface="+mn-ea"/>
                <a:cs typeface="+mn-cs"/>
              </a:rPr>
              <a:t>は</a:t>
            </a:r>
            <a:r>
              <a:rPr kumimoji="1" lang="en-US" altLang="ja-JP" sz="1200" kern="1200" dirty="0">
                <a:solidFill>
                  <a:schemeClr val="tx1"/>
                </a:solidFill>
                <a:effectLst/>
                <a:latin typeface="+mn-lt"/>
                <a:ea typeface="+mn-ea"/>
                <a:cs typeface="+mn-cs"/>
              </a:rPr>
              <a:t>30</a:t>
            </a:r>
            <a:r>
              <a:rPr kumimoji="1" lang="ja-JP" altLang="ja-JP" sz="1200" kern="1200" dirty="0">
                <a:solidFill>
                  <a:schemeClr val="tx1"/>
                </a:solidFill>
                <a:effectLst/>
                <a:latin typeface="+mn-lt"/>
                <a:ea typeface="+mn-ea"/>
                <a:cs typeface="+mn-cs"/>
              </a:rPr>
              <a:t>人（枠）増の</a:t>
            </a:r>
            <a:r>
              <a:rPr kumimoji="1" lang="en-US" altLang="ja-JP" sz="1200" kern="1200" dirty="0">
                <a:solidFill>
                  <a:schemeClr val="tx1"/>
                </a:solidFill>
                <a:effectLst/>
                <a:latin typeface="+mn-lt"/>
                <a:ea typeface="+mn-ea"/>
                <a:cs typeface="+mn-cs"/>
              </a:rPr>
              <a:t>850</a:t>
            </a:r>
            <a:r>
              <a:rPr kumimoji="1" lang="ja-JP" altLang="ja-JP" sz="1200" kern="1200" dirty="0">
                <a:solidFill>
                  <a:schemeClr val="tx1"/>
                </a:solidFill>
                <a:effectLst/>
                <a:latin typeface="+mn-lt"/>
                <a:ea typeface="+mn-ea"/>
                <a:cs typeface="+mn-cs"/>
              </a:rPr>
              <a:t>人（枠）</a:t>
            </a:r>
            <a:endParaRPr kumimoji="1" lang="en-US" altLang="ja-JP" sz="1200" kern="1200" dirty="0">
              <a:solidFill>
                <a:schemeClr val="tx1"/>
              </a:solidFill>
              <a:effectLst/>
              <a:latin typeface="+mn-lt"/>
              <a:ea typeface="+mn-ea"/>
              <a:cs typeface="+mn-cs"/>
            </a:endParaRPr>
          </a:p>
          <a:p>
            <a:pPr marL="0" lvl="1" defTabSz="875649">
              <a:defRPr/>
            </a:pPr>
            <a:endParaRPr lang="en-US" altLang="ja-JP" dirty="0"/>
          </a:p>
          <a:p>
            <a:r>
              <a:rPr kumimoji="1" lang="ja-JP" altLang="en-US" sz="1200" b="0" i="0" kern="1200" dirty="0">
                <a:solidFill>
                  <a:schemeClr val="tx1"/>
                </a:solidFill>
                <a:effectLst/>
                <a:latin typeface="+mn-lt"/>
                <a:ea typeface="+mn-ea"/>
                <a:cs typeface="+mn-cs"/>
              </a:rPr>
              <a:t>（</a:t>
            </a:r>
            <a:r>
              <a:rPr kumimoji="1" lang="en-US" altLang="ja-JP" sz="1200" b="0" i="0" kern="1200" dirty="0">
                <a:solidFill>
                  <a:schemeClr val="tx1"/>
                </a:solidFill>
                <a:effectLst/>
                <a:latin typeface="+mn-lt"/>
                <a:ea typeface="+mn-ea"/>
                <a:cs typeface="+mn-cs"/>
              </a:rPr>
              <a:t>※1</a:t>
            </a:r>
            <a:r>
              <a:rPr kumimoji="1" lang="ja-JP" altLang="en-US" sz="1200" b="0" i="0" kern="1200" dirty="0">
                <a:solidFill>
                  <a:schemeClr val="tx1"/>
                </a:solidFill>
                <a:effectLst/>
                <a:latin typeface="+mn-lt"/>
                <a:ea typeface="+mn-ea"/>
                <a:cs typeface="+mn-cs"/>
              </a:rPr>
              <a:t>）</a:t>
            </a:r>
            <a:r>
              <a:rPr kumimoji="1" lang="en-US" altLang="ja-JP" sz="1200" b="0" i="0" kern="1200" dirty="0">
                <a:solidFill>
                  <a:schemeClr val="tx1"/>
                </a:solidFill>
                <a:effectLst/>
                <a:latin typeface="+mn-lt"/>
                <a:ea typeface="+mn-ea"/>
                <a:cs typeface="+mn-cs"/>
              </a:rPr>
              <a:t>2016</a:t>
            </a:r>
            <a:r>
              <a:rPr kumimoji="1" lang="ja-JP" altLang="en-US" sz="1200" b="0" i="0" kern="1200" dirty="0">
                <a:solidFill>
                  <a:schemeClr val="tx1"/>
                </a:solidFill>
                <a:effectLst/>
                <a:latin typeface="+mn-lt"/>
                <a:ea typeface="+mn-ea"/>
                <a:cs typeface="+mn-cs"/>
              </a:rPr>
              <a:t>年</a:t>
            </a:r>
            <a:r>
              <a:rPr kumimoji="1" lang="en-US" altLang="ja-JP" sz="1200" b="0" i="0" kern="1200" dirty="0">
                <a:solidFill>
                  <a:schemeClr val="tx1"/>
                </a:solidFill>
                <a:effectLst/>
                <a:latin typeface="+mn-lt"/>
                <a:ea typeface="+mn-ea"/>
                <a:cs typeface="+mn-cs"/>
              </a:rPr>
              <a:t>9</a:t>
            </a:r>
            <a:r>
              <a:rPr kumimoji="1" lang="ja-JP" altLang="en-US" sz="1200" b="0" i="0" kern="1200" dirty="0">
                <a:solidFill>
                  <a:schemeClr val="tx1"/>
                </a:solidFill>
                <a:effectLst/>
                <a:latin typeface="+mn-lt"/>
                <a:ea typeface="+mn-ea"/>
                <a:cs typeface="+mn-cs"/>
              </a:rPr>
              <a:t>月に坂本ドネイション・ファウンデイション株式会社</a:t>
            </a:r>
            <a:r>
              <a:rPr kumimoji="1" lang="en-US" altLang="ja-JP" sz="1200" b="0" i="0" kern="1200" dirty="0">
                <a:solidFill>
                  <a:schemeClr val="tx1"/>
                </a:solidFill>
                <a:effectLst/>
                <a:latin typeface="+mn-lt"/>
                <a:ea typeface="+mn-ea"/>
                <a:cs typeface="+mn-cs"/>
              </a:rPr>
              <a:t>(SDF</a:t>
            </a:r>
            <a:r>
              <a:rPr kumimoji="1" lang="ja-JP" altLang="en-US" sz="1200" b="0" i="0" kern="1200" dirty="0">
                <a:solidFill>
                  <a:schemeClr val="tx1"/>
                </a:solidFill>
                <a:effectLst/>
                <a:latin typeface="+mn-lt"/>
                <a:ea typeface="+mn-ea"/>
                <a:cs typeface="+mn-cs"/>
              </a:rPr>
              <a:t>社</a:t>
            </a:r>
            <a:r>
              <a:rPr kumimoji="1" lang="en-US" altLang="ja-JP" sz="1200" b="0" i="0" kern="1200" dirty="0">
                <a:solidFill>
                  <a:schemeClr val="tx1"/>
                </a:solidFill>
                <a:effectLst/>
                <a:latin typeface="+mn-lt"/>
                <a:ea typeface="+mn-ea"/>
                <a:cs typeface="+mn-cs"/>
              </a:rPr>
              <a:t>)</a:t>
            </a:r>
            <a:r>
              <a:rPr kumimoji="1" lang="ja-JP" altLang="en-US" sz="1200" b="0" i="0" kern="1200" dirty="0">
                <a:solidFill>
                  <a:schemeClr val="tx1"/>
                </a:solidFill>
                <a:effectLst/>
                <a:latin typeface="+mn-lt"/>
                <a:ea typeface="+mn-ea"/>
                <a:cs typeface="+mn-cs"/>
              </a:rPr>
              <a:t>から当財団に寄贈された株式の配当金となります。</a:t>
            </a:r>
          </a:p>
          <a:p>
            <a:pPr marL="0" lvl="1" defTabSz="875649">
              <a:defRPr/>
            </a:pPr>
            <a:endParaRPr lang="en-US" altLang="ja-JP" dirty="0">
              <a:latin typeface="ＭＳ Ｐ明朝" panose="02020600040205080304" pitchFamily="18" charset="-128"/>
              <a:ea typeface="ＭＳ Ｐ明朝" panose="02020600040205080304" pitchFamily="18" charset="-128"/>
            </a:endParaRPr>
          </a:p>
        </p:txBody>
      </p:sp>
      <p:sp>
        <p:nvSpPr>
          <p:cNvPr id="4" name="スライド番号プレースホルダー 3"/>
          <p:cNvSpPr>
            <a:spLocks noGrp="1"/>
          </p:cNvSpPr>
          <p:nvPr>
            <p:ph type="sldNum" sz="quarter" idx="10"/>
          </p:nvPr>
        </p:nvSpPr>
        <p:spPr/>
        <p:txBody>
          <a:bodyPr/>
          <a:lstStyle/>
          <a:p>
            <a:fld id="{445D418A-BF7D-4048-A3D1-F06ABC480ED5}" type="slidenum">
              <a:rPr kumimoji="1" lang="ja-JP" altLang="en-US" smtClean="0"/>
              <a:t>21</a:t>
            </a:fld>
            <a:endParaRPr kumimoji="1" lang="ja-JP" altLang="en-US" dirty="0"/>
          </a:p>
        </p:txBody>
      </p:sp>
    </p:spTree>
    <p:extLst>
      <p:ext uri="{BB962C8B-B14F-4D97-AF65-F5344CB8AC3E}">
        <p14:creationId xmlns:p14="http://schemas.microsoft.com/office/powerpoint/2010/main" val="24771241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lvl="1" defTabSz="875716">
              <a:defRPr/>
            </a:pPr>
            <a:r>
              <a:rPr kumimoji="1" lang="ja-JP" altLang="en-US" dirty="0"/>
              <a:t>（枠内に貴地区・貴クラブの目標数字を入力してください）</a:t>
            </a:r>
            <a:endParaRPr kumimoji="1" lang="en-US" altLang="ja-JP" dirty="0"/>
          </a:p>
          <a:p>
            <a:pPr marL="0" lvl="1">
              <a:defRPr/>
            </a:pPr>
            <a:endParaRPr lang="en-US" altLang="ja-JP" dirty="0"/>
          </a:p>
          <a:p>
            <a:pPr marL="0" lvl="1">
              <a:defRPr/>
            </a:pPr>
            <a:r>
              <a:rPr lang="ja-JP" altLang="en-US" dirty="0"/>
              <a:t>説明例：</a:t>
            </a:r>
            <a:endParaRPr lang="en-US" altLang="ja-JP" dirty="0"/>
          </a:p>
          <a:p>
            <a:pPr marL="0" lvl="1">
              <a:defRPr/>
            </a:pPr>
            <a:r>
              <a:rPr lang="ja-JP" altLang="en-US" dirty="0"/>
              <a:t>ガバナーが掲げる当地区の今年度の目標額は、</a:t>
            </a:r>
            <a:r>
              <a:rPr lang="en-US" altLang="ja-JP" dirty="0"/>
              <a:t>1</a:t>
            </a:r>
            <a:r>
              <a:rPr lang="ja-JP" altLang="en-US" dirty="0"/>
              <a:t>人当たり○○○○円となっております。</a:t>
            </a:r>
            <a:br>
              <a:rPr lang="ja-JP" altLang="en-US" dirty="0"/>
            </a:br>
            <a:r>
              <a:rPr lang="ja-JP" altLang="en-US" dirty="0"/>
              <a:t>地区で奨学生を何人採用できるかは、ほぼ、寄付額の全国比で決まります。</a:t>
            </a:r>
            <a:endParaRPr lang="en-US" altLang="ja-JP" dirty="0"/>
          </a:p>
          <a:p>
            <a:pPr marL="0" lvl="1">
              <a:defRPr/>
            </a:pPr>
            <a:r>
              <a:rPr lang="en-US" altLang="ja-JP" dirty="0"/>
              <a:t>1</a:t>
            </a:r>
            <a:r>
              <a:rPr lang="ja-JP" altLang="en-US" dirty="0"/>
              <a:t>人でも多くの奨学生を採用できるよう、今年度の目標に向けてご協力をお願いします。</a:t>
            </a:r>
            <a:endParaRPr lang="en-US" altLang="ja-JP" dirty="0"/>
          </a:p>
          <a:p>
            <a:pPr marL="0" lvl="1">
              <a:defRPr/>
            </a:pPr>
            <a:endParaRPr lang="en-US" altLang="ja-JP" dirty="0"/>
          </a:p>
          <a:p>
            <a:pPr marL="0" lvl="1">
              <a:defRPr/>
            </a:pPr>
            <a:endParaRPr lang="en-US" altLang="ja-JP" dirty="0"/>
          </a:p>
        </p:txBody>
      </p:sp>
      <p:sp>
        <p:nvSpPr>
          <p:cNvPr id="4" name="スライド番号プレースホルダ 3"/>
          <p:cNvSpPr>
            <a:spLocks noGrp="1"/>
          </p:cNvSpPr>
          <p:nvPr>
            <p:ph type="sldNum" sz="quarter" idx="10"/>
          </p:nvPr>
        </p:nvSpPr>
        <p:spPr/>
        <p:txBody>
          <a:bodyPr/>
          <a:lstStyle/>
          <a:p>
            <a:fld id="{5462F72D-8826-432E-9261-4D664075E0EC}" type="slidenum">
              <a:rPr kumimoji="1" lang="ja-JP" altLang="en-US" smtClean="0"/>
              <a:pPr/>
              <a:t>22</a:t>
            </a:fld>
            <a:endParaRPr kumimoji="1" lang="ja-JP"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fontAlgn="base"/>
            <a:r>
              <a:rPr kumimoji="1" lang="ja-JP" altLang="en-US" sz="1200" b="0" i="0" kern="1200" dirty="0">
                <a:solidFill>
                  <a:schemeClr val="tx1"/>
                </a:solidFill>
                <a:effectLst/>
                <a:latin typeface="+mn-lt"/>
                <a:ea typeface="+mn-ea"/>
                <a:cs typeface="+mn-cs"/>
              </a:rPr>
              <a:t>米山の</a:t>
            </a:r>
            <a:r>
              <a:rPr kumimoji="1" lang="en-US" altLang="ja-JP" sz="1200" b="0" i="0" kern="1200" dirty="0">
                <a:solidFill>
                  <a:schemeClr val="tx1"/>
                </a:solidFill>
                <a:effectLst/>
                <a:latin typeface="+mn-lt"/>
                <a:ea typeface="+mn-ea"/>
                <a:cs typeface="+mn-cs"/>
              </a:rPr>
              <a:t>50</a:t>
            </a:r>
            <a:r>
              <a:rPr kumimoji="1" lang="ja-JP" altLang="en-US" sz="1200" b="0" i="0" kern="1200" dirty="0">
                <a:solidFill>
                  <a:schemeClr val="tx1"/>
                </a:solidFill>
                <a:effectLst/>
                <a:latin typeface="+mn-lt"/>
                <a:ea typeface="+mn-ea"/>
                <a:cs typeface="+mn-cs"/>
              </a:rPr>
              <a:t>周年記念誌、ネクタイのご案内をさせていただきます。</a:t>
            </a:r>
            <a:endParaRPr kumimoji="1" lang="en-US" altLang="ja-JP" sz="1200" b="0" i="0" kern="1200" dirty="0">
              <a:solidFill>
                <a:schemeClr val="tx1"/>
              </a:solidFill>
              <a:effectLst/>
              <a:latin typeface="+mn-lt"/>
              <a:ea typeface="+mn-ea"/>
              <a:cs typeface="+mn-cs"/>
            </a:endParaRPr>
          </a:p>
          <a:p>
            <a:pPr fontAlgn="base"/>
            <a:endParaRPr kumimoji="1" lang="en-US" altLang="ja-JP" sz="1200" b="0" i="0" kern="1200" dirty="0">
              <a:solidFill>
                <a:schemeClr val="tx1"/>
              </a:solidFill>
              <a:effectLst/>
              <a:latin typeface="+mn-lt"/>
              <a:ea typeface="+mn-ea"/>
              <a:cs typeface="+mn-cs"/>
            </a:endParaRPr>
          </a:p>
          <a:p>
            <a:pPr fontAlgn="base"/>
            <a:r>
              <a:rPr kumimoji="1" lang="ja-JP" altLang="en-US" sz="1200" b="0" i="0" kern="1200" dirty="0">
                <a:solidFill>
                  <a:schemeClr val="tx1"/>
                </a:solidFill>
                <a:effectLst/>
                <a:latin typeface="+mn-lt"/>
                <a:ea typeface="+mn-ea"/>
                <a:cs typeface="+mn-cs"/>
              </a:rPr>
              <a:t>昨年度、財団設立</a:t>
            </a:r>
            <a:r>
              <a:rPr kumimoji="1" lang="en-US" altLang="ja-JP" sz="1200" b="0" i="0" kern="1200" dirty="0">
                <a:solidFill>
                  <a:schemeClr val="tx1"/>
                </a:solidFill>
                <a:effectLst/>
                <a:latin typeface="+mn-lt"/>
                <a:ea typeface="+mn-ea"/>
                <a:cs typeface="+mn-cs"/>
              </a:rPr>
              <a:t>50</a:t>
            </a:r>
            <a:r>
              <a:rPr kumimoji="1" lang="ja-JP" altLang="en-US" sz="1200" b="0" i="0" kern="1200" dirty="0">
                <a:solidFill>
                  <a:schemeClr val="tx1"/>
                </a:solidFill>
                <a:effectLst/>
                <a:latin typeface="+mn-lt"/>
                <a:ea typeface="+mn-ea"/>
                <a:cs typeface="+mn-cs"/>
              </a:rPr>
              <a:t>周年を迎えた米山記念奨学会では、</a:t>
            </a:r>
            <a:r>
              <a:rPr kumimoji="1" lang="en-US" altLang="ja-JP" sz="1200" b="0" i="0" kern="1200" dirty="0">
                <a:solidFill>
                  <a:schemeClr val="tx1"/>
                </a:solidFill>
                <a:effectLst/>
                <a:latin typeface="+mn-lt"/>
                <a:ea typeface="+mn-ea"/>
                <a:cs typeface="+mn-cs"/>
              </a:rPr>
              <a:t>25</a:t>
            </a:r>
            <a:r>
              <a:rPr kumimoji="1" lang="ja-JP" altLang="en-US" sz="1200" b="0" i="0" kern="1200" dirty="0">
                <a:solidFill>
                  <a:schemeClr val="tx1"/>
                </a:solidFill>
                <a:effectLst/>
                <a:latin typeface="+mn-lt"/>
                <a:ea typeface="+mn-ea"/>
                <a:cs typeface="+mn-cs"/>
              </a:rPr>
              <a:t>年ぶりとなる「記念誌」を発行しました。</a:t>
            </a:r>
            <a:endParaRPr kumimoji="1" lang="en-US" altLang="ja-JP" sz="1200" b="0" i="0" kern="1200" dirty="0">
              <a:solidFill>
                <a:schemeClr val="tx1"/>
              </a:solidFill>
              <a:effectLst/>
              <a:latin typeface="+mn-lt"/>
              <a:ea typeface="+mn-ea"/>
              <a:cs typeface="+mn-cs"/>
            </a:endParaRPr>
          </a:p>
          <a:p>
            <a:pPr fontAlgn="base"/>
            <a:r>
              <a:rPr kumimoji="1" lang="ja-JP" altLang="en-US" sz="1200" b="0" i="0" kern="1200" dirty="0">
                <a:solidFill>
                  <a:schemeClr val="tx1"/>
                </a:solidFill>
                <a:effectLst/>
                <a:latin typeface="+mn-lt"/>
                <a:ea typeface="+mn-ea"/>
                <a:cs typeface="+mn-cs"/>
              </a:rPr>
              <a:t>これを読めば、よねやまの歴史のすべてがわかる！という貴重な一冊です。</a:t>
            </a:r>
            <a:r>
              <a:rPr kumimoji="1" lang="en-US" altLang="ja-JP" sz="1200" b="0" i="0" kern="1200" dirty="0">
                <a:solidFill>
                  <a:schemeClr val="tx1"/>
                </a:solidFill>
                <a:effectLst/>
                <a:latin typeface="+mn-lt"/>
                <a:ea typeface="+mn-ea"/>
                <a:cs typeface="+mn-cs"/>
              </a:rPr>
              <a:t>1</a:t>
            </a:r>
            <a:r>
              <a:rPr kumimoji="1" lang="ja-JP" altLang="en-US" sz="1200" b="0" i="0" kern="1200" dirty="0">
                <a:solidFill>
                  <a:schemeClr val="tx1"/>
                </a:solidFill>
                <a:effectLst/>
                <a:latin typeface="+mn-lt"/>
                <a:ea typeface="+mn-ea"/>
                <a:cs typeface="+mn-cs"/>
              </a:rPr>
              <a:t>冊あたり</a:t>
            </a:r>
            <a:r>
              <a:rPr kumimoji="1" lang="en-US" altLang="ja-JP" sz="1200" b="0" i="0" kern="1200" dirty="0">
                <a:solidFill>
                  <a:schemeClr val="tx1"/>
                </a:solidFill>
                <a:effectLst/>
                <a:latin typeface="+mn-lt"/>
                <a:ea typeface="+mn-ea"/>
                <a:cs typeface="+mn-cs"/>
              </a:rPr>
              <a:t>1,800</a:t>
            </a:r>
            <a:r>
              <a:rPr kumimoji="1" lang="ja-JP" altLang="en-US" sz="1200" b="0" i="0" kern="1200" dirty="0">
                <a:solidFill>
                  <a:schemeClr val="tx1"/>
                </a:solidFill>
                <a:effectLst/>
                <a:latin typeface="+mn-lt"/>
                <a:ea typeface="+mn-ea"/>
                <a:cs typeface="+mn-cs"/>
              </a:rPr>
              <a:t>円です。</a:t>
            </a:r>
            <a:r>
              <a:rPr kumimoji="1" lang="ja-JP" altLang="en-US" dirty="0"/>
              <a:t>ぜひ、まだの方はお申し込みください。</a:t>
            </a:r>
            <a:endParaRPr kumimoji="1" lang="en-US" altLang="ja-JP" dirty="0"/>
          </a:p>
          <a:p>
            <a:pPr fontAlgn="base"/>
            <a:endParaRPr kumimoji="1" lang="en-US" altLang="ja-JP" dirty="0"/>
          </a:p>
          <a:p>
            <a:pPr fontAlgn="base"/>
            <a:r>
              <a:rPr kumimoji="1" lang="ja-JP" altLang="en-US" dirty="0"/>
              <a:t>さらに、記念ネクタイとスカーフも出ました。スカーフは売り切れてしまいましたが、ネクタイはまだあります。</a:t>
            </a:r>
            <a:r>
              <a:rPr kumimoji="1" lang="en-US" altLang="ja-JP" dirty="0"/>
              <a:t>1</a:t>
            </a:r>
            <a:r>
              <a:rPr kumimoji="1" lang="ja-JP" altLang="en-US" dirty="0"/>
              <a:t>本</a:t>
            </a:r>
            <a:r>
              <a:rPr kumimoji="1" lang="en-US" altLang="ja-JP" dirty="0"/>
              <a:t>2,500</a:t>
            </a:r>
            <a:r>
              <a:rPr kumimoji="1" lang="ja-JP" altLang="en-US" dirty="0"/>
              <a:t>円で、なんとポケットチーフまで付いてきます。</a:t>
            </a:r>
            <a:endParaRPr kumimoji="1" lang="en-US" altLang="ja-JP" dirty="0"/>
          </a:p>
          <a:p>
            <a:pPr fontAlgn="base"/>
            <a:r>
              <a:rPr kumimoji="1" lang="ja-JP" altLang="en-US" dirty="0"/>
              <a:t>こちらも限定品なので、ご希望の方はお早めに。</a:t>
            </a:r>
            <a:endParaRPr kumimoji="1" lang="en-US" altLang="ja-JP" dirty="0"/>
          </a:p>
          <a:p>
            <a:pPr fontAlgn="base"/>
            <a:endParaRPr kumimoji="1" lang="en-US" altLang="ja-JP" dirty="0"/>
          </a:p>
          <a:p>
            <a:pPr fontAlgn="base"/>
            <a:r>
              <a:rPr kumimoji="1" lang="en-US" altLang="ja-JP" dirty="0"/>
              <a:t>※</a:t>
            </a:r>
            <a:r>
              <a:rPr kumimoji="1" lang="ja-JP" altLang="en-US" dirty="0"/>
              <a:t>申し込みについて。各クラブに</a:t>
            </a:r>
            <a:r>
              <a:rPr kumimoji="1" lang="en-US" altLang="ja-JP" dirty="0"/>
              <a:t>fax</a:t>
            </a:r>
            <a:r>
              <a:rPr kumimoji="1" lang="ja-JP" altLang="en-US" dirty="0"/>
              <a:t>申込用紙をお送りしていますが、ない場合は米山奨学会事務局まで</a:t>
            </a:r>
            <a:endParaRPr kumimoji="1" lang="en-US" altLang="ja-JP" dirty="0"/>
          </a:p>
          <a:p>
            <a:pPr fontAlgn="base"/>
            <a:r>
              <a:rPr kumimoji="1" lang="ja-JP" altLang="en-US" dirty="0"/>
              <a:t>ホームページからも申し込むことができます。</a:t>
            </a:r>
            <a:endParaRPr kumimoji="1" lang="en-US" altLang="ja-JP" dirty="0"/>
          </a:p>
        </p:txBody>
      </p:sp>
      <p:sp>
        <p:nvSpPr>
          <p:cNvPr id="4" name="スライド番号プレースホルダー 3"/>
          <p:cNvSpPr>
            <a:spLocks noGrp="1"/>
          </p:cNvSpPr>
          <p:nvPr>
            <p:ph type="sldNum" sz="quarter" idx="10"/>
          </p:nvPr>
        </p:nvSpPr>
        <p:spPr/>
        <p:txBody>
          <a:bodyPr/>
          <a:lstStyle/>
          <a:p>
            <a:fld id="{445D418A-BF7D-4048-A3D1-F06ABC480ED5}" type="slidenum">
              <a:rPr kumimoji="1" lang="ja-JP" altLang="en-US" smtClean="0"/>
              <a:t>23</a:t>
            </a:fld>
            <a:endParaRPr kumimoji="1" lang="ja-JP" altLang="en-US" dirty="0"/>
          </a:p>
        </p:txBody>
      </p:sp>
    </p:spTree>
    <p:extLst>
      <p:ext uri="{BB962C8B-B14F-4D97-AF65-F5344CB8AC3E}">
        <p14:creationId xmlns:p14="http://schemas.microsoft.com/office/powerpoint/2010/main" val="34561737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a:t>
            </a:r>
            <a:r>
              <a:rPr kumimoji="1" lang="en-US" altLang="ja-JP" dirty="0"/>
              <a:t>…</a:t>
            </a:r>
          </a:p>
          <a:p>
            <a:r>
              <a:rPr kumimoji="1" lang="en-US" altLang="ja-JP" dirty="0"/>
              <a:t>2018</a:t>
            </a:r>
            <a:r>
              <a:rPr kumimoji="1" lang="ja-JP" altLang="en-US" dirty="0"/>
              <a:t>年</a:t>
            </a:r>
            <a:r>
              <a:rPr kumimoji="1" lang="en-US" altLang="ja-JP" dirty="0"/>
              <a:t>9</a:t>
            </a:r>
            <a:r>
              <a:rPr kumimoji="1" lang="ja-JP" altLang="en-US" dirty="0"/>
              <a:t>月、</a:t>
            </a:r>
            <a:r>
              <a:rPr kumimoji="1" lang="en-US" altLang="ja-JP" dirty="0"/>
              <a:t>2014</a:t>
            </a:r>
            <a:r>
              <a:rPr kumimoji="1" lang="ja-JP" altLang="en-US" dirty="0"/>
              <a:t>年から</a:t>
            </a:r>
            <a:r>
              <a:rPr kumimoji="1" lang="en-US" altLang="ja-JP" dirty="0"/>
              <a:t>4</a:t>
            </a:r>
            <a:r>
              <a:rPr kumimoji="1" lang="ja-JP" altLang="en-US" dirty="0"/>
              <a:t>年間理事長をつとめた小沢一彦氏（写真左）が退任され、第</a:t>
            </a:r>
            <a:r>
              <a:rPr kumimoji="1" lang="en-US" altLang="ja-JP" dirty="0"/>
              <a:t>7</a:t>
            </a:r>
            <a:r>
              <a:rPr kumimoji="1" lang="ja-JP" altLang="en-US" dirty="0"/>
              <a:t>代理事長として斎藤直美氏（さいとう ただみ</a:t>
            </a:r>
            <a:r>
              <a:rPr kumimoji="1" lang="en-US" altLang="ja-JP" dirty="0"/>
              <a:t>/</a:t>
            </a:r>
            <a:r>
              <a:rPr kumimoji="1" lang="ja-JP" altLang="en-US" dirty="0"/>
              <a:t>写真右）が就任されました。斎藤直美氏は国際ロータリー第</a:t>
            </a:r>
            <a:r>
              <a:rPr kumimoji="1" lang="en-US" altLang="ja-JP" dirty="0"/>
              <a:t>2760</a:t>
            </a:r>
            <a:r>
              <a:rPr kumimoji="1" lang="ja-JP" altLang="en-US" dirty="0"/>
              <a:t>地区・豊田ロータリークラブに所属し、</a:t>
            </a:r>
            <a:r>
              <a:rPr kumimoji="1" lang="en-US" altLang="ja-JP" dirty="0"/>
              <a:t>2006-07</a:t>
            </a:r>
            <a:r>
              <a:rPr kumimoji="1" lang="ja-JP" altLang="en-US" dirty="0"/>
              <a:t>年度同地区ガバナー、</a:t>
            </a:r>
            <a:r>
              <a:rPr kumimoji="1" lang="en-US" altLang="ja-JP" dirty="0"/>
              <a:t>2016-18</a:t>
            </a:r>
            <a:r>
              <a:rPr kumimoji="1" lang="ja-JP" altLang="en-US" dirty="0"/>
              <a:t>年度国際ロータリー理事をおつとめになられました。斎藤理事長のもと、</a:t>
            </a:r>
            <a:r>
              <a:rPr kumimoji="1" lang="en-US" altLang="ja-JP" dirty="0"/>
              <a:t>50</a:t>
            </a:r>
            <a:r>
              <a:rPr kumimoji="1" lang="ja-JP" altLang="en-US" dirty="0"/>
              <a:t>周年後の新たな一歩を踏み出して行くことになります。</a:t>
            </a:r>
            <a:endParaRPr kumimoji="1" lang="en-US" altLang="ja-JP" dirty="0"/>
          </a:p>
          <a:p>
            <a:endParaRPr kumimoji="1" lang="en-US" altLang="ja-JP" dirty="0"/>
          </a:p>
          <a:p>
            <a:r>
              <a:rPr kumimoji="1" lang="ja-JP" altLang="en-US" dirty="0"/>
              <a:t>これからの世界情勢では、国と国との懸け橋となるような、優秀な人材が果たす役割はいっそう大きくなっています。米山記念奨学事業の重要性は、さらに増していくことは間違いありません。これまで日本のロータリアンが蒔いてきた「平和の種」を、今後も絶やすことなく、大きな花を咲かせ続けていくこと、それが我々ロータリアンの使命と思います。今後も、皆さんで一緒に、この米山奨学事業を盛り上げてまいりましょう！ご支援、ご協力を、どうぞよろしくお願いいたします。</a:t>
            </a:r>
          </a:p>
        </p:txBody>
      </p:sp>
      <p:sp>
        <p:nvSpPr>
          <p:cNvPr id="4" name="スライド番号プレースホルダー 3"/>
          <p:cNvSpPr>
            <a:spLocks noGrp="1"/>
          </p:cNvSpPr>
          <p:nvPr>
            <p:ph type="sldNum" sz="quarter" idx="10"/>
          </p:nvPr>
        </p:nvSpPr>
        <p:spPr/>
        <p:txBody>
          <a:bodyPr/>
          <a:lstStyle/>
          <a:p>
            <a:fld id="{445D418A-BF7D-4048-A3D1-F06ABC480ED5}" type="slidenum">
              <a:rPr kumimoji="1" lang="ja-JP" altLang="en-US" smtClean="0"/>
              <a:t>24</a:t>
            </a:fld>
            <a:endParaRPr kumimoji="1" lang="ja-JP" altLang="en-US" dirty="0"/>
          </a:p>
        </p:txBody>
      </p:sp>
    </p:spTree>
    <p:extLst>
      <p:ext uri="{BB962C8B-B14F-4D97-AF65-F5344CB8AC3E}">
        <p14:creationId xmlns:p14="http://schemas.microsoft.com/office/powerpoint/2010/main" val="726655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ja-JP" altLang="en-US" dirty="0"/>
              <a:t>★豆辞典</a:t>
            </a:r>
            <a:r>
              <a:rPr lang="en-US" altLang="ja-JP" dirty="0"/>
              <a:t>p3-4</a:t>
            </a:r>
            <a:r>
              <a:rPr lang="ja-JP" altLang="en-US" dirty="0"/>
              <a:t>に対応</a:t>
            </a:r>
            <a:endParaRPr lang="en-US" altLang="ja-JP" dirty="0"/>
          </a:p>
          <a:p>
            <a:endParaRPr lang="en-US" altLang="ja-JP" dirty="0"/>
          </a:p>
          <a:p>
            <a:r>
              <a:rPr lang="ja-JP" altLang="en-US" dirty="0"/>
              <a:t>ロータリー米山記念奨学事業とは、</a:t>
            </a:r>
            <a:r>
              <a:rPr kumimoji="1" lang="ja-JP" altLang="en-US" dirty="0"/>
              <a:t>日本のロータリーが作った独自の事業で、</a:t>
            </a:r>
            <a:r>
              <a:rPr kumimoji="1" lang="en-US" altLang="ja-JP" dirty="0"/>
              <a:t>34</a:t>
            </a:r>
            <a:r>
              <a:rPr kumimoji="1" lang="ja-JP" altLang="en-US" dirty="0"/>
              <a:t>地区、全地区が参加する合同プロジェクトです。</a:t>
            </a:r>
            <a:endParaRPr kumimoji="1" lang="en-US" altLang="ja-JP" dirty="0"/>
          </a:p>
          <a:p>
            <a:endParaRPr lang="en-US" altLang="ja-JP" dirty="0"/>
          </a:p>
          <a:p>
            <a:r>
              <a:rPr lang="en-US" altLang="ja-JP" dirty="0"/>
              <a:t>1952</a:t>
            </a:r>
            <a:r>
              <a:rPr lang="ja-JP" altLang="en-US" dirty="0"/>
              <a:t>年に事業が始まって以来、一貫して、日本で学ぶ外国人留学生を支援しています。</a:t>
            </a:r>
            <a:endParaRPr lang="en-US" altLang="ja-JP" dirty="0"/>
          </a:p>
          <a:p>
            <a:r>
              <a:rPr kumimoji="1" lang="ja-JP" altLang="en-US" b="0" dirty="0"/>
              <a:t>「公益財団法人ロータリー米山記念奨学会」というのは、この事業をおこなうために、日本のロータリーが協同して運営する奨学</a:t>
            </a:r>
            <a:r>
              <a:rPr lang="ja-JP" altLang="en-US" dirty="0"/>
              <a:t>財団</a:t>
            </a:r>
            <a:r>
              <a:rPr kumimoji="1" lang="ja-JP" altLang="en-US" b="0" dirty="0"/>
              <a:t>で、財源はすべてみなさんからのご寄付で成り立っています。</a:t>
            </a:r>
            <a:endParaRPr kumimoji="1" lang="en-US" altLang="ja-JP" b="0" dirty="0"/>
          </a:p>
          <a:p>
            <a:endParaRPr kumimoji="1" lang="en-US" altLang="ja-JP" b="1" dirty="0"/>
          </a:p>
          <a:p>
            <a:r>
              <a:rPr kumimoji="1" lang="ja-JP" altLang="en-US" b="1" dirty="0"/>
              <a:t>この奨学金の最大の特長は「世話クラブ・カウンセラー制度」です</a:t>
            </a:r>
            <a:r>
              <a:rPr kumimoji="1" lang="ja-JP" altLang="en-US" dirty="0"/>
              <a:t>。銀行振込が多い他の奨学金とは違って、米山奨学生にはロータリー活動に共に参加してもらい、交流することを大切にしています。</a:t>
            </a:r>
            <a:endParaRPr kumimoji="1" lang="en-US" altLang="ja-JP" dirty="0"/>
          </a:p>
          <a:p>
            <a:r>
              <a:rPr lang="ja-JP" altLang="en-US" dirty="0"/>
              <a:t>世話クラブ・カウンセラーになったロータリアンからは、</a:t>
            </a:r>
            <a:endParaRPr lang="en-US" altLang="ja-JP" dirty="0"/>
          </a:p>
          <a:p>
            <a:r>
              <a:rPr lang="ja-JP" altLang="en-US" dirty="0"/>
              <a:t>「カウンセラーをして、ロータリーの楽しさを知った」</a:t>
            </a:r>
            <a:endParaRPr lang="en-US" altLang="ja-JP" dirty="0"/>
          </a:p>
          <a:p>
            <a:pPr defTabSz="906445"/>
            <a:r>
              <a:rPr lang="ja-JP" altLang="en-US" dirty="0"/>
              <a:t>「いったんロータリーを退会したが、また米山に関わりたくて再入会した」</a:t>
            </a:r>
            <a:endParaRPr lang="en-US" altLang="ja-JP" dirty="0"/>
          </a:p>
          <a:p>
            <a:pPr defTabSz="906445"/>
            <a:r>
              <a:rPr lang="ja-JP" altLang="en-US" dirty="0"/>
              <a:t>「目に見える国際奉仕の最前線。これほど面白いチャンスはめったにない」</a:t>
            </a:r>
            <a:endParaRPr lang="en-US" altLang="ja-JP" dirty="0"/>
          </a:p>
          <a:p>
            <a:pPr defTabSz="906445"/>
            <a:r>
              <a:rPr lang="ja-JP" altLang="en-US" dirty="0"/>
              <a:t>といった声が寄せられています。</a:t>
            </a:r>
            <a:endParaRPr lang="en-US" altLang="ja-JP" dirty="0"/>
          </a:p>
        </p:txBody>
      </p:sp>
      <p:sp>
        <p:nvSpPr>
          <p:cNvPr id="4" name="スライド番号プレースホルダー 3"/>
          <p:cNvSpPr>
            <a:spLocks noGrp="1"/>
          </p:cNvSpPr>
          <p:nvPr>
            <p:ph type="sldNum" sz="quarter" idx="10"/>
          </p:nvPr>
        </p:nvSpPr>
        <p:spPr/>
        <p:txBody>
          <a:bodyPr/>
          <a:lstStyle/>
          <a:p>
            <a:fld id="{445D418A-BF7D-4048-A3D1-F06ABC480ED5}" type="slidenum">
              <a:rPr kumimoji="1" lang="ja-JP" altLang="en-US" smtClean="0"/>
              <a:t>3</a:t>
            </a:fld>
            <a:endParaRPr kumimoji="1" lang="ja-JP" altLang="en-US" dirty="0"/>
          </a:p>
        </p:txBody>
      </p:sp>
    </p:spTree>
    <p:extLst>
      <p:ext uri="{BB962C8B-B14F-4D97-AF65-F5344CB8AC3E}">
        <p14:creationId xmlns:p14="http://schemas.microsoft.com/office/powerpoint/2010/main" val="1168811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lvl="1">
              <a:defRPr/>
            </a:pPr>
            <a:r>
              <a:rPr lang="ja-JP" altLang="en-US" dirty="0"/>
              <a:t>★豆辞典</a:t>
            </a:r>
            <a:r>
              <a:rPr lang="en-US" altLang="ja-JP" dirty="0"/>
              <a:t>p1-2</a:t>
            </a:r>
            <a:r>
              <a:rPr lang="ja-JP" altLang="en-US" dirty="0"/>
              <a:t>に対応</a:t>
            </a:r>
            <a:endParaRPr lang="en-US" altLang="ja-JP" dirty="0"/>
          </a:p>
          <a:p>
            <a:pPr marL="0" lvl="1" defTabSz="906375">
              <a:defRPr/>
            </a:pPr>
            <a:endParaRPr lang="en-US" altLang="ja-JP" dirty="0"/>
          </a:p>
          <a:p>
            <a:pPr defTabSz="875641">
              <a:defRPr/>
            </a:pPr>
            <a:r>
              <a:rPr lang="ja-JP" altLang="en-US" dirty="0"/>
              <a:t>終戦翌年の</a:t>
            </a:r>
            <a:r>
              <a:rPr lang="en-US" altLang="ja-JP" dirty="0"/>
              <a:t>1946</a:t>
            </a:r>
            <a:r>
              <a:rPr lang="ja-JP" altLang="en-US" dirty="0"/>
              <a:t>年、“日本のロータリーの父” 米山梅吉氏が亡くなりました。</a:t>
            </a:r>
            <a:endParaRPr lang="en-US" altLang="ja-JP" dirty="0"/>
          </a:p>
          <a:p>
            <a:pPr marL="0" marR="0" indent="0" algn="l" defTabSz="875641" rtl="0" eaLnBrk="1" fontAlgn="auto" latinLnBrk="0" hangingPunct="1">
              <a:lnSpc>
                <a:spcPct val="100000"/>
              </a:lnSpc>
              <a:spcBef>
                <a:spcPts val="0"/>
              </a:spcBef>
              <a:spcAft>
                <a:spcPts val="0"/>
              </a:spcAft>
              <a:buClrTx/>
              <a:buSzTx/>
              <a:buFontTx/>
              <a:buNone/>
              <a:tabLst/>
              <a:defRPr/>
            </a:pPr>
            <a:r>
              <a:rPr lang="en-US" altLang="ja-JP" dirty="0"/>
              <a:t>3</a:t>
            </a:r>
            <a:r>
              <a:rPr lang="ja-JP" altLang="en-US" dirty="0"/>
              <a:t>年後の</a:t>
            </a:r>
            <a:r>
              <a:rPr lang="en-US" altLang="ja-JP" dirty="0"/>
              <a:t>1949</a:t>
            </a:r>
            <a:r>
              <a:rPr lang="ja-JP" altLang="en-US" dirty="0"/>
              <a:t>年、戦争のため解散を余儀なくされた日本のロータリーが、国際ロータリーへ復帰します。</a:t>
            </a:r>
            <a:endParaRPr lang="en-US" altLang="ja-JP" dirty="0"/>
          </a:p>
          <a:p>
            <a:pPr marL="0" marR="0" indent="0" algn="l" defTabSz="875641" rtl="0" eaLnBrk="1" fontAlgn="auto" latinLnBrk="0" hangingPunct="1">
              <a:lnSpc>
                <a:spcPct val="100000"/>
              </a:lnSpc>
              <a:spcBef>
                <a:spcPts val="0"/>
              </a:spcBef>
              <a:spcAft>
                <a:spcPts val="0"/>
              </a:spcAft>
              <a:buClrTx/>
              <a:buSzTx/>
              <a:buFontTx/>
              <a:buNone/>
              <a:tabLst/>
              <a:defRPr/>
            </a:pPr>
            <a:r>
              <a:rPr lang="ja-JP" altLang="en-US" dirty="0"/>
              <a:t>戦後、落ち着きを取り戻すにつれ、梅吉氏の功績を永遠に偲ぶことができるような、何か有益な事業をやろうではないかという声が大きくなってきました。</a:t>
            </a:r>
            <a:endParaRPr lang="en-US" altLang="ja-JP" dirty="0"/>
          </a:p>
          <a:p>
            <a:pPr defTabSz="875641">
              <a:defRPr/>
            </a:pPr>
            <a:r>
              <a:rPr lang="ja-JP" altLang="en-US" dirty="0"/>
              <a:t>当時の日本はまだ食糧事情もはかばかしくなく、会員たちは「クラブへ行けばお茶を入れてもらえる」と、弁当を持参し、ストーブを囲みながら熱心に議論をしていたそうです。</a:t>
            </a:r>
            <a:r>
              <a:rPr lang="ja-JP" altLang="en-US" dirty="0">
                <a:latin typeface="ＭＳ Ｐ明朝" panose="02020600040205080304" pitchFamily="18" charset="-128"/>
                <a:ea typeface="ＭＳ Ｐ明朝" panose="02020600040205080304" pitchFamily="18" charset="-128"/>
              </a:rPr>
              <a:t>（</a:t>
            </a:r>
            <a:r>
              <a:rPr lang="en-US" altLang="ja-JP" dirty="0">
                <a:latin typeface="ＭＳ Ｐ明朝" panose="02020600040205080304" pitchFamily="18" charset="-128"/>
                <a:ea typeface="ＭＳ Ｐ明朝" panose="02020600040205080304" pitchFamily="18" charset="-128"/>
              </a:rPr>
              <a:t>『</a:t>
            </a:r>
            <a:r>
              <a:rPr lang="ja-JP" altLang="en-US" dirty="0">
                <a:latin typeface="ＭＳ Ｐ明朝" panose="02020600040205080304" pitchFamily="18" charset="-128"/>
                <a:ea typeface="ＭＳ Ｐ明朝" panose="02020600040205080304" pitchFamily="18" charset="-128"/>
              </a:rPr>
              <a:t>ロータリー米山記念奨学会</a:t>
            </a:r>
            <a:r>
              <a:rPr lang="en-US" altLang="ja-JP" dirty="0">
                <a:latin typeface="ＭＳ Ｐ明朝" panose="02020600040205080304" pitchFamily="18" charset="-128"/>
                <a:ea typeface="ＭＳ Ｐ明朝" panose="02020600040205080304" pitchFamily="18" charset="-128"/>
              </a:rPr>
              <a:t>25</a:t>
            </a:r>
            <a:r>
              <a:rPr lang="ja-JP" altLang="en-US" dirty="0">
                <a:latin typeface="ＭＳ Ｐ明朝" panose="02020600040205080304" pitchFamily="18" charset="-128"/>
                <a:ea typeface="ＭＳ Ｐ明朝" panose="02020600040205080304" pitchFamily="18" charset="-128"/>
              </a:rPr>
              <a:t>年史</a:t>
            </a:r>
            <a:r>
              <a:rPr lang="en-US" altLang="ja-JP" dirty="0">
                <a:latin typeface="ＭＳ Ｐ明朝" panose="02020600040205080304" pitchFamily="18" charset="-128"/>
                <a:ea typeface="ＭＳ Ｐ明朝" panose="02020600040205080304" pitchFamily="18" charset="-128"/>
              </a:rPr>
              <a:t>』</a:t>
            </a:r>
            <a:r>
              <a:rPr lang="ja-JP" altLang="en-US" dirty="0">
                <a:latin typeface="ＭＳ Ｐ明朝" panose="02020600040205080304" pitchFamily="18" charset="-128"/>
                <a:ea typeface="ＭＳ Ｐ明朝" panose="02020600040205080304" pitchFamily="18" charset="-128"/>
              </a:rPr>
              <a:t>より）</a:t>
            </a:r>
            <a:endParaRPr lang="en-US" altLang="ja-JP" dirty="0">
              <a:latin typeface="ＭＳ Ｐ明朝" panose="02020600040205080304" pitchFamily="18" charset="-128"/>
              <a:ea typeface="ＭＳ Ｐ明朝" panose="02020600040205080304" pitchFamily="18" charset="-128"/>
            </a:endParaRPr>
          </a:p>
          <a:p>
            <a:pPr defTabSz="875641">
              <a:defRPr/>
            </a:pPr>
            <a:r>
              <a:rPr lang="ja-JP" altLang="en-US" dirty="0"/>
              <a:t>そして</a:t>
            </a:r>
            <a:r>
              <a:rPr lang="en-US" altLang="ja-JP" dirty="0"/>
              <a:t>1952</a:t>
            </a:r>
            <a:r>
              <a:rPr lang="ja-JP" altLang="en-US" dirty="0"/>
              <a:t>年、東京</a:t>
            </a:r>
            <a:r>
              <a:rPr lang="en-US" altLang="ja-JP" dirty="0"/>
              <a:t>RC</a:t>
            </a:r>
            <a:r>
              <a:rPr lang="ja-JP" altLang="en-US" dirty="0"/>
              <a:t>の古沢丈作会長が「米山基金」の構想を発表しました。これは、アジアから優秀な学生を招いて学費を援助し、二度と戦争の悲劇を繰り返さないために“平和日本”を肌で感じてもらいたい、というものでした。</a:t>
            </a:r>
            <a:endParaRPr lang="en-US" altLang="ja-JP" dirty="0"/>
          </a:p>
          <a:p>
            <a:pPr defTabSz="875641">
              <a:defRPr/>
            </a:pPr>
            <a:r>
              <a:rPr lang="ja-JP" altLang="en-US" dirty="0"/>
              <a:t>こうして、東京</a:t>
            </a:r>
            <a:r>
              <a:rPr lang="en-US" altLang="ja-JP" dirty="0"/>
              <a:t>RC</a:t>
            </a:r>
            <a:r>
              <a:rPr lang="ja-JP" altLang="en-US" dirty="0"/>
              <a:t>が始めた「米山基金」は、わずか</a:t>
            </a:r>
            <a:r>
              <a:rPr lang="en-US" altLang="ja-JP" dirty="0"/>
              <a:t>5</a:t>
            </a:r>
            <a:r>
              <a:rPr lang="ja-JP" altLang="en-US" dirty="0"/>
              <a:t>年で、日本の全ロータリークラブの共同事業として継承され、</a:t>
            </a:r>
            <a:r>
              <a:rPr lang="en-US" altLang="ja-JP" dirty="0"/>
              <a:t>1967</a:t>
            </a:r>
            <a:r>
              <a:rPr lang="ja-JP" altLang="en-US" dirty="0"/>
              <a:t>年には財団法人ロータリー米山記念奨学会が設立されました。</a:t>
            </a:r>
            <a:endParaRPr lang="en-US" altLang="ja-JP" dirty="0"/>
          </a:p>
          <a:p>
            <a:pPr defTabSz="875641">
              <a:defRPr/>
            </a:pPr>
            <a:endParaRPr lang="en-US" altLang="ja-JP" dirty="0"/>
          </a:p>
          <a:p>
            <a:pPr defTabSz="875641">
              <a:defRPr/>
            </a:pPr>
            <a:r>
              <a:rPr lang="ja-JP" altLang="en-US" dirty="0"/>
              <a:t>（</a:t>
            </a:r>
            <a:r>
              <a:rPr lang="en-US" altLang="ja-JP" dirty="0"/>
              <a:t>※</a:t>
            </a:r>
            <a:r>
              <a:rPr lang="ja-JP" altLang="en-US" dirty="0"/>
              <a:t>クリックする！　</a:t>
            </a:r>
            <a:r>
              <a:rPr lang="en-US" altLang="ja-JP" dirty="0"/>
              <a:t>50</a:t>
            </a:r>
            <a:r>
              <a:rPr lang="ja-JP" altLang="en-US" dirty="0"/>
              <a:t>周年記念式典の写真が表示されます）</a:t>
            </a:r>
            <a:endParaRPr lang="en-US" altLang="ja-JP" dirty="0"/>
          </a:p>
          <a:p>
            <a:pPr defTabSz="875641">
              <a:defRPr/>
            </a:pPr>
            <a:endParaRPr lang="en-US" altLang="ja-JP" dirty="0"/>
          </a:p>
          <a:p>
            <a:pPr defTabSz="875641">
              <a:defRPr/>
            </a:pPr>
            <a:r>
              <a:rPr lang="ja-JP" altLang="en-US" dirty="0"/>
              <a:t>昨年</a:t>
            </a:r>
            <a:r>
              <a:rPr lang="en-US" altLang="ja-JP" dirty="0"/>
              <a:t>2017</a:t>
            </a:r>
            <a:r>
              <a:rPr lang="ja-JP" altLang="en-US" dirty="0"/>
              <a:t>年</a:t>
            </a:r>
            <a:r>
              <a:rPr lang="en-US" altLang="ja-JP" dirty="0"/>
              <a:t>7</a:t>
            </a:r>
            <a:r>
              <a:rPr lang="ja-JP" altLang="en-US" dirty="0"/>
              <a:t>月には、財団設立</a:t>
            </a:r>
            <a:r>
              <a:rPr lang="en-US" altLang="ja-JP" dirty="0"/>
              <a:t>50</a:t>
            </a:r>
            <a:r>
              <a:rPr lang="ja-JP" altLang="en-US" dirty="0"/>
              <a:t>周年を迎え、今年（</a:t>
            </a:r>
            <a:r>
              <a:rPr lang="en-US" altLang="ja-JP" dirty="0"/>
              <a:t>2018</a:t>
            </a:r>
            <a:r>
              <a:rPr lang="ja-JP" altLang="en-US" dirty="0"/>
              <a:t>年）</a:t>
            </a:r>
            <a:r>
              <a:rPr lang="en-US" altLang="ja-JP" dirty="0"/>
              <a:t>2</a:t>
            </a:r>
            <a:r>
              <a:rPr lang="ja-JP" altLang="en-US" dirty="0"/>
              <a:t>月には記念式典が開かれまして、ロータリアン、学友、奨学生など約</a:t>
            </a:r>
            <a:r>
              <a:rPr lang="en-US" altLang="ja-JP" dirty="0"/>
              <a:t>700</a:t>
            </a:r>
            <a:r>
              <a:rPr lang="ja-JP" altLang="en-US" dirty="0"/>
              <a:t>人が参加しました。</a:t>
            </a:r>
            <a:endParaRPr lang="en-US" altLang="ja-JP" dirty="0"/>
          </a:p>
          <a:p>
            <a:pPr defTabSz="875641">
              <a:defRPr/>
            </a:pPr>
            <a:endParaRPr lang="en-US" altLang="ja-JP" sz="1050" dirty="0"/>
          </a:p>
          <a:p>
            <a:pPr defTabSz="875641">
              <a:defRPr/>
            </a:pPr>
            <a:endParaRPr lang="en-US" altLang="ja-JP" dirty="0">
              <a:latin typeface="ＭＳ Ｐ明朝" panose="02020600040205080304" pitchFamily="18" charset="-128"/>
              <a:ea typeface="ＭＳ Ｐ明朝" panose="02020600040205080304" pitchFamily="18" charset="-128"/>
            </a:endParaRPr>
          </a:p>
          <a:p>
            <a:pPr defTabSz="875641">
              <a:defRPr/>
            </a:pPr>
            <a:r>
              <a:rPr lang="ja-JP" altLang="en-US" sz="1050" dirty="0">
                <a:latin typeface="ＭＳ Ｐ明朝" panose="02020600040205080304" pitchFamily="18" charset="-128"/>
                <a:ea typeface="ＭＳ Ｐ明朝" panose="02020600040205080304" pitchFamily="18" charset="-128"/>
              </a:rPr>
              <a:t>＜参考＞</a:t>
            </a:r>
            <a:endParaRPr lang="en-US" altLang="ja-JP" sz="1050" dirty="0">
              <a:latin typeface="ＭＳ Ｐ明朝" panose="02020600040205080304" pitchFamily="18" charset="-128"/>
              <a:ea typeface="ＭＳ Ｐ明朝" panose="02020600040205080304" pitchFamily="18" charset="-128"/>
            </a:endParaRPr>
          </a:p>
          <a:p>
            <a:pPr marL="169958" indent="-169958" defTabSz="875641">
              <a:buFont typeface="Arial" panose="020B0604020202020204" pitchFamily="34" charset="0"/>
              <a:buChar char="•"/>
              <a:defRPr/>
            </a:pPr>
            <a:r>
              <a:rPr lang="ja-JP" altLang="en-US" sz="1050" dirty="0">
                <a:latin typeface="ＭＳ Ｐ明朝" panose="02020600040205080304" pitchFamily="18" charset="-128"/>
                <a:ea typeface="ＭＳ Ｐ明朝" panose="02020600040205080304" pitchFamily="18" charset="-128"/>
              </a:rPr>
              <a:t>写真は、米山梅吉翁（上）と、米山基金の構想を発表した古沢丈作氏（下）</a:t>
            </a:r>
            <a:endParaRPr lang="en-US" altLang="ja-JP" sz="1050" dirty="0">
              <a:latin typeface="ＭＳ Ｐ明朝" panose="02020600040205080304" pitchFamily="18" charset="-128"/>
              <a:ea typeface="ＭＳ Ｐ明朝" panose="02020600040205080304" pitchFamily="18" charset="-128"/>
            </a:endParaRPr>
          </a:p>
          <a:p>
            <a:pPr marL="169958" indent="-169958" defTabSz="875641">
              <a:buFont typeface="Arial" panose="020B0604020202020204" pitchFamily="34" charset="0"/>
              <a:buChar char="•"/>
              <a:defRPr/>
            </a:pPr>
            <a:r>
              <a:rPr lang="ja-JP" altLang="en-US" sz="1050" dirty="0">
                <a:latin typeface="ＭＳ Ｐ明朝" panose="02020600040205080304" pitchFamily="18" charset="-128"/>
                <a:ea typeface="ＭＳ Ｐ明朝" panose="02020600040205080304" pitchFamily="18" charset="-128"/>
              </a:rPr>
              <a:t>米山梅吉氏（</a:t>
            </a:r>
            <a:r>
              <a:rPr lang="en-US" altLang="ja-JP" sz="1050" dirty="0">
                <a:latin typeface="ＭＳ Ｐ明朝" panose="02020600040205080304" pitchFamily="18" charset="-128"/>
                <a:ea typeface="ＭＳ Ｐ明朝" panose="02020600040205080304" pitchFamily="18" charset="-128"/>
              </a:rPr>
              <a:t>1868-1946</a:t>
            </a:r>
            <a:r>
              <a:rPr lang="ja-JP" altLang="en-US" sz="1050" dirty="0">
                <a:latin typeface="ＭＳ Ｐ明朝" panose="02020600040205080304" pitchFamily="18" charset="-128"/>
                <a:ea typeface="ＭＳ Ｐ明朝" panose="02020600040205080304" pitchFamily="18" charset="-128"/>
              </a:rPr>
              <a:t>）</a:t>
            </a:r>
            <a:endParaRPr lang="en-US" altLang="ja-JP" sz="1050" dirty="0">
              <a:latin typeface="ＭＳ Ｐ明朝" panose="02020600040205080304" pitchFamily="18" charset="-128"/>
              <a:ea typeface="ＭＳ Ｐ明朝" panose="02020600040205080304" pitchFamily="18" charset="-128"/>
            </a:endParaRPr>
          </a:p>
          <a:p>
            <a:pPr marL="169958" indent="-169958" defTabSz="875641">
              <a:buFont typeface="Arial" panose="020B0604020202020204" pitchFamily="34" charset="0"/>
              <a:buChar char="•"/>
              <a:defRPr/>
            </a:pPr>
            <a:r>
              <a:rPr lang="ja-JP" altLang="en-US" sz="1050" dirty="0">
                <a:latin typeface="ＭＳ Ｐ明朝" panose="02020600040205080304" pitchFamily="18" charset="-128"/>
                <a:ea typeface="ＭＳ Ｐ明朝" panose="02020600040205080304" pitchFamily="18" charset="-128"/>
              </a:rPr>
              <a:t>古沢丈作氏（</a:t>
            </a:r>
            <a:r>
              <a:rPr lang="en-US" altLang="ja-JP" sz="1050" dirty="0">
                <a:latin typeface="ＭＳ Ｐ明朝" panose="02020600040205080304" pitchFamily="18" charset="-128"/>
                <a:ea typeface="ＭＳ Ｐ明朝" panose="02020600040205080304" pitchFamily="18" charset="-128"/>
              </a:rPr>
              <a:t>1881-1955</a:t>
            </a:r>
            <a:r>
              <a:rPr lang="ja-JP" altLang="en-US" sz="1050" dirty="0">
                <a:latin typeface="ＭＳ Ｐ明朝" panose="02020600040205080304" pitchFamily="18" charset="-128"/>
                <a:ea typeface="ＭＳ Ｐ明朝" panose="02020600040205080304" pitchFamily="18" charset="-128"/>
              </a:rPr>
              <a:t>）　</a:t>
            </a:r>
            <a:r>
              <a:rPr lang="en-US" altLang="ja-JP" sz="1050" dirty="0">
                <a:latin typeface="ＭＳ Ｐ明朝" panose="02020600040205080304" pitchFamily="18" charset="-128"/>
                <a:ea typeface="ＭＳ Ｐ明朝" panose="02020600040205080304" pitchFamily="18" charset="-128"/>
              </a:rPr>
              <a:t>1928</a:t>
            </a:r>
            <a:r>
              <a:rPr lang="ja-JP" altLang="en-US" sz="1050" dirty="0">
                <a:latin typeface="ＭＳ Ｐ明朝" panose="02020600040205080304" pitchFamily="18" charset="-128"/>
                <a:ea typeface="ＭＳ Ｐ明朝" panose="02020600040205080304" pitchFamily="18" charset="-128"/>
              </a:rPr>
              <a:t>年に大連宣言</a:t>
            </a:r>
            <a:endParaRPr lang="en-US" altLang="ja-JP" dirty="0">
              <a:latin typeface="ＭＳ Ｐ明朝" panose="02020600040205080304" pitchFamily="18" charset="-128"/>
              <a:ea typeface="ＭＳ Ｐ明朝" panose="02020600040205080304" pitchFamily="18" charset="-128"/>
            </a:endParaRPr>
          </a:p>
        </p:txBody>
      </p:sp>
      <p:sp>
        <p:nvSpPr>
          <p:cNvPr id="4" name="スライド番号プレースホルダー 3"/>
          <p:cNvSpPr>
            <a:spLocks noGrp="1"/>
          </p:cNvSpPr>
          <p:nvPr>
            <p:ph type="sldNum" sz="quarter" idx="10"/>
          </p:nvPr>
        </p:nvSpPr>
        <p:spPr/>
        <p:txBody>
          <a:bodyPr/>
          <a:lstStyle/>
          <a:p>
            <a:fld id="{445D418A-BF7D-4048-A3D1-F06ABC480ED5}" type="slidenum">
              <a:rPr kumimoji="1" lang="ja-JP" altLang="en-US" smtClean="0"/>
              <a:t>4</a:t>
            </a:fld>
            <a:endParaRPr kumimoji="1" lang="ja-JP" altLang="en-US" dirty="0"/>
          </a:p>
        </p:txBody>
      </p:sp>
    </p:spTree>
    <p:extLst>
      <p:ext uri="{BB962C8B-B14F-4D97-AF65-F5344CB8AC3E}">
        <p14:creationId xmlns:p14="http://schemas.microsoft.com/office/powerpoint/2010/main" val="1449732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ところで、米山は日本のロータリー独自の奉仕事業として作られ、発展してきました。このため、ロータリーの活動ではあるものの、国際ロータリーとは一線を画す状況が自ずと続いていました。そうした関係が次第に変化してきたのは</a:t>
            </a:r>
            <a:r>
              <a:rPr kumimoji="1" lang="en-US" altLang="ja-JP" dirty="0"/>
              <a:t>2004</a:t>
            </a:r>
            <a:r>
              <a:rPr kumimoji="1" lang="ja-JP" altLang="en-US" dirty="0"/>
              <a:t>年頃からです。</a:t>
            </a:r>
            <a:endParaRPr kumimoji="1" lang="en-US" altLang="ja-JP" dirty="0"/>
          </a:p>
          <a:p>
            <a:r>
              <a:rPr kumimoji="1" lang="en-US" altLang="ja-JP" dirty="0"/>
              <a:t>2004</a:t>
            </a:r>
            <a:r>
              <a:rPr kumimoji="1" lang="ja-JP" altLang="en-US" dirty="0"/>
              <a:t>年</a:t>
            </a:r>
            <a:r>
              <a:rPr kumimoji="1" lang="en-US" altLang="ja-JP" dirty="0"/>
              <a:t>11</a:t>
            </a:r>
            <a:r>
              <a:rPr kumimoji="1" lang="ja-JP" altLang="en-US" dirty="0"/>
              <a:t>月のＲＩ理事会で、「奨学金の授与を通し、世界理解と平和に貢献されている財団法人ロータリー米山記念奨学会を称賛する」とされ、これ以降、ロータリー米山記念奨学会が「多地区合同奉仕活動」（現在は多地区合同活動）の手続きを取ることにより、ロータリーの名称やロータリーマークを今後も続けて使用することを認める、ということが決議されました。</a:t>
            </a:r>
            <a:endParaRPr kumimoji="1" lang="en-US" altLang="ja-JP" dirty="0"/>
          </a:p>
          <a:p>
            <a:r>
              <a:rPr kumimoji="1" lang="en-US" altLang="ja-JP" dirty="0"/>
              <a:t>2007</a:t>
            </a:r>
            <a:r>
              <a:rPr kumimoji="1" lang="ja-JP" altLang="en-US" dirty="0"/>
              <a:t>年には全</a:t>
            </a:r>
            <a:r>
              <a:rPr kumimoji="1" lang="en-US" altLang="ja-JP" dirty="0"/>
              <a:t>34</a:t>
            </a:r>
            <a:r>
              <a:rPr kumimoji="1" lang="ja-JP" altLang="en-US" dirty="0"/>
              <a:t>地区からの同意を得て、国際ロータリーの定める多地区合同奉仕活動として、すべての手続きを完了しました。</a:t>
            </a:r>
            <a:endParaRPr kumimoji="1" lang="en-US" altLang="ja-JP" dirty="0"/>
          </a:p>
          <a:p>
            <a:r>
              <a:rPr kumimoji="1" lang="ja-JP" altLang="en-US" dirty="0"/>
              <a:t>そして</a:t>
            </a:r>
            <a:r>
              <a:rPr kumimoji="1" lang="en-US" altLang="ja-JP" dirty="0"/>
              <a:t>2014</a:t>
            </a:r>
            <a:r>
              <a:rPr kumimoji="1" lang="ja-JP" altLang="en-US" dirty="0"/>
              <a:t>年</a:t>
            </a:r>
            <a:r>
              <a:rPr kumimoji="1" lang="en-US" altLang="ja-JP" dirty="0"/>
              <a:t>1</a:t>
            </a:r>
            <a:r>
              <a:rPr kumimoji="1" lang="ja-JP" altLang="en-US" dirty="0"/>
              <a:t>月のＲＩ理事会では、ロータリー学友の定義が拡大され、米山学友もまた、ロータリー学友の一員となりました。これを受けて、</a:t>
            </a:r>
            <a:r>
              <a:rPr kumimoji="1" lang="en-US" altLang="ja-JP" dirty="0"/>
              <a:t>2016</a:t>
            </a:r>
            <a:r>
              <a:rPr kumimoji="1" lang="ja-JP" altLang="en-US" dirty="0"/>
              <a:t>年のソウル国際大会には世界中から多くの米山学友が集まり、ロータリーファミリーの一員として参加したのです。</a:t>
            </a:r>
            <a:endParaRPr kumimoji="1" lang="en-US" altLang="ja-JP" dirty="0"/>
          </a:p>
          <a:p>
            <a:endParaRPr kumimoji="1" lang="en-US" altLang="ja-JP" dirty="0"/>
          </a:p>
          <a:p>
            <a:endParaRPr kumimoji="1" lang="en-US" altLang="ja-JP" sz="800" dirty="0"/>
          </a:p>
          <a:p>
            <a:r>
              <a:rPr kumimoji="1" lang="ja-JP" altLang="en-US" sz="800" dirty="0"/>
              <a:t>＜参考＞</a:t>
            </a:r>
            <a:endParaRPr kumimoji="1" lang="en-US" altLang="ja-JP" sz="800" dirty="0"/>
          </a:p>
          <a:p>
            <a:r>
              <a:rPr kumimoji="1" lang="ja-JP" altLang="en-US" sz="800" dirty="0"/>
              <a:t>上記以前にＲＩ会長が米山について言及した歴史</a:t>
            </a:r>
            <a:endParaRPr kumimoji="1" lang="en-US" altLang="ja-JP" sz="800" dirty="0"/>
          </a:p>
          <a:p>
            <a:endParaRPr kumimoji="1" lang="en-US" altLang="ja-JP" sz="800" dirty="0"/>
          </a:p>
          <a:p>
            <a:r>
              <a:rPr lang="ja-JP" altLang="en-US" sz="800" dirty="0"/>
              <a:t>〇</a:t>
            </a:r>
            <a:r>
              <a:rPr lang="en-US" altLang="ja-JP" sz="800" dirty="0"/>
              <a:t>1982</a:t>
            </a:r>
            <a:r>
              <a:rPr lang="ja-JP" altLang="en-US" sz="800" dirty="0"/>
              <a:t>年</a:t>
            </a:r>
            <a:endParaRPr lang="en-US" altLang="ja-JP" sz="800" dirty="0"/>
          </a:p>
          <a:p>
            <a:r>
              <a:rPr lang="ja-JP" altLang="en-US" sz="800" dirty="0"/>
              <a:t>向笠ＲＩ元会長が </a:t>
            </a:r>
            <a:r>
              <a:rPr lang="en-US" altLang="ja-JP" sz="800" dirty="0"/>
              <a:t>1982</a:t>
            </a:r>
            <a:r>
              <a:rPr lang="ja-JP" altLang="en-US" sz="800" dirty="0"/>
              <a:t>年の国際協議会 と国際大会で米山奨学事業について言及</a:t>
            </a:r>
            <a:endParaRPr lang="en-US" altLang="ja-JP" sz="800" dirty="0"/>
          </a:p>
          <a:p>
            <a:r>
              <a:rPr lang="ja-JP" altLang="en-US" sz="800" dirty="0"/>
              <a:t>〇</a:t>
            </a:r>
            <a:r>
              <a:rPr lang="en-US" altLang="ja-JP" sz="800" dirty="0"/>
              <a:t>1984</a:t>
            </a:r>
            <a:r>
              <a:rPr lang="ja-JP" altLang="en-US" sz="800" dirty="0"/>
              <a:t>年</a:t>
            </a:r>
            <a:endParaRPr lang="en-US" altLang="ja-JP" sz="800" dirty="0"/>
          </a:p>
          <a:p>
            <a:r>
              <a:rPr lang="en-US" altLang="ja-JP" sz="800" dirty="0"/>
              <a:t>3</a:t>
            </a:r>
            <a:r>
              <a:rPr lang="ja-JP" altLang="en-US" sz="800" dirty="0"/>
              <a:t>月に、ウィリアム </a:t>
            </a:r>
            <a:r>
              <a:rPr lang="en-US" altLang="ja-JP" sz="800" dirty="0"/>
              <a:t>R. </a:t>
            </a:r>
            <a:r>
              <a:rPr lang="ja-JP" altLang="en-US" sz="800" dirty="0"/>
              <a:t>ロビンズＲＩ元会長（</a:t>
            </a:r>
            <a:r>
              <a:rPr lang="en-US" altLang="ja-JP" sz="800" dirty="0"/>
              <a:t>1974</a:t>
            </a:r>
            <a:r>
              <a:rPr lang="ja-JP" altLang="en-US" sz="800" dirty="0"/>
              <a:t>－</a:t>
            </a:r>
            <a:r>
              <a:rPr lang="en-US" altLang="ja-JP" sz="800" dirty="0"/>
              <a:t>75</a:t>
            </a:r>
            <a:r>
              <a:rPr lang="ja-JP" altLang="en-US" sz="800" dirty="0"/>
              <a:t>年度）から「日本の多くのロータリアンに対する 感謝のしるしに」と、米山奨学会へ</a:t>
            </a:r>
            <a:r>
              <a:rPr lang="en-US" altLang="ja-JP" sz="800" dirty="0"/>
              <a:t>500</a:t>
            </a:r>
            <a:r>
              <a:rPr lang="ja-JP" altLang="en-US" sz="800" dirty="0"/>
              <a:t>ドルの小切手が贈られた。</a:t>
            </a:r>
            <a:endParaRPr lang="en-US" altLang="ja-JP" sz="800" dirty="0"/>
          </a:p>
          <a:p>
            <a:r>
              <a:rPr lang="ja-JP" altLang="en-US" sz="800" dirty="0"/>
              <a:t>〇</a:t>
            </a:r>
            <a:r>
              <a:rPr lang="en-US" altLang="ja-JP" sz="800" dirty="0"/>
              <a:t>1985</a:t>
            </a:r>
            <a:r>
              <a:rPr lang="ja-JP" altLang="en-US" sz="800" dirty="0"/>
              <a:t>年</a:t>
            </a:r>
            <a:endParaRPr lang="en-US" altLang="ja-JP" sz="800" dirty="0"/>
          </a:p>
          <a:p>
            <a:r>
              <a:rPr lang="ja-JP" altLang="en-US" sz="800" dirty="0"/>
              <a:t>ソウルで開催された 韓日親善会議の講演で、カルロス・カンセコＲＩ会長が次のように述べた。</a:t>
            </a:r>
            <a:endParaRPr lang="en-US" altLang="ja-JP" sz="800" dirty="0"/>
          </a:p>
          <a:p>
            <a:r>
              <a:rPr lang="ja-JP" altLang="en-US" sz="800" dirty="0"/>
              <a:t>「韓国及び日本においては今迄にしっかりとした奉仕の伝統が築かれています。それは多くの分野に分かれていますが、その内の一つは教育の実践です。</a:t>
            </a:r>
            <a:r>
              <a:rPr lang="en-US" altLang="ja-JP" sz="800" dirty="0"/>
              <a:t>1953</a:t>
            </a:r>
            <a:r>
              <a:rPr lang="ja-JP" altLang="en-US" sz="800" dirty="0"/>
              <a:t>年以来日本のロータリアンの支持する米山記念財団は、既に日本に学ぶ </a:t>
            </a:r>
            <a:r>
              <a:rPr lang="en-US" altLang="ja-JP" sz="800" dirty="0"/>
              <a:t>46 </a:t>
            </a:r>
            <a:r>
              <a:rPr lang="ja-JP" altLang="en-US" sz="800" dirty="0"/>
              <a:t>か国の </a:t>
            </a:r>
            <a:r>
              <a:rPr lang="en-US" altLang="ja-JP" sz="800" dirty="0"/>
              <a:t>3,700 </a:t>
            </a:r>
            <a:r>
              <a:rPr lang="ja-JP" altLang="en-US" sz="800" dirty="0"/>
              <a:t>名（奨学会注：延べ人数） の大学卒業生に奨学金を提供しています。（中略）このような両国の組織機構は高度な教育関係の交流を奨励する手助けをしており、ロータリー財団にとって実際に役立つパートナーであります」</a:t>
            </a:r>
            <a:endParaRPr kumimoji="1" lang="ja-JP" altLang="en-US" sz="800" dirty="0"/>
          </a:p>
        </p:txBody>
      </p:sp>
      <p:sp>
        <p:nvSpPr>
          <p:cNvPr id="4" name="スライド番号プレースホルダー 3"/>
          <p:cNvSpPr>
            <a:spLocks noGrp="1"/>
          </p:cNvSpPr>
          <p:nvPr>
            <p:ph type="sldNum" sz="quarter" idx="10"/>
          </p:nvPr>
        </p:nvSpPr>
        <p:spPr/>
        <p:txBody>
          <a:bodyPr/>
          <a:lstStyle/>
          <a:p>
            <a:fld id="{445D418A-BF7D-4048-A3D1-F06ABC480ED5}" type="slidenum">
              <a:rPr kumimoji="1" lang="ja-JP" altLang="en-US" smtClean="0"/>
              <a:t>5</a:t>
            </a:fld>
            <a:endParaRPr kumimoji="1" lang="ja-JP" altLang="en-US" dirty="0"/>
          </a:p>
        </p:txBody>
      </p:sp>
    </p:spTree>
    <p:extLst>
      <p:ext uri="{BB962C8B-B14F-4D97-AF65-F5344CB8AC3E}">
        <p14:creationId xmlns:p14="http://schemas.microsoft.com/office/powerpoint/2010/main" val="937351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ja-JP" altLang="en-US" dirty="0"/>
              <a:t>★豆辞典</a:t>
            </a:r>
            <a:r>
              <a:rPr lang="en-US" altLang="ja-JP" dirty="0"/>
              <a:t>p9</a:t>
            </a:r>
            <a:r>
              <a:rPr lang="ja-JP" altLang="en-US" dirty="0"/>
              <a:t>に対応</a:t>
            </a:r>
            <a:endParaRPr lang="en-US" altLang="ja-JP" dirty="0"/>
          </a:p>
          <a:p>
            <a:pPr>
              <a:defRPr/>
            </a:pPr>
            <a:endParaRPr kumimoji="1" lang="en-US" altLang="ja-JP" sz="1200" kern="1200" dirty="0">
              <a:solidFill>
                <a:schemeClr val="tx1"/>
              </a:solidFill>
              <a:latin typeface="+mj-ea"/>
              <a:ea typeface="+mn-ea"/>
              <a:cs typeface="+mn-cs"/>
            </a:endParaRPr>
          </a:p>
          <a:p>
            <a:pPr>
              <a:defRPr/>
            </a:pPr>
            <a:r>
              <a:rPr kumimoji="1" lang="ja-JP" altLang="en-US" sz="1200" kern="1200" dirty="0">
                <a:solidFill>
                  <a:schemeClr val="tx1"/>
                </a:solidFill>
                <a:latin typeface="+mj-ea"/>
                <a:ea typeface="+mn-ea"/>
                <a:cs typeface="+mn-cs"/>
              </a:rPr>
              <a:t>次に、米山ではどのくらいの奨学生を支援しているかについてお話しします。</a:t>
            </a:r>
            <a:endParaRPr kumimoji="1" lang="en-US" altLang="ja-JP" sz="1200" kern="1200" dirty="0">
              <a:solidFill>
                <a:schemeClr val="tx1"/>
              </a:solidFill>
              <a:latin typeface="+mj-ea"/>
              <a:ea typeface="+mn-ea"/>
              <a:cs typeface="+mn-cs"/>
            </a:endParaRPr>
          </a:p>
          <a:p>
            <a:pPr>
              <a:defRPr/>
            </a:pPr>
            <a:endParaRPr kumimoji="1" lang="en-US" altLang="ja-JP" sz="1200" kern="1200" dirty="0">
              <a:solidFill>
                <a:schemeClr val="tx1"/>
              </a:solidFill>
              <a:latin typeface="+mj-ea"/>
              <a:ea typeface="+mn-ea"/>
              <a:cs typeface="+mn-cs"/>
            </a:endParaRPr>
          </a:p>
          <a:p>
            <a:pPr>
              <a:defRPr/>
            </a:pPr>
            <a:r>
              <a:rPr kumimoji="1" lang="ja-JP" altLang="en-US" sz="1200" kern="1200" dirty="0">
                <a:solidFill>
                  <a:schemeClr val="tx1"/>
                </a:solidFill>
                <a:latin typeface="+mj-ea"/>
                <a:ea typeface="+mn-ea"/>
                <a:cs typeface="+mn-cs"/>
              </a:rPr>
              <a:t>米山は、外国人留学生を対象とする民間の奨学金では国内最大規模です。</a:t>
            </a:r>
            <a:endParaRPr kumimoji="1" lang="en-US" altLang="ja-JP" sz="1200" kern="1200" dirty="0">
              <a:solidFill>
                <a:schemeClr val="tx1"/>
              </a:solidFill>
              <a:latin typeface="+mj-ea"/>
              <a:ea typeface="+mn-ea"/>
              <a:cs typeface="+mn-cs"/>
            </a:endParaRPr>
          </a:p>
          <a:p>
            <a:pPr>
              <a:defRPr/>
            </a:pPr>
            <a:r>
              <a:rPr kumimoji="1" lang="en-US" altLang="ja-JP" sz="1200" b="0" u="none" kern="1200" dirty="0">
                <a:solidFill>
                  <a:schemeClr val="tx1"/>
                </a:solidFill>
                <a:latin typeface="+mj-ea"/>
                <a:ea typeface="+mn-ea"/>
                <a:cs typeface="+mn-cs"/>
              </a:rPr>
              <a:t>2018</a:t>
            </a:r>
            <a:r>
              <a:rPr kumimoji="1" lang="ja-JP" altLang="en-US" sz="1200" b="0" u="none" kern="1200" dirty="0">
                <a:solidFill>
                  <a:schemeClr val="tx1"/>
                </a:solidFill>
                <a:latin typeface="+mj-ea"/>
                <a:ea typeface="+mn-ea"/>
                <a:cs typeface="+mn-cs"/>
              </a:rPr>
              <a:t>学年度は日本全国で</a:t>
            </a:r>
            <a:r>
              <a:rPr kumimoji="1" lang="en-US" altLang="ja-JP" sz="1200" b="0" u="none" kern="1200" dirty="0">
                <a:solidFill>
                  <a:schemeClr val="tx1"/>
                </a:solidFill>
                <a:latin typeface="+mj-ea"/>
                <a:ea typeface="+mn-ea"/>
                <a:cs typeface="+mn-cs"/>
              </a:rPr>
              <a:t>852</a:t>
            </a:r>
            <a:r>
              <a:rPr kumimoji="1" lang="ja-JP" altLang="en-US" sz="1200" b="0" u="none" kern="1200" dirty="0">
                <a:solidFill>
                  <a:schemeClr val="tx1"/>
                </a:solidFill>
                <a:latin typeface="+mj-ea"/>
                <a:ea typeface="+mn-ea"/>
                <a:cs typeface="+mn-cs"/>
              </a:rPr>
              <a:t>人が採用され、現在、各ロータリークラブでお世話をいただいています。累計では世界</a:t>
            </a:r>
            <a:r>
              <a:rPr kumimoji="1" lang="en-US" altLang="ja-JP" sz="1200" b="0" u="none" kern="1200" dirty="0">
                <a:solidFill>
                  <a:schemeClr val="tx1"/>
                </a:solidFill>
                <a:latin typeface="+mj-ea"/>
                <a:ea typeface="+mn-ea"/>
                <a:cs typeface="+mn-cs"/>
              </a:rPr>
              <a:t>127</a:t>
            </a:r>
            <a:r>
              <a:rPr kumimoji="1" lang="ja-JP" altLang="en-US" sz="1200" b="0" u="none" kern="1200" dirty="0">
                <a:solidFill>
                  <a:schemeClr val="tx1"/>
                </a:solidFill>
                <a:latin typeface="+mj-ea"/>
                <a:ea typeface="+mn-ea"/>
                <a:cs typeface="+mn-cs"/>
              </a:rPr>
              <a:t>の国と地域から</a:t>
            </a:r>
            <a:r>
              <a:rPr kumimoji="1" lang="en-US" altLang="ja-JP" sz="1200" b="0" u="none" kern="1200" dirty="0">
                <a:solidFill>
                  <a:schemeClr val="tx1"/>
                </a:solidFill>
                <a:latin typeface="+mj-ea"/>
                <a:ea typeface="+mn-ea"/>
                <a:cs typeface="+mn-cs"/>
              </a:rPr>
              <a:t>2</a:t>
            </a:r>
            <a:r>
              <a:rPr kumimoji="1" lang="ja-JP" altLang="en-US" sz="1200" b="0" u="none" kern="1200" dirty="0">
                <a:solidFill>
                  <a:schemeClr val="tx1"/>
                </a:solidFill>
                <a:latin typeface="+mj-ea"/>
                <a:ea typeface="+mn-ea"/>
                <a:cs typeface="+mn-cs"/>
              </a:rPr>
              <a:t>万</a:t>
            </a:r>
            <a:r>
              <a:rPr kumimoji="1" lang="en-US" altLang="ja-JP" sz="1200" b="0" u="none" kern="1200" dirty="0">
                <a:solidFill>
                  <a:schemeClr val="tx1"/>
                </a:solidFill>
                <a:latin typeface="+mj-ea"/>
                <a:ea typeface="+mn-ea"/>
                <a:cs typeface="+mn-cs"/>
              </a:rPr>
              <a:t>396</a:t>
            </a:r>
            <a:r>
              <a:rPr kumimoji="1" lang="ja-JP" altLang="en-US" sz="1200" b="0" u="none" kern="1200" dirty="0">
                <a:solidFill>
                  <a:schemeClr val="tx1"/>
                </a:solidFill>
                <a:latin typeface="+mj-ea"/>
                <a:ea typeface="+mn-ea"/>
                <a:cs typeface="+mn-cs"/>
              </a:rPr>
              <a:t>人を支援しています。</a:t>
            </a:r>
            <a:endParaRPr kumimoji="1" lang="en-US" altLang="ja-JP" sz="1200" b="0" u="none" kern="1200" dirty="0">
              <a:solidFill>
                <a:schemeClr val="tx1"/>
              </a:solidFill>
              <a:latin typeface="+mj-ea"/>
              <a:ea typeface="+mn-ea"/>
              <a:cs typeface="+mn-cs"/>
            </a:endParaRPr>
          </a:p>
          <a:p>
            <a:r>
              <a:rPr kumimoji="1" lang="ja-JP" altLang="en-US" dirty="0"/>
              <a:t>奨学生の国・地域別の割合はグラフのとおりです。累計では中国、韓国、台湾が多いのですが、最近ではベトナムの奨学生が急増しており、今では中国に次いで、多くを占めています。</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p:txBody>
      </p:sp>
      <p:sp>
        <p:nvSpPr>
          <p:cNvPr id="4" name="スライド番号プレースホルダー 3"/>
          <p:cNvSpPr>
            <a:spLocks noGrp="1"/>
          </p:cNvSpPr>
          <p:nvPr>
            <p:ph type="sldNum" sz="quarter" idx="10"/>
          </p:nvPr>
        </p:nvSpPr>
        <p:spPr/>
        <p:txBody>
          <a:bodyPr/>
          <a:lstStyle/>
          <a:p>
            <a:fld id="{77E3686F-1798-431D-A336-1E1F26A1D97E}" type="slidenum">
              <a:rPr kumimoji="1" lang="ja-JP" altLang="en-US" smtClean="0"/>
              <a:t>6</a:t>
            </a:fld>
            <a:endParaRPr kumimoji="1" lang="ja-JP" altLang="en-US" dirty="0"/>
          </a:p>
        </p:txBody>
      </p:sp>
    </p:spTree>
    <p:extLst>
      <p:ext uri="{BB962C8B-B14F-4D97-AF65-F5344CB8AC3E}">
        <p14:creationId xmlns:p14="http://schemas.microsoft.com/office/powerpoint/2010/main" val="2847622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ja-JP" altLang="en-US" dirty="0"/>
              <a:t>★豆辞典</a:t>
            </a:r>
            <a:r>
              <a:rPr lang="en-US" altLang="ja-JP" dirty="0"/>
              <a:t>p7-8</a:t>
            </a:r>
            <a:r>
              <a:rPr lang="ja-JP" altLang="en-US" dirty="0"/>
              <a:t>に対応</a:t>
            </a:r>
            <a:endParaRPr lang="en-US" altLang="ja-JP" dirty="0"/>
          </a:p>
          <a:p>
            <a:endParaRPr kumimoji="1" lang="en-US" altLang="ja-JP" dirty="0"/>
          </a:p>
          <a:p>
            <a:r>
              <a:rPr kumimoji="1" lang="ja-JP" altLang="en-US" dirty="0"/>
              <a:t>米山の奨学金プログラムには</a:t>
            </a:r>
            <a:r>
              <a:rPr kumimoji="1" lang="en-US" altLang="ja-JP" dirty="0"/>
              <a:t>5</a:t>
            </a:r>
            <a:r>
              <a:rPr kumimoji="1" lang="ja-JP" altLang="en-US" dirty="0"/>
              <a:t>つの種類があります。</a:t>
            </a:r>
            <a:endParaRPr kumimoji="1" lang="en-US" altLang="ja-JP" dirty="0"/>
          </a:p>
          <a:p>
            <a:endParaRPr kumimoji="1" lang="en-US" altLang="ja-JP" dirty="0"/>
          </a:p>
          <a:p>
            <a:r>
              <a:rPr kumimoji="1" lang="ja-JP" altLang="en-US" dirty="0"/>
              <a:t>基本的には、大学・大学院の学生がほとんどで、学部生は月</a:t>
            </a:r>
            <a:r>
              <a:rPr kumimoji="1" lang="en-US" altLang="ja-JP" dirty="0"/>
              <a:t>10</a:t>
            </a:r>
            <a:r>
              <a:rPr kumimoji="1" lang="ja-JP" altLang="en-US" dirty="0"/>
              <a:t>万円、大学院生は月</a:t>
            </a:r>
            <a:r>
              <a:rPr kumimoji="1" lang="en-US" altLang="ja-JP" dirty="0"/>
              <a:t>14</a:t>
            </a:r>
            <a:r>
              <a:rPr kumimoji="1" lang="ja-JP" altLang="en-US" dirty="0"/>
              <a:t>万円が支給されています。</a:t>
            </a:r>
            <a:endParaRPr kumimoji="1" lang="en-US" altLang="ja-JP" dirty="0"/>
          </a:p>
          <a:p>
            <a:r>
              <a:rPr kumimoji="1" lang="ja-JP" altLang="en-US" dirty="0"/>
              <a:t>期間は半年から、長い人で</a:t>
            </a:r>
            <a:r>
              <a:rPr kumimoji="1" lang="en-US" altLang="ja-JP" dirty="0"/>
              <a:t>2</a:t>
            </a:r>
            <a:r>
              <a:rPr kumimoji="1" lang="ja-JP" altLang="en-US" dirty="0"/>
              <a:t>年間です。</a:t>
            </a:r>
            <a:endParaRPr kumimoji="1" lang="en-US" altLang="ja-JP" dirty="0"/>
          </a:p>
          <a:p>
            <a:endParaRPr kumimoji="1" lang="en-US" altLang="ja-JP" dirty="0"/>
          </a:p>
          <a:p>
            <a:r>
              <a:rPr kumimoji="1" lang="ja-JP" altLang="en-US" dirty="0"/>
              <a:t>大学だけでなく、それ以外の教育機関、たとえば高等専門学校専攻科（学部に相当）、短大、専門学校などからも、地区奨励奨学生として採用することができます。</a:t>
            </a:r>
            <a:endParaRPr kumimoji="1" lang="en-US" altLang="ja-JP" dirty="0"/>
          </a:p>
          <a:p>
            <a:endParaRPr kumimoji="1" lang="en-US" altLang="ja-JP" dirty="0"/>
          </a:p>
          <a:p>
            <a:r>
              <a:rPr kumimoji="1" lang="ja-JP" altLang="en-US" dirty="0"/>
              <a:t>クラブ支援というのは、現役奨学生の期間延長プログラムで、延長期間の半額を世話クラブが寄付として負担しています。</a:t>
            </a:r>
            <a:endParaRPr kumimoji="1" lang="en-US" altLang="ja-JP" dirty="0"/>
          </a:p>
          <a:p>
            <a:endParaRPr kumimoji="1" lang="en-US" altLang="ja-JP" dirty="0"/>
          </a:p>
          <a:p>
            <a:r>
              <a:rPr kumimoji="1" lang="ja-JP" altLang="en-US" dirty="0"/>
              <a:t>海外応募者対象奨学金は、試行期間を経て、来年</a:t>
            </a:r>
            <a:r>
              <a:rPr kumimoji="1" lang="en-US" altLang="ja-JP" dirty="0"/>
              <a:t>2019</a:t>
            </a:r>
            <a:r>
              <a:rPr kumimoji="1" lang="ja-JP" altLang="en-US" dirty="0"/>
              <a:t>学年度から正式プログラムになります。</a:t>
            </a:r>
            <a:endParaRPr kumimoji="1" lang="en-US" altLang="ja-JP" dirty="0"/>
          </a:p>
          <a:p>
            <a:r>
              <a:rPr kumimoji="1" lang="ja-JP" altLang="en-US" dirty="0"/>
              <a:t>これは、日本への留学が決まっている外国人が、海外から個人で直接応募し、奨学金を予約できるものです。</a:t>
            </a:r>
            <a:endParaRPr kumimoji="1" lang="en-US" altLang="ja-JP" dirty="0"/>
          </a:p>
          <a:p>
            <a:endParaRPr kumimoji="1" lang="en-US" altLang="ja-JP" dirty="0"/>
          </a:p>
          <a:p>
            <a:r>
              <a:rPr kumimoji="1" lang="ja-JP" altLang="en-US" dirty="0"/>
              <a:t>最後の海外学友会推薦奨学金は、海外の学友会がその国で募集し選考・推薦するもので、対象となるのはすでに博士号を取得した上級研究者です。現在は台湾と韓国の学友会で実施しています。</a:t>
            </a:r>
            <a:endParaRPr kumimoji="1" lang="en-US" altLang="ja-JP" dirty="0"/>
          </a:p>
          <a:p>
            <a:endParaRPr kumimoji="1" lang="en-US" altLang="ja-JP" dirty="0"/>
          </a:p>
          <a:p>
            <a:r>
              <a:rPr kumimoji="1" lang="ja-JP" altLang="en-US" dirty="0"/>
              <a:t>では、奨学生の採用は、どのような基準で行われているのかと言いますと</a:t>
            </a:r>
            <a:r>
              <a:rPr kumimoji="1" lang="en-US" altLang="ja-JP" dirty="0"/>
              <a:t>…</a:t>
            </a:r>
          </a:p>
        </p:txBody>
      </p:sp>
      <p:sp>
        <p:nvSpPr>
          <p:cNvPr id="4" name="スライド番号プレースホルダー 3"/>
          <p:cNvSpPr>
            <a:spLocks noGrp="1"/>
          </p:cNvSpPr>
          <p:nvPr>
            <p:ph type="sldNum" sz="quarter" idx="10"/>
          </p:nvPr>
        </p:nvSpPr>
        <p:spPr/>
        <p:txBody>
          <a:bodyPr/>
          <a:lstStyle/>
          <a:p>
            <a:fld id="{445D418A-BF7D-4048-A3D1-F06ABC480ED5}" type="slidenum">
              <a:rPr kumimoji="1" lang="ja-JP" altLang="en-US" smtClean="0"/>
              <a:t>7</a:t>
            </a:fld>
            <a:endParaRPr kumimoji="1" lang="ja-JP" altLang="en-US" dirty="0"/>
          </a:p>
        </p:txBody>
      </p:sp>
    </p:spTree>
    <p:extLst>
      <p:ext uri="{BB962C8B-B14F-4D97-AF65-F5344CB8AC3E}">
        <p14:creationId xmlns:p14="http://schemas.microsoft.com/office/powerpoint/2010/main" val="1816903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a:t>
            </a:r>
            <a:r>
              <a:rPr kumimoji="1" lang="en-US" altLang="ja-JP" dirty="0"/>
              <a:t>※</a:t>
            </a:r>
            <a:r>
              <a:rPr kumimoji="1" lang="ja-JP" altLang="en-US" dirty="0"/>
              <a:t>スライドを開くと自動的に、採用基準項目が次々に黄色く強調されます）</a:t>
            </a:r>
            <a:endParaRPr kumimoji="1" lang="en-US" altLang="ja-JP" dirty="0"/>
          </a:p>
          <a:p>
            <a:endParaRPr kumimoji="1" lang="en-US" altLang="ja-JP" dirty="0"/>
          </a:p>
          <a:p>
            <a:r>
              <a:rPr kumimoji="1" lang="ja-JP" altLang="en-US" dirty="0"/>
              <a:t>「将来の目標・留学の目的がきちんとしているかどうか」</a:t>
            </a:r>
            <a:endParaRPr kumimoji="1" lang="en-US" altLang="ja-JP" dirty="0"/>
          </a:p>
          <a:p>
            <a:r>
              <a:rPr kumimoji="1" lang="ja-JP" altLang="en-US" dirty="0"/>
              <a:t>「交流への熱意があるかどうか」</a:t>
            </a:r>
            <a:endParaRPr kumimoji="1" lang="en-US" altLang="ja-JP" dirty="0"/>
          </a:p>
          <a:p>
            <a:r>
              <a:rPr kumimoji="1" lang="ja-JP" altLang="en-US" dirty="0"/>
              <a:t>「人柄の良さ」</a:t>
            </a:r>
            <a:endParaRPr kumimoji="1" lang="en-US" altLang="ja-JP" dirty="0"/>
          </a:p>
          <a:p>
            <a:r>
              <a:rPr kumimoji="1" lang="ja-JP" altLang="en-US" dirty="0"/>
              <a:t>「コミュニケーション能力の高さ」</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詳しい評価項目や点数配分は公表できませんが、</a:t>
            </a:r>
            <a:r>
              <a:rPr kumimoji="1" lang="ja-JP" altLang="en-US" dirty="0"/>
              <a:t>こういった項目で点数化し、各地区選考委員会が面接選考をしています。</a:t>
            </a:r>
            <a:endParaRPr kumimoji="1" lang="en-US" altLang="ja-JP" dirty="0"/>
          </a:p>
          <a:p>
            <a:endParaRPr kumimoji="1" lang="en-US" altLang="ja-JP" dirty="0"/>
          </a:p>
          <a:p>
            <a:r>
              <a:rPr kumimoji="1" lang="ja-JP" altLang="en-US" dirty="0"/>
              <a:t>ロータリー米山記念奨学会は</a:t>
            </a:r>
            <a:r>
              <a:rPr kumimoji="1" lang="en-US" altLang="ja-JP" dirty="0"/>
              <a:t>2012</a:t>
            </a:r>
            <a:r>
              <a:rPr kumimoji="1" lang="ja-JP" altLang="en-US" dirty="0"/>
              <a:t>年に公益財団法人となりました。</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より一層の公平性・透明性を確保するため、このように全地区共通の選考基準で選考をし、そこに地区ごとの裁量を加えています。</a:t>
            </a:r>
            <a:endParaRPr kumimoji="1" lang="en-US" altLang="ja-JP" dirty="0"/>
          </a:p>
          <a:p>
            <a:endParaRPr kumimoji="1" lang="en-US" altLang="ja-JP" dirty="0"/>
          </a:p>
          <a:p>
            <a:r>
              <a:rPr kumimoji="1" lang="ja-JP" altLang="en-US" dirty="0"/>
              <a:t>米山奨学金はお金に困っている留学生の経済支援ではありません。</a:t>
            </a:r>
          </a:p>
          <a:p>
            <a:r>
              <a:rPr kumimoji="1" lang="ja-JP" altLang="en-US" dirty="0"/>
              <a:t>珍しい国だから、生活に困っているから、学校の成績が優秀だから、それだけでは米山奨学生に合格しないのです。</a:t>
            </a:r>
          </a:p>
        </p:txBody>
      </p:sp>
      <p:sp>
        <p:nvSpPr>
          <p:cNvPr id="4" name="スライド番号プレースホルダー 3"/>
          <p:cNvSpPr>
            <a:spLocks noGrp="1"/>
          </p:cNvSpPr>
          <p:nvPr>
            <p:ph type="sldNum" sz="quarter" idx="10"/>
          </p:nvPr>
        </p:nvSpPr>
        <p:spPr/>
        <p:txBody>
          <a:bodyPr/>
          <a:lstStyle/>
          <a:p>
            <a:fld id="{445D418A-BF7D-4048-A3D1-F06ABC480ED5}" type="slidenum">
              <a:rPr kumimoji="1" lang="ja-JP" altLang="en-US" smtClean="0"/>
              <a:t>8</a:t>
            </a:fld>
            <a:endParaRPr kumimoji="1" lang="ja-JP" altLang="en-US" dirty="0"/>
          </a:p>
        </p:txBody>
      </p:sp>
    </p:spTree>
    <p:extLst>
      <p:ext uri="{BB962C8B-B14F-4D97-AF65-F5344CB8AC3E}">
        <p14:creationId xmlns:p14="http://schemas.microsoft.com/office/powerpoint/2010/main" val="1238093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Ｐ明朝" panose="02020600040205080304" pitchFamily="18" charset="-128"/>
                <a:ea typeface="ＭＳ Ｐ明朝" panose="02020600040205080304" pitchFamily="18" charset="-128"/>
              </a:rPr>
              <a:t>（</a:t>
            </a:r>
            <a:r>
              <a:rPr kumimoji="1" lang="en-US" altLang="ja-JP" dirty="0">
                <a:latin typeface="ＭＳ Ｐ明朝" panose="02020600040205080304" pitchFamily="18" charset="-128"/>
                <a:ea typeface="ＭＳ Ｐ明朝" panose="02020600040205080304" pitchFamily="18" charset="-128"/>
              </a:rPr>
              <a:t>※</a:t>
            </a:r>
            <a:r>
              <a:rPr lang="ja-JP" altLang="en-US" dirty="0">
                <a:latin typeface="ＭＳ Ｐ明朝" panose="02020600040205080304" pitchFamily="18" charset="-128"/>
                <a:ea typeface="ＭＳ Ｐ明朝" panose="02020600040205080304" pitchFamily="18" charset="-128"/>
              </a:rPr>
              <a:t>地区の実績を入力してください。また、自地区の奨学生の写真を貼ってください</a:t>
            </a:r>
            <a:r>
              <a:rPr kumimoji="1" lang="ja-JP" altLang="en-US" dirty="0">
                <a:latin typeface="ＭＳ Ｐ明朝" panose="02020600040205080304" pitchFamily="18" charset="-128"/>
                <a:ea typeface="ＭＳ Ｐ明朝" panose="02020600040205080304" pitchFamily="18" charset="-128"/>
              </a:rPr>
              <a:t>）</a:t>
            </a:r>
            <a:endParaRPr kumimoji="1" lang="en-US" altLang="ja-JP" dirty="0">
              <a:latin typeface="ＭＳ Ｐ明朝" panose="02020600040205080304" pitchFamily="18" charset="-128"/>
              <a:ea typeface="ＭＳ Ｐ明朝" panose="02020600040205080304" pitchFamily="18" charset="-128"/>
            </a:endParaRPr>
          </a:p>
          <a:p>
            <a:endParaRPr kumimoji="1" lang="en-US" altLang="ja-JP" dirty="0"/>
          </a:p>
          <a:p>
            <a:r>
              <a:rPr kumimoji="1" lang="ja-JP" altLang="en-US" dirty="0"/>
              <a:t>当地区では今年度、〇〇人の奨学生を受け入れています。国・地域別には、〇〇・〇〇・〇〇・〇〇となっています。</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445D418A-BF7D-4048-A3D1-F06ABC480ED5}" type="slidenum">
              <a:rPr kumimoji="1" lang="ja-JP" altLang="en-US" smtClean="0"/>
              <a:t>9</a:t>
            </a:fld>
            <a:endParaRPr kumimoji="1" lang="ja-JP" altLang="en-US" dirty="0"/>
          </a:p>
        </p:txBody>
      </p:sp>
    </p:spTree>
    <p:extLst>
      <p:ext uri="{BB962C8B-B14F-4D97-AF65-F5344CB8AC3E}">
        <p14:creationId xmlns:p14="http://schemas.microsoft.com/office/powerpoint/2010/main" val="1837459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3E699D5-0692-4184-B423-F8CC72978115}" type="datetimeFigureOut">
              <a:rPr kumimoji="1" lang="ja-JP" altLang="en-US" smtClean="0"/>
              <a:t>2018/9/19</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9F354E5D-2355-440E-B7C2-468702963A5B}" type="slidenum">
              <a:rPr kumimoji="1" lang="ja-JP" altLang="en-US" smtClean="0"/>
              <a:t>‹#›</a:t>
            </a:fld>
            <a:endParaRPr kumimoji="1" lang="ja-JP" altLang="en-US" dirty="0"/>
          </a:p>
        </p:txBody>
      </p:sp>
    </p:spTree>
    <p:extLst>
      <p:ext uri="{BB962C8B-B14F-4D97-AF65-F5344CB8AC3E}">
        <p14:creationId xmlns:p14="http://schemas.microsoft.com/office/powerpoint/2010/main" val="2853324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3E699D5-0692-4184-B423-F8CC72978115}" type="datetimeFigureOut">
              <a:rPr kumimoji="1" lang="ja-JP" altLang="en-US" smtClean="0"/>
              <a:t>2018/9/19</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9F354E5D-2355-440E-B7C2-468702963A5B}" type="slidenum">
              <a:rPr kumimoji="1" lang="ja-JP" altLang="en-US" smtClean="0"/>
              <a:t>‹#›</a:t>
            </a:fld>
            <a:endParaRPr kumimoji="1" lang="ja-JP" altLang="en-US" dirty="0"/>
          </a:p>
        </p:txBody>
      </p:sp>
    </p:spTree>
    <p:extLst>
      <p:ext uri="{BB962C8B-B14F-4D97-AF65-F5344CB8AC3E}">
        <p14:creationId xmlns:p14="http://schemas.microsoft.com/office/powerpoint/2010/main" val="2712379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3E699D5-0692-4184-B423-F8CC72978115}" type="datetimeFigureOut">
              <a:rPr kumimoji="1" lang="ja-JP" altLang="en-US" smtClean="0"/>
              <a:t>2018/9/19</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9F354E5D-2355-440E-B7C2-468702963A5B}" type="slidenum">
              <a:rPr kumimoji="1" lang="ja-JP" altLang="en-US" smtClean="0"/>
              <a:t>‹#›</a:t>
            </a:fld>
            <a:endParaRPr kumimoji="1" lang="ja-JP" altLang="en-US" dirty="0"/>
          </a:p>
        </p:txBody>
      </p:sp>
    </p:spTree>
    <p:extLst>
      <p:ext uri="{BB962C8B-B14F-4D97-AF65-F5344CB8AC3E}">
        <p14:creationId xmlns:p14="http://schemas.microsoft.com/office/powerpoint/2010/main" val="3962825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3E699D5-0692-4184-B423-F8CC72978115}" type="datetimeFigureOut">
              <a:rPr kumimoji="1" lang="ja-JP" altLang="en-US" smtClean="0"/>
              <a:t>2018/9/19</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9F354E5D-2355-440E-B7C2-468702963A5B}" type="slidenum">
              <a:rPr kumimoji="1" lang="ja-JP" altLang="en-US" smtClean="0"/>
              <a:t>‹#›</a:t>
            </a:fld>
            <a:endParaRPr kumimoji="1" lang="ja-JP" altLang="en-US" dirty="0"/>
          </a:p>
        </p:txBody>
      </p:sp>
    </p:spTree>
    <p:extLst>
      <p:ext uri="{BB962C8B-B14F-4D97-AF65-F5344CB8AC3E}">
        <p14:creationId xmlns:p14="http://schemas.microsoft.com/office/powerpoint/2010/main" val="1300813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ユーザー設定レイアウト">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正方形/長方形 1"/>
          <p:cNvSpPr/>
          <p:nvPr userDrawn="1"/>
        </p:nvSpPr>
        <p:spPr>
          <a:xfrm rot="5400000">
            <a:off x="7874410" y="5588409"/>
            <a:ext cx="1324919" cy="1214261"/>
          </a:xfrm>
          <a:custGeom>
            <a:avLst/>
            <a:gdLst>
              <a:gd name="connsiteX0" fmla="*/ 0 w 755576"/>
              <a:gd name="connsiteY0" fmla="*/ 0 h 1214261"/>
              <a:gd name="connsiteX1" fmla="*/ 755576 w 755576"/>
              <a:gd name="connsiteY1" fmla="*/ 0 h 1214261"/>
              <a:gd name="connsiteX2" fmla="*/ 755576 w 755576"/>
              <a:gd name="connsiteY2" fmla="*/ 1214261 h 1214261"/>
              <a:gd name="connsiteX3" fmla="*/ 0 w 755576"/>
              <a:gd name="connsiteY3" fmla="*/ 1214261 h 1214261"/>
              <a:gd name="connsiteX4" fmla="*/ 0 w 755576"/>
              <a:gd name="connsiteY4" fmla="*/ 0 h 1214261"/>
              <a:gd name="connsiteX0" fmla="*/ 0 w 755576"/>
              <a:gd name="connsiteY0" fmla="*/ 0 h 1214261"/>
              <a:gd name="connsiteX1" fmla="*/ 755576 w 755576"/>
              <a:gd name="connsiteY1" fmla="*/ 0 h 1214261"/>
              <a:gd name="connsiteX2" fmla="*/ 755576 w 755576"/>
              <a:gd name="connsiteY2" fmla="*/ 1214261 h 1214261"/>
              <a:gd name="connsiteX3" fmla="*/ 749300 w 755576"/>
              <a:gd name="connsiteY3" fmla="*/ 1201561 h 1214261"/>
              <a:gd name="connsiteX4" fmla="*/ 0 w 755576"/>
              <a:gd name="connsiteY4" fmla="*/ 0 h 1214261"/>
              <a:gd name="connsiteX0" fmla="*/ 0 w 1324919"/>
              <a:gd name="connsiteY0" fmla="*/ 8626 h 1214261"/>
              <a:gd name="connsiteX1" fmla="*/ 1324919 w 1324919"/>
              <a:gd name="connsiteY1" fmla="*/ 0 h 1214261"/>
              <a:gd name="connsiteX2" fmla="*/ 1324919 w 1324919"/>
              <a:gd name="connsiteY2" fmla="*/ 1214261 h 1214261"/>
              <a:gd name="connsiteX3" fmla="*/ 1318643 w 1324919"/>
              <a:gd name="connsiteY3" fmla="*/ 1201561 h 1214261"/>
              <a:gd name="connsiteX4" fmla="*/ 0 w 1324919"/>
              <a:gd name="connsiteY4" fmla="*/ 8626 h 1214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4919" h="1214261">
                <a:moveTo>
                  <a:pt x="0" y="8626"/>
                </a:moveTo>
                <a:lnTo>
                  <a:pt x="1324919" y="0"/>
                </a:lnTo>
                <a:lnTo>
                  <a:pt x="1324919" y="1214261"/>
                </a:lnTo>
                <a:lnTo>
                  <a:pt x="1318643" y="1201561"/>
                </a:lnTo>
                <a:lnTo>
                  <a:pt x="0" y="8626"/>
                </a:lnTo>
                <a:close/>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正方形/長方形 1"/>
          <p:cNvSpPr/>
          <p:nvPr userDrawn="1"/>
        </p:nvSpPr>
        <p:spPr>
          <a:xfrm rot="16200000">
            <a:off x="-43894" y="55329"/>
            <a:ext cx="1324919" cy="1214261"/>
          </a:xfrm>
          <a:custGeom>
            <a:avLst/>
            <a:gdLst>
              <a:gd name="connsiteX0" fmla="*/ 0 w 755576"/>
              <a:gd name="connsiteY0" fmla="*/ 0 h 1214261"/>
              <a:gd name="connsiteX1" fmla="*/ 755576 w 755576"/>
              <a:gd name="connsiteY1" fmla="*/ 0 h 1214261"/>
              <a:gd name="connsiteX2" fmla="*/ 755576 w 755576"/>
              <a:gd name="connsiteY2" fmla="*/ 1214261 h 1214261"/>
              <a:gd name="connsiteX3" fmla="*/ 0 w 755576"/>
              <a:gd name="connsiteY3" fmla="*/ 1214261 h 1214261"/>
              <a:gd name="connsiteX4" fmla="*/ 0 w 755576"/>
              <a:gd name="connsiteY4" fmla="*/ 0 h 1214261"/>
              <a:gd name="connsiteX0" fmla="*/ 0 w 755576"/>
              <a:gd name="connsiteY0" fmla="*/ 0 h 1214261"/>
              <a:gd name="connsiteX1" fmla="*/ 755576 w 755576"/>
              <a:gd name="connsiteY1" fmla="*/ 0 h 1214261"/>
              <a:gd name="connsiteX2" fmla="*/ 755576 w 755576"/>
              <a:gd name="connsiteY2" fmla="*/ 1214261 h 1214261"/>
              <a:gd name="connsiteX3" fmla="*/ 749300 w 755576"/>
              <a:gd name="connsiteY3" fmla="*/ 1201561 h 1214261"/>
              <a:gd name="connsiteX4" fmla="*/ 0 w 755576"/>
              <a:gd name="connsiteY4" fmla="*/ 0 h 1214261"/>
              <a:gd name="connsiteX0" fmla="*/ 0 w 1324919"/>
              <a:gd name="connsiteY0" fmla="*/ 8626 h 1214261"/>
              <a:gd name="connsiteX1" fmla="*/ 1324919 w 1324919"/>
              <a:gd name="connsiteY1" fmla="*/ 0 h 1214261"/>
              <a:gd name="connsiteX2" fmla="*/ 1324919 w 1324919"/>
              <a:gd name="connsiteY2" fmla="*/ 1214261 h 1214261"/>
              <a:gd name="connsiteX3" fmla="*/ 1318643 w 1324919"/>
              <a:gd name="connsiteY3" fmla="*/ 1201561 h 1214261"/>
              <a:gd name="connsiteX4" fmla="*/ 0 w 1324919"/>
              <a:gd name="connsiteY4" fmla="*/ 8626 h 1214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4919" h="1214261">
                <a:moveTo>
                  <a:pt x="0" y="8626"/>
                </a:moveTo>
                <a:lnTo>
                  <a:pt x="1324919" y="0"/>
                </a:lnTo>
                <a:lnTo>
                  <a:pt x="1324919" y="1214261"/>
                </a:lnTo>
                <a:lnTo>
                  <a:pt x="1318643" y="1201561"/>
                </a:lnTo>
                <a:lnTo>
                  <a:pt x="0" y="8626"/>
                </a:lnTo>
                <a:close/>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123789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8" name="正方形/長方形 7"/>
          <p:cNvSpPr/>
          <p:nvPr userDrawn="1"/>
        </p:nvSpPr>
        <p:spPr bwMode="gray">
          <a:xfrm>
            <a:off x="0" y="0"/>
            <a:ext cx="9144000" cy="1102002"/>
          </a:xfrm>
          <a:prstGeom prst="rect">
            <a:avLst/>
          </a:prstGeom>
          <a:gradFill>
            <a:gsLst>
              <a:gs pos="0">
                <a:srgbClr val="EF7C35"/>
              </a:gs>
              <a:gs pos="37000">
                <a:srgbClr val="EF7C35"/>
              </a:gs>
              <a:gs pos="100000">
                <a:srgbClr val="FF66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p:nvPr>
        </p:nvSpPr>
        <p:spPr bwMode="white">
          <a:xfrm>
            <a:off x="323528" y="116632"/>
            <a:ext cx="8651304" cy="1008112"/>
          </a:xfrm>
        </p:spPr>
        <p:txBody>
          <a:bodyPr>
            <a:noAutofit/>
          </a:bodyPr>
          <a:lstStyle>
            <a:lvl1pPr algn="l">
              <a:defRPr sz="5600" b="1" spc="30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マスター タイトルの書式設定</a:t>
            </a:r>
          </a:p>
        </p:txBody>
      </p:sp>
      <p:sp>
        <p:nvSpPr>
          <p:cNvPr id="3" name="コンテンツ プレースホルダー 2"/>
          <p:cNvSpPr>
            <a:spLocks noGrp="1"/>
          </p:cNvSpPr>
          <p:nvPr>
            <p:ph idx="1"/>
          </p:nvPr>
        </p:nvSpPr>
        <p:spPr>
          <a:xfrm>
            <a:off x="323528" y="1196752"/>
            <a:ext cx="8686800" cy="5112568"/>
          </a:xfrm>
        </p:spPr>
        <p:txBody>
          <a:bodyPr>
            <a:normAutofit/>
          </a:bodyPr>
          <a:lstStyle>
            <a:lvl1pPr>
              <a:defRPr sz="4400">
                <a:latin typeface="HGP創英角ｺﾞｼｯｸUB" panose="020B0900000000000000" pitchFamily="50" charset="-128"/>
                <a:ea typeface="HGP創英角ｺﾞｼｯｸUB" panose="020B0900000000000000" pitchFamily="50" charset="-128"/>
              </a:defRPr>
            </a:lvl1pPr>
            <a:lvl2pPr>
              <a:defRPr sz="4000">
                <a:latin typeface="HGP創英角ｺﾞｼｯｸUB" panose="020B0900000000000000" pitchFamily="50" charset="-128"/>
                <a:ea typeface="HGP創英角ｺﾞｼｯｸUB" panose="020B0900000000000000" pitchFamily="50" charset="-128"/>
              </a:defRPr>
            </a:lvl2pPr>
            <a:lvl3pPr>
              <a:defRPr sz="3600">
                <a:latin typeface="HGP創英角ｺﾞｼｯｸUB" panose="020B0900000000000000" pitchFamily="50" charset="-128"/>
                <a:ea typeface="HGP創英角ｺﾞｼｯｸUB" panose="020B0900000000000000" pitchFamily="50" charset="-128"/>
              </a:defRPr>
            </a:lvl3pPr>
            <a:lvl4pPr>
              <a:defRPr sz="3200">
                <a:latin typeface="HGP創英角ｺﾞｼｯｸUB" panose="020B0900000000000000" pitchFamily="50" charset="-128"/>
                <a:ea typeface="HGP創英角ｺﾞｼｯｸUB" panose="020B0900000000000000" pitchFamily="50" charset="-128"/>
              </a:defRPr>
            </a:lvl4pPr>
            <a:lvl5pPr>
              <a:defRPr sz="32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スライド番号プレースホルダー 5"/>
          <p:cNvSpPr>
            <a:spLocks noGrp="1"/>
          </p:cNvSpPr>
          <p:nvPr>
            <p:ph type="sldNum" sz="quarter" idx="12"/>
          </p:nvPr>
        </p:nvSpPr>
        <p:spPr>
          <a:xfrm>
            <a:off x="8845624" y="6492875"/>
            <a:ext cx="298376" cy="365125"/>
          </a:xfrm>
        </p:spPr>
        <p:txBody>
          <a:bodyPr/>
          <a:lstStyle/>
          <a:p>
            <a:fld id="{9F354E5D-2355-440E-B7C2-468702963A5B}" type="slidenum">
              <a:rPr kumimoji="1" lang="ja-JP" altLang="en-US" smtClean="0"/>
              <a:t>‹#›</a:t>
            </a:fld>
            <a:endParaRPr kumimoji="1" lang="ja-JP" altLang="en-US" dirty="0"/>
          </a:p>
        </p:txBody>
      </p:sp>
    </p:spTree>
    <p:extLst>
      <p:ext uri="{BB962C8B-B14F-4D97-AF65-F5344CB8AC3E}">
        <p14:creationId xmlns:p14="http://schemas.microsoft.com/office/powerpoint/2010/main" val="2288192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セクション見出し">
    <p:bg>
      <p:bgPr>
        <a:solidFill>
          <a:srgbClr val="EF7C35"/>
        </a:solidFill>
        <a:effectLst/>
      </p:bgPr>
    </p:bg>
    <p:spTree>
      <p:nvGrpSpPr>
        <p:cNvPr id="1" name=""/>
        <p:cNvGrpSpPr/>
        <p:nvPr/>
      </p:nvGrpSpPr>
      <p:grpSpPr>
        <a:xfrm>
          <a:off x="0" y="0"/>
          <a:ext cx="0" cy="0"/>
          <a:chOff x="0" y="0"/>
          <a:chExt cx="0" cy="0"/>
        </a:xfrm>
      </p:grpSpPr>
      <p:grpSp>
        <p:nvGrpSpPr>
          <p:cNvPr id="2" name="グループ化 1"/>
          <p:cNvGrpSpPr/>
          <p:nvPr userDrawn="1"/>
        </p:nvGrpSpPr>
        <p:grpSpPr>
          <a:xfrm>
            <a:off x="755576" y="1018751"/>
            <a:ext cx="7560840" cy="4828575"/>
            <a:chOff x="323528" y="184601"/>
            <a:chExt cx="7560840" cy="4828575"/>
          </a:xfrm>
          <a:solidFill>
            <a:schemeClr val="bg1"/>
          </a:solidFill>
          <a:effectLst>
            <a:glow rad="63500">
              <a:schemeClr val="accent6">
                <a:satMod val="175000"/>
                <a:alpha val="40000"/>
              </a:schemeClr>
            </a:glow>
            <a:outerShdw blurRad="50800" dist="38100" dir="5400000" algn="t" rotWithShape="0">
              <a:prstClr val="black">
                <a:alpha val="40000"/>
              </a:prstClr>
            </a:outerShdw>
          </a:effectLst>
        </p:grpSpPr>
        <p:sp>
          <p:nvSpPr>
            <p:cNvPr id="3" name="円/楕円 2"/>
            <p:cNvSpPr/>
            <p:nvPr userDrawn="1"/>
          </p:nvSpPr>
          <p:spPr>
            <a:xfrm>
              <a:off x="755576" y="548680"/>
              <a:ext cx="1800200" cy="15841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円/楕円 3"/>
            <p:cNvSpPr/>
            <p:nvPr userDrawn="1"/>
          </p:nvSpPr>
          <p:spPr>
            <a:xfrm>
              <a:off x="323528" y="1628800"/>
              <a:ext cx="1800200" cy="15841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円/楕円 4"/>
            <p:cNvSpPr/>
            <p:nvPr userDrawn="1"/>
          </p:nvSpPr>
          <p:spPr>
            <a:xfrm>
              <a:off x="827584" y="2996952"/>
              <a:ext cx="1800200" cy="15841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円/楕円 5"/>
            <p:cNvSpPr/>
            <p:nvPr userDrawn="1"/>
          </p:nvSpPr>
          <p:spPr>
            <a:xfrm>
              <a:off x="2280869" y="3429000"/>
              <a:ext cx="1800200" cy="15841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円/楕円 6"/>
            <p:cNvSpPr/>
            <p:nvPr userDrawn="1"/>
          </p:nvSpPr>
          <p:spPr>
            <a:xfrm>
              <a:off x="3851920" y="3212976"/>
              <a:ext cx="1800200" cy="15841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円/楕円 7"/>
            <p:cNvSpPr/>
            <p:nvPr userDrawn="1"/>
          </p:nvSpPr>
          <p:spPr>
            <a:xfrm>
              <a:off x="5436096" y="3225010"/>
              <a:ext cx="1800200" cy="15841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円/楕円 8"/>
            <p:cNvSpPr/>
            <p:nvPr userDrawn="1"/>
          </p:nvSpPr>
          <p:spPr>
            <a:xfrm>
              <a:off x="1979712" y="188640"/>
              <a:ext cx="1800200" cy="15841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円/楕円 9"/>
            <p:cNvSpPr/>
            <p:nvPr userDrawn="1"/>
          </p:nvSpPr>
          <p:spPr>
            <a:xfrm>
              <a:off x="3404154" y="184601"/>
              <a:ext cx="1800200" cy="15841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円/楕円 10"/>
            <p:cNvSpPr/>
            <p:nvPr userDrawn="1"/>
          </p:nvSpPr>
          <p:spPr>
            <a:xfrm>
              <a:off x="4860032" y="190232"/>
              <a:ext cx="1800200" cy="15841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円/楕円 11"/>
            <p:cNvSpPr/>
            <p:nvPr userDrawn="1"/>
          </p:nvSpPr>
          <p:spPr>
            <a:xfrm>
              <a:off x="5770240" y="982320"/>
              <a:ext cx="1800200" cy="15841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円/楕円 12"/>
            <p:cNvSpPr/>
            <p:nvPr userDrawn="1"/>
          </p:nvSpPr>
          <p:spPr>
            <a:xfrm>
              <a:off x="6084168" y="2204864"/>
              <a:ext cx="1800200" cy="15841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正方形/長方形 13"/>
            <p:cNvSpPr/>
            <p:nvPr userDrawn="1"/>
          </p:nvSpPr>
          <p:spPr>
            <a:xfrm>
              <a:off x="1835696" y="1340768"/>
              <a:ext cx="4896544" cy="24482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7" name="コンテンツ プレースホルダー 2"/>
          <p:cNvSpPr>
            <a:spLocks noGrp="1"/>
          </p:cNvSpPr>
          <p:nvPr>
            <p:ph idx="1"/>
          </p:nvPr>
        </p:nvSpPr>
        <p:spPr>
          <a:xfrm>
            <a:off x="1835696" y="1916832"/>
            <a:ext cx="5328592" cy="3138406"/>
          </a:xfrm>
        </p:spPr>
        <p:txBody>
          <a:bodyPr>
            <a:normAutofit/>
          </a:bodyPr>
          <a:lstStyle>
            <a:lvl1pPr marL="0" indent="0" algn="ctr">
              <a:lnSpc>
                <a:spcPct val="120000"/>
              </a:lnSpc>
              <a:buNone/>
              <a:defRPr sz="4800" b="1">
                <a:latin typeface="メイリオ" panose="020B0604030504040204" pitchFamily="50" charset="-128"/>
                <a:ea typeface="メイリオ" panose="020B0604030504040204" pitchFamily="50" charset="-128"/>
                <a:cs typeface="メイリオ" panose="020B0604030504040204" pitchFamily="50" charset="-128"/>
              </a:defRPr>
            </a:lvl1pPr>
            <a:lvl2pPr>
              <a:defRPr sz="4000">
                <a:latin typeface="HGP創英角ｺﾞｼｯｸUB" panose="020B0900000000000000" pitchFamily="50" charset="-128"/>
                <a:ea typeface="HGP創英角ｺﾞｼｯｸUB" panose="020B0900000000000000" pitchFamily="50" charset="-128"/>
              </a:defRPr>
            </a:lvl2pPr>
            <a:lvl3pPr>
              <a:defRPr sz="3600">
                <a:latin typeface="HGP創英角ｺﾞｼｯｸUB" panose="020B0900000000000000" pitchFamily="50" charset="-128"/>
                <a:ea typeface="HGP創英角ｺﾞｼｯｸUB" panose="020B0900000000000000" pitchFamily="50" charset="-128"/>
              </a:defRPr>
            </a:lvl3pPr>
            <a:lvl4pPr>
              <a:defRPr sz="3200">
                <a:latin typeface="HGP創英角ｺﾞｼｯｸUB" panose="020B0900000000000000" pitchFamily="50" charset="-128"/>
                <a:ea typeface="HGP創英角ｺﾞｼｯｸUB" panose="020B0900000000000000" pitchFamily="50" charset="-128"/>
              </a:defRPr>
            </a:lvl4pPr>
            <a:lvl5pPr>
              <a:defRPr sz="32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359381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セクション見出し">
    <p:bg>
      <p:bgPr>
        <a:gradFill flip="none" rotWithShape="1">
          <a:gsLst>
            <a:gs pos="0">
              <a:srgbClr val="FF9D5B">
                <a:lumMod val="64000"/>
                <a:lumOff val="36000"/>
              </a:srgbClr>
            </a:gs>
            <a:gs pos="39999">
              <a:srgbClr val="FFC197"/>
            </a:gs>
            <a:gs pos="70000">
              <a:srgbClr val="FFDAC1"/>
            </a:gs>
            <a:gs pos="100000">
              <a:srgbClr val="FFF2C9"/>
            </a:gs>
          </a:gsLst>
          <a:lin ang="2700000" scaled="1"/>
          <a:tileRect/>
        </a:gradFill>
        <a:effectLst/>
      </p:bgPr>
    </p:bg>
    <p:spTree>
      <p:nvGrpSpPr>
        <p:cNvPr id="1" name=""/>
        <p:cNvGrpSpPr/>
        <p:nvPr/>
      </p:nvGrpSpPr>
      <p:grpSpPr>
        <a:xfrm>
          <a:off x="0" y="0"/>
          <a:ext cx="0" cy="0"/>
          <a:chOff x="0" y="0"/>
          <a:chExt cx="0" cy="0"/>
        </a:xfrm>
      </p:grpSpPr>
      <p:pic>
        <p:nvPicPr>
          <p:cNvPr id="3074" name="Picture 2" descr="Z:\images\●学友会活動\2770\2015.09.13_老人ホーム慰問\DSC04550.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972616" y="-686650"/>
            <a:ext cx="10729192" cy="7562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3930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3E699D5-0692-4184-B423-F8CC72978115}" type="datetimeFigureOut">
              <a:rPr kumimoji="1" lang="ja-JP" altLang="en-US" smtClean="0"/>
              <a:t>2018/9/19</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9F354E5D-2355-440E-B7C2-468702963A5B}" type="slidenum">
              <a:rPr kumimoji="1" lang="ja-JP" altLang="en-US" smtClean="0"/>
              <a:t>‹#›</a:t>
            </a:fld>
            <a:endParaRPr kumimoji="1" lang="ja-JP" altLang="en-US" dirty="0"/>
          </a:p>
        </p:txBody>
      </p:sp>
    </p:spTree>
    <p:extLst>
      <p:ext uri="{BB962C8B-B14F-4D97-AF65-F5344CB8AC3E}">
        <p14:creationId xmlns:p14="http://schemas.microsoft.com/office/powerpoint/2010/main" val="4001277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3E699D5-0692-4184-B423-F8CC72978115}" type="datetimeFigureOut">
              <a:rPr kumimoji="1" lang="ja-JP" altLang="en-US" smtClean="0"/>
              <a:t>2018/9/19</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9F354E5D-2355-440E-B7C2-468702963A5B}" type="slidenum">
              <a:rPr kumimoji="1" lang="ja-JP" altLang="en-US" smtClean="0"/>
              <a:t>‹#›</a:t>
            </a:fld>
            <a:endParaRPr kumimoji="1" lang="ja-JP" altLang="en-US" dirty="0"/>
          </a:p>
        </p:txBody>
      </p:sp>
    </p:spTree>
    <p:extLst>
      <p:ext uri="{BB962C8B-B14F-4D97-AF65-F5344CB8AC3E}">
        <p14:creationId xmlns:p14="http://schemas.microsoft.com/office/powerpoint/2010/main" val="4109038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3E699D5-0692-4184-B423-F8CC72978115}" type="datetimeFigureOut">
              <a:rPr kumimoji="1" lang="ja-JP" altLang="en-US" smtClean="0"/>
              <a:t>2018/9/19</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9F354E5D-2355-440E-B7C2-468702963A5B}" type="slidenum">
              <a:rPr kumimoji="1" lang="ja-JP" altLang="en-US" smtClean="0"/>
              <a:t>‹#›</a:t>
            </a:fld>
            <a:endParaRPr kumimoji="1" lang="ja-JP" altLang="en-US" dirty="0"/>
          </a:p>
        </p:txBody>
      </p:sp>
    </p:spTree>
    <p:extLst>
      <p:ext uri="{BB962C8B-B14F-4D97-AF65-F5344CB8AC3E}">
        <p14:creationId xmlns:p14="http://schemas.microsoft.com/office/powerpoint/2010/main" val="2653937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3E699D5-0692-4184-B423-F8CC72978115}" type="datetimeFigureOut">
              <a:rPr kumimoji="1" lang="ja-JP" altLang="en-US" smtClean="0"/>
              <a:t>2018/9/19</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9F354E5D-2355-440E-B7C2-468702963A5B}" type="slidenum">
              <a:rPr kumimoji="1" lang="ja-JP" altLang="en-US" smtClean="0"/>
              <a:t>‹#›</a:t>
            </a:fld>
            <a:endParaRPr kumimoji="1" lang="ja-JP" altLang="en-US" dirty="0"/>
          </a:p>
        </p:txBody>
      </p:sp>
    </p:spTree>
    <p:extLst>
      <p:ext uri="{BB962C8B-B14F-4D97-AF65-F5344CB8AC3E}">
        <p14:creationId xmlns:p14="http://schemas.microsoft.com/office/powerpoint/2010/main" val="3324575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3E699D5-0692-4184-B423-F8CC72978115}" type="datetimeFigureOut">
              <a:rPr kumimoji="1" lang="ja-JP" altLang="en-US" smtClean="0"/>
              <a:t>2018/9/19</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9F354E5D-2355-440E-B7C2-468702963A5B}" type="slidenum">
              <a:rPr kumimoji="1" lang="ja-JP" altLang="en-US" smtClean="0"/>
              <a:t>‹#›</a:t>
            </a:fld>
            <a:endParaRPr kumimoji="1" lang="ja-JP" altLang="en-US" dirty="0"/>
          </a:p>
        </p:txBody>
      </p:sp>
    </p:spTree>
    <p:extLst>
      <p:ext uri="{BB962C8B-B14F-4D97-AF65-F5344CB8AC3E}">
        <p14:creationId xmlns:p14="http://schemas.microsoft.com/office/powerpoint/2010/main" val="361012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699D5-0692-4184-B423-F8CC72978115}" type="datetimeFigureOut">
              <a:rPr kumimoji="1" lang="ja-JP" altLang="en-US" smtClean="0"/>
              <a:t>2018/9/19</a:t>
            </a:fld>
            <a:endParaRPr kumimoji="1" lang="ja-JP" altLang="en-US"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354E5D-2355-440E-B7C2-468702963A5B}" type="slidenum">
              <a:rPr kumimoji="1" lang="ja-JP" altLang="en-US" smtClean="0"/>
              <a:t>‹#›</a:t>
            </a:fld>
            <a:endParaRPr kumimoji="1" lang="ja-JP" altLang="en-US" dirty="0"/>
          </a:p>
        </p:txBody>
      </p:sp>
    </p:spTree>
    <p:extLst>
      <p:ext uri="{BB962C8B-B14F-4D97-AF65-F5344CB8AC3E}">
        <p14:creationId xmlns:p14="http://schemas.microsoft.com/office/powerpoint/2010/main" val="3065925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6.png"/><Relationship Id="rId7" Type="http://schemas.microsoft.com/office/2007/relationships/hdphoto" Target="../media/hdphoto4.wdp"/><Relationship Id="rId12" Type="http://schemas.openxmlformats.org/officeDocument/2006/relationships/image" Target="../media/image23.gi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2.jpeg"/><Relationship Id="rId5" Type="http://schemas.openxmlformats.org/officeDocument/2006/relationships/image" Target="../media/image17.gif"/><Relationship Id="rId10" Type="http://schemas.openxmlformats.org/officeDocument/2006/relationships/image" Target="../media/image21.gif"/><Relationship Id="rId4" Type="http://schemas.microsoft.com/office/2007/relationships/hdphoto" Target="../media/hdphoto3.wdp"/><Relationship Id="rId9"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9.jpeg"/><Relationship Id="rId4" Type="http://schemas.microsoft.com/office/2007/relationships/hdphoto" Target="../media/hdphoto5.wdp"/></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microsoft.com/office/2007/relationships/hdphoto" Target="../media/hdphoto6.wdp"/><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Z:\facebook\FBcover.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9144002" cy="3573016"/>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p:cNvSpPr/>
          <p:nvPr/>
        </p:nvSpPr>
        <p:spPr>
          <a:xfrm>
            <a:off x="0" y="3573016"/>
            <a:ext cx="9144001" cy="1584176"/>
          </a:xfrm>
          <a:prstGeom prst="rect">
            <a:avLst/>
          </a:prstGeom>
          <a:solidFill>
            <a:srgbClr val="EF7C3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p:cNvSpPr txBox="1"/>
          <p:nvPr/>
        </p:nvSpPr>
        <p:spPr>
          <a:xfrm>
            <a:off x="7596336" y="6208343"/>
            <a:ext cx="1299088" cy="338554"/>
          </a:xfrm>
          <a:prstGeom prst="rect">
            <a:avLst/>
          </a:prstGeom>
          <a:ln>
            <a:solidFill>
              <a:srgbClr val="FF66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r"/>
            <a:r>
              <a:rPr kumimoji="1" lang="en-US" altLang="ja-JP" sz="1600" b="1" dirty="0">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600" b="1" dirty="0">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月　</a:t>
            </a:r>
          </a:p>
        </p:txBody>
      </p:sp>
      <p:sp>
        <p:nvSpPr>
          <p:cNvPr id="8" name="テキスト ボックス 7"/>
          <p:cNvSpPr txBox="1"/>
          <p:nvPr/>
        </p:nvSpPr>
        <p:spPr>
          <a:xfrm>
            <a:off x="1907704" y="6165304"/>
            <a:ext cx="5400600" cy="492443"/>
          </a:xfrm>
          <a:prstGeom prst="rect">
            <a:avLst/>
          </a:prstGeom>
          <a:noFill/>
        </p:spPr>
        <p:txBody>
          <a:bodyPr wrap="square" rtlCol="0">
            <a:spAutoFit/>
          </a:bodyPr>
          <a:lstStyle/>
          <a:p>
            <a:pPr algn="ctr"/>
            <a:r>
              <a:rPr kumimoji="1" lang="ja-JP" altLang="en-US" sz="1400" b="1" dirty="0">
                <a:latin typeface="メイリオ" pitchFamily="50" charset="-128"/>
                <a:ea typeface="メイリオ" pitchFamily="50" charset="-128"/>
                <a:cs typeface="メイリオ" pitchFamily="50" charset="-128"/>
              </a:rPr>
              <a:t>公益財団法人 </a:t>
            </a:r>
            <a:r>
              <a:rPr kumimoji="1" lang="ja-JP" altLang="en-US" sz="2600" b="1" dirty="0">
                <a:latin typeface="メイリオ" pitchFamily="50" charset="-128"/>
                <a:ea typeface="メイリオ" pitchFamily="50" charset="-128"/>
                <a:cs typeface="メイリオ" pitchFamily="50" charset="-128"/>
              </a:rPr>
              <a:t>ロータリー米山記念奨学会</a:t>
            </a:r>
          </a:p>
        </p:txBody>
      </p:sp>
      <p:pic>
        <p:nvPicPr>
          <p:cNvPr id="10" name="図 9"/>
          <p:cNvPicPr>
            <a:picLocks noChangeAspect="1"/>
          </p:cNvPicPr>
          <p:nvPr/>
        </p:nvPicPr>
        <p:blipFill rotWithShape="1">
          <a:blip r:embed="rId4" cstate="screen">
            <a:duotone>
              <a:prstClr val="black"/>
              <a:srgbClr val="D9C3A5">
                <a:tint val="50000"/>
                <a:satMod val="180000"/>
              </a:srgbClr>
            </a:duotone>
            <a:extLst>
              <a:ext uri="{BEBA8EAE-BF5A-486C-A8C5-ECC9F3942E4B}">
                <a14:imgProps xmlns:a14="http://schemas.microsoft.com/office/drawing/2010/main">
                  <a14:imgLayer r:embed="rId5">
                    <a14:imgEffect>
                      <a14:colorTemperature colorTemp="8800"/>
                    </a14:imgEffect>
                  </a14:imgLayer>
                </a14:imgProps>
              </a:ext>
              <a:ext uri="{28A0092B-C50C-407E-A947-70E740481C1C}">
                <a14:useLocalDpi xmlns:a14="http://schemas.microsoft.com/office/drawing/2010/main"/>
              </a:ext>
            </a:extLst>
          </a:blip>
          <a:srcRect b="-2"/>
          <a:stretch/>
        </p:blipFill>
        <p:spPr>
          <a:xfrm flipV="1">
            <a:off x="1" y="4725144"/>
            <a:ext cx="9144000" cy="432048"/>
          </a:xfrm>
          <a:prstGeom prst="rect">
            <a:avLst/>
          </a:prstGeom>
        </p:spPr>
      </p:pic>
      <p:pic>
        <p:nvPicPr>
          <p:cNvPr id="9" name="Picture 5" descr="Z:\●豆辞典\2014-15_豆辞典\名称未設定-1.pn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107504" y="3640294"/>
            <a:ext cx="8964487" cy="1012842"/>
          </a:xfrm>
          <a:prstGeom prst="rect">
            <a:avLst/>
          </a:prstGeom>
          <a:noFill/>
          <a:extLst>
            <a:ext uri="{909E8E84-426E-40DD-AFC4-6F175D3DCCD1}">
              <a14:hiddenFill xmlns:a14="http://schemas.microsoft.com/office/drawing/2010/main">
                <a:solidFill>
                  <a:srgbClr val="FFFFFF"/>
                </a:solidFill>
              </a14:hiddenFill>
            </a:ext>
          </a:extLst>
        </p:spPr>
      </p:pic>
      <p:pic>
        <p:nvPicPr>
          <p:cNvPr id="2" name="図 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67155" y="5390311"/>
            <a:ext cx="1140549" cy="1278951"/>
          </a:xfrm>
          <a:prstGeom prst="rect">
            <a:avLst/>
          </a:prstGeom>
        </p:spPr>
      </p:pic>
    </p:spTree>
    <p:extLst>
      <p:ext uri="{BB962C8B-B14F-4D97-AF65-F5344CB8AC3E}">
        <p14:creationId xmlns:p14="http://schemas.microsoft.com/office/powerpoint/2010/main" val="41566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巣立った奨学生の活躍</a:t>
            </a:r>
            <a:endParaRPr kumimoji="1" lang="ja-JP" altLang="en-US" dirty="0"/>
          </a:p>
        </p:txBody>
      </p:sp>
      <p:sp>
        <p:nvSpPr>
          <p:cNvPr id="3" name="コンテンツ プレースホルダー 2"/>
          <p:cNvSpPr>
            <a:spLocks noGrp="1"/>
          </p:cNvSpPr>
          <p:nvPr>
            <p:ph idx="1"/>
          </p:nvPr>
        </p:nvSpPr>
        <p:spPr>
          <a:xfrm>
            <a:off x="323528" y="1268760"/>
            <a:ext cx="8686800" cy="5688633"/>
          </a:xfrm>
        </p:spPr>
        <p:txBody>
          <a:bodyPr>
            <a:normAutofit lnSpcReduction="10000"/>
          </a:bodyPr>
          <a:lstStyle/>
          <a:p>
            <a:r>
              <a:rPr kumimoji="1" lang="ja-JP" altLang="en-US" dirty="0"/>
              <a:t>ロータリアンになった学友</a:t>
            </a:r>
            <a:endParaRPr kumimoji="1" lang="en-US" altLang="ja-JP" dirty="0"/>
          </a:p>
          <a:p>
            <a:endParaRPr lang="en-US" altLang="ja-JP" dirty="0"/>
          </a:p>
          <a:p>
            <a:pPr>
              <a:spcBef>
                <a:spcPts val="600"/>
              </a:spcBef>
            </a:pPr>
            <a:endParaRPr lang="en-US" altLang="ja-JP" dirty="0"/>
          </a:p>
          <a:p>
            <a:endParaRPr kumimoji="1" lang="en-US" altLang="ja-JP" dirty="0"/>
          </a:p>
          <a:p>
            <a:r>
              <a:rPr kumimoji="1" lang="ja-JP" altLang="en-US" dirty="0"/>
              <a:t>ガバナーになった学友</a:t>
            </a:r>
            <a:endParaRPr kumimoji="1" lang="en-US" altLang="ja-JP" dirty="0"/>
          </a:p>
          <a:p>
            <a:pPr>
              <a:lnSpc>
                <a:spcPct val="60000"/>
              </a:lnSpc>
              <a:spcBef>
                <a:spcPts val="0"/>
              </a:spcBef>
            </a:pPr>
            <a:endParaRPr kumimoji="1" lang="en-US" altLang="ja-JP" dirty="0"/>
          </a:p>
          <a:p>
            <a:r>
              <a:rPr kumimoji="1" lang="ja-JP" altLang="en-US" dirty="0"/>
              <a:t>学友が中心となって設立</a:t>
            </a:r>
            <a:br>
              <a:rPr kumimoji="1" lang="en-US" altLang="ja-JP" dirty="0"/>
            </a:br>
            <a:r>
              <a:rPr lang="ja-JP" altLang="en-US" dirty="0"/>
              <a:t>したロータリークラブ</a:t>
            </a:r>
            <a:endParaRPr kumimoji="1" lang="ja-JP" altLang="en-US" dirty="0"/>
          </a:p>
        </p:txBody>
      </p:sp>
      <p:sp>
        <p:nvSpPr>
          <p:cNvPr id="4" name="テキスト ボックス 3"/>
          <p:cNvSpPr txBox="1"/>
          <p:nvPr/>
        </p:nvSpPr>
        <p:spPr>
          <a:xfrm>
            <a:off x="3851920" y="1910442"/>
            <a:ext cx="5112568" cy="1446550"/>
          </a:xfrm>
          <a:prstGeom prst="rect">
            <a:avLst/>
          </a:prstGeom>
          <a:noFill/>
        </p:spPr>
        <p:txBody>
          <a:bodyPr wrap="square" rtlCol="0">
            <a:spAutoFit/>
          </a:bodyPr>
          <a:lstStyle/>
          <a:p>
            <a:pPr algn="r"/>
            <a:r>
              <a:rPr kumimoji="1" lang="en-US" altLang="ja-JP" sz="88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231</a:t>
            </a:r>
            <a:r>
              <a:rPr lang="ja-JP" altLang="en-US" sz="54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人</a:t>
            </a:r>
            <a:endParaRPr lang="en-US" altLang="ja-JP" sz="88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6408204" y="3638634"/>
            <a:ext cx="2556284" cy="1446550"/>
          </a:xfrm>
          <a:prstGeom prst="rect">
            <a:avLst/>
          </a:prstGeom>
          <a:noFill/>
        </p:spPr>
        <p:txBody>
          <a:bodyPr wrap="square" rtlCol="0">
            <a:spAutoFit/>
          </a:bodyPr>
          <a:lstStyle/>
          <a:p>
            <a:pPr algn="r"/>
            <a:r>
              <a:rPr kumimoji="1" lang="en-US" altLang="ja-JP" sz="88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54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人</a:t>
            </a:r>
            <a:endParaRPr lang="en-US" altLang="ja-JP" sz="88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6408204" y="5085184"/>
            <a:ext cx="2556284" cy="1446550"/>
          </a:xfrm>
          <a:prstGeom prst="rect">
            <a:avLst/>
          </a:prstGeom>
          <a:noFill/>
        </p:spPr>
        <p:txBody>
          <a:bodyPr wrap="square" rtlCol="0">
            <a:spAutoFit/>
          </a:bodyPr>
          <a:lstStyle/>
          <a:p>
            <a:pPr algn="r"/>
            <a:r>
              <a:rPr kumimoji="1" lang="en-US" altLang="ja-JP" sz="88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54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つ</a:t>
            </a:r>
            <a:endParaRPr lang="en-US" altLang="ja-JP" sz="88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Picture 2" descr="Z:\images\●学友\学友_林隆義\ni 002.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57793" y="2204864"/>
            <a:ext cx="1334813" cy="173057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Z:\images\2017.08.26_感謝in熊本\DSC_8504.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162684" y="2204864"/>
            <a:ext cx="1368152" cy="173057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画像に含まれている可能性があるもの:1人、座ってる、テーブル、室内"/>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530836" y="2204865"/>
            <a:ext cx="1401204" cy="1730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418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巣立った奨学生の活躍</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dirty="0"/>
          </a:p>
        </p:txBody>
      </p:sp>
    </p:spTree>
    <p:extLst>
      <p:ext uri="{BB962C8B-B14F-4D97-AF65-F5344CB8AC3E}">
        <p14:creationId xmlns:p14="http://schemas.microsoft.com/office/powerpoint/2010/main" val="112888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009\Desktop\2147493743\08.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123728" y="1511450"/>
            <a:ext cx="5184576" cy="502675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3" name="タイトル 2"/>
          <p:cNvSpPr>
            <a:spLocks noGrp="1"/>
          </p:cNvSpPr>
          <p:nvPr>
            <p:ph type="title"/>
          </p:nvPr>
        </p:nvSpPr>
        <p:spPr>
          <a:xfrm>
            <a:off x="323528" y="116632"/>
            <a:ext cx="8928994" cy="1008112"/>
          </a:xfrm>
        </p:spPr>
        <p:txBody>
          <a:bodyPr>
            <a:noAutofit/>
          </a:bodyPr>
          <a:lstStyle/>
          <a:p>
            <a:r>
              <a:rPr kumimoji="1" lang="ja-JP" altLang="en-US" sz="5400" dirty="0"/>
              <a:t>学友会（国内</a:t>
            </a:r>
            <a:r>
              <a:rPr kumimoji="1" lang="en-US" altLang="ja-JP" sz="5400" dirty="0"/>
              <a:t>33</a:t>
            </a:r>
            <a:r>
              <a:rPr kumimoji="1" lang="ja-JP" altLang="en-US" sz="5400" dirty="0"/>
              <a:t>、海外</a:t>
            </a:r>
            <a:r>
              <a:rPr kumimoji="1" lang="en-US" altLang="ja-JP" sz="5400" dirty="0"/>
              <a:t>9</a:t>
            </a:r>
            <a:r>
              <a:rPr kumimoji="1" lang="ja-JP" altLang="en-US" sz="5400" dirty="0"/>
              <a:t>）</a:t>
            </a:r>
          </a:p>
        </p:txBody>
      </p:sp>
      <p:sp>
        <p:nvSpPr>
          <p:cNvPr id="2" name="線吹き出し 2 (枠付き) 1"/>
          <p:cNvSpPr/>
          <p:nvPr/>
        </p:nvSpPr>
        <p:spPr>
          <a:xfrm>
            <a:off x="6562597" y="1484784"/>
            <a:ext cx="2592288" cy="792088"/>
          </a:xfrm>
          <a:prstGeom prst="borderCallout2">
            <a:avLst>
              <a:gd name="adj1" fmla="val 33180"/>
              <a:gd name="adj2" fmla="val 1221"/>
              <a:gd name="adj3" fmla="val 83686"/>
              <a:gd name="adj4" fmla="val -10053"/>
              <a:gd name="adj5" fmla="val 266250"/>
              <a:gd name="adj6" fmla="val -39633"/>
            </a:avLst>
          </a:prstGeom>
          <a:solidFill>
            <a:srgbClr val="FF0066"/>
          </a:solidFill>
          <a:ln w="34925">
            <a:solidFill>
              <a:srgbClr val="FF0066"/>
            </a:solidFill>
            <a:headEnd type="none" w="med" len="med"/>
            <a:tailEnd type="oval"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latin typeface="HGP創英角ｺﾞｼｯｸUB" panose="020B0900000000000000" pitchFamily="50" charset="-128"/>
                <a:ea typeface="HGP創英角ｺﾞｼｯｸUB" panose="020B0900000000000000" pitchFamily="50" charset="-128"/>
              </a:rPr>
              <a:t>日本国内：</a:t>
            </a:r>
            <a:r>
              <a:rPr kumimoji="1" lang="en-US" altLang="ja-JP" sz="3200" dirty="0">
                <a:latin typeface="HGP創英角ｺﾞｼｯｸUB" panose="020B0900000000000000" pitchFamily="50" charset="-128"/>
                <a:ea typeface="HGP創英角ｺﾞｼｯｸUB" panose="020B0900000000000000" pitchFamily="50" charset="-128"/>
              </a:rPr>
              <a:t>33</a:t>
            </a:r>
            <a:endParaRPr kumimoji="1" lang="ja-JP" altLang="en-US" sz="3200" dirty="0">
              <a:latin typeface="HGP創英角ｺﾞｼｯｸUB" panose="020B0900000000000000" pitchFamily="50" charset="-128"/>
              <a:ea typeface="HGP創英角ｺﾞｼｯｸUB" panose="020B0900000000000000" pitchFamily="50" charset="-128"/>
            </a:endParaRPr>
          </a:p>
        </p:txBody>
      </p:sp>
      <p:sp>
        <p:nvSpPr>
          <p:cNvPr id="6" name="線吹き出し 2 (枠付き) 5"/>
          <p:cNvSpPr/>
          <p:nvPr/>
        </p:nvSpPr>
        <p:spPr>
          <a:xfrm>
            <a:off x="3923928" y="1511449"/>
            <a:ext cx="1584176" cy="637200"/>
          </a:xfrm>
          <a:prstGeom prst="borderCallout2">
            <a:avLst>
              <a:gd name="adj1" fmla="val 48813"/>
              <a:gd name="adj2" fmla="val 100061"/>
              <a:gd name="adj3" fmla="val 97849"/>
              <a:gd name="adj4" fmla="val 54373"/>
              <a:gd name="adj5" fmla="val 338413"/>
              <a:gd name="adj6" fmla="val 70235"/>
            </a:avLst>
          </a:prstGeom>
          <a:solidFill>
            <a:srgbClr val="FF0066"/>
          </a:solidFill>
          <a:ln w="34925">
            <a:solidFill>
              <a:srgbClr val="FF0066"/>
            </a:solidFill>
            <a:headEnd type="none" w="med" len="med"/>
            <a:tailEnd type="oval"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latin typeface="HGP創英角ｺﾞｼｯｸUB" panose="020B0900000000000000" pitchFamily="50" charset="-128"/>
                <a:ea typeface="HGP創英角ｺﾞｼｯｸUB" panose="020B0900000000000000" pitchFamily="50" charset="-128"/>
              </a:rPr>
              <a:t>韓国</a:t>
            </a:r>
          </a:p>
        </p:txBody>
      </p:sp>
      <p:sp>
        <p:nvSpPr>
          <p:cNvPr id="7" name="線吹き出し 2 (枠付き) 6"/>
          <p:cNvSpPr/>
          <p:nvPr/>
        </p:nvSpPr>
        <p:spPr>
          <a:xfrm>
            <a:off x="372121" y="2559301"/>
            <a:ext cx="2160240" cy="581667"/>
          </a:xfrm>
          <a:prstGeom prst="borderCallout2">
            <a:avLst>
              <a:gd name="adj1" fmla="val 48813"/>
              <a:gd name="adj2" fmla="val 100061"/>
              <a:gd name="adj3" fmla="val 50015"/>
              <a:gd name="adj4" fmla="val 110032"/>
              <a:gd name="adj5" fmla="val 200593"/>
              <a:gd name="adj6" fmla="val 178271"/>
            </a:avLst>
          </a:prstGeom>
          <a:solidFill>
            <a:srgbClr val="FF0066"/>
          </a:solidFill>
          <a:ln w="34925">
            <a:solidFill>
              <a:srgbClr val="FF0066"/>
            </a:solidFill>
            <a:headEnd type="none" w="med" len="med"/>
            <a:tailEnd type="oval"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200" dirty="0">
                <a:latin typeface="HGP創英角ｺﾞｼｯｸUB" panose="020B0900000000000000" pitchFamily="50" charset="-128"/>
                <a:ea typeface="HGP創英角ｺﾞｼｯｸUB" panose="020B0900000000000000" pitchFamily="50" charset="-128"/>
              </a:rPr>
              <a:t>　中国</a:t>
            </a:r>
            <a:endParaRPr kumimoji="1" lang="ja-JP" altLang="en-US" sz="2800" dirty="0">
              <a:latin typeface="HGP創英角ｺﾞｼｯｸUB" panose="020B0900000000000000" pitchFamily="50" charset="-128"/>
              <a:ea typeface="HGP創英角ｺﾞｼｯｸUB" panose="020B0900000000000000" pitchFamily="50" charset="-128"/>
            </a:endParaRPr>
          </a:p>
        </p:txBody>
      </p:sp>
      <p:sp>
        <p:nvSpPr>
          <p:cNvPr id="8" name="線吹き出し 2 (枠付き) 7"/>
          <p:cNvSpPr/>
          <p:nvPr/>
        </p:nvSpPr>
        <p:spPr>
          <a:xfrm>
            <a:off x="7380312" y="3628780"/>
            <a:ext cx="1656184" cy="637200"/>
          </a:xfrm>
          <a:prstGeom prst="borderCallout2">
            <a:avLst>
              <a:gd name="adj1" fmla="val 65648"/>
              <a:gd name="adj2" fmla="val -504"/>
              <a:gd name="adj3" fmla="val 66851"/>
              <a:gd name="adj4" fmla="val -14814"/>
              <a:gd name="adj5" fmla="val 88890"/>
              <a:gd name="adj6" fmla="val -149211"/>
            </a:avLst>
          </a:prstGeom>
          <a:solidFill>
            <a:srgbClr val="FF0066"/>
          </a:solidFill>
          <a:ln w="34925">
            <a:solidFill>
              <a:srgbClr val="FF0066"/>
            </a:solidFill>
            <a:headEnd type="none" w="med" len="med"/>
            <a:tailEnd type="oval"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latin typeface="HGP創英角ｺﾞｼｯｸUB" panose="020B0900000000000000" pitchFamily="50" charset="-128"/>
                <a:ea typeface="HGP創英角ｺﾞｼｯｸUB" panose="020B0900000000000000" pitchFamily="50" charset="-128"/>
              </a:rPr>
              <a:t>台湾</a:t>
            </a:r>
          </a:p>
        </p:txBody>
      </p:sp>
      <p:sp>
        <p:nvSpPr>
          <p:cNvPr id="9" name="線吹き出し 2 (枠付き) 8"/>
          <p:cNvSpPr/>
          <p:nvPr/>
        </p:nvSpPr>
        <p:spPr>
          <a:xfrm>
            <a:off x="372121" y="5007626"/>
            <a:ext cx="2147462" cy="642151"/>
          </a:xfrm>
          <a:prstGeom prst="borderCallout2">
            <a:avLst>
              <a:gd name="adj1" fmla="val 48813"/>
              <a:gd name="adj2" fmla="val 100061"/>
              <a:gd name="adj3" fmla="val 50015"/>
              <a:gd name="adj4" fmla="val 110032"/>
              <a:gd name="adj5" fmla="val -72007"/>
              <a:gd name="adj6" fmla="val 171934"/>
            </a:avLst>
          </a:prstGeom>
          <a:solidFill>
            <a:srgbClr val="FF0066"/>
          </a:solidFill>
          <a:ln w="34925">
            <a:solidFill>
              <a:srgbClr val="FF0066"/>
            </a:solidFill>
            <a:headEnd type="none" w="med" len="med"/>
            <a:tailEnd type="oval"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latin typeface="HGP創英角ｺﾞｼｯｸUB" panose="020B0900000000000000" pitchFamily="50" charset="-128"/>
                <a:ea typeface="HGP創英角ｺﾞｼｯｸUB" panose="020B0900000000000000" pitchFamily="50" charset="-128"/>
              </a:rPr>
              <a:t>タイ</a:t>
            </a:r>
          </a:p>
        </p:txBody>
      </p:sp>
      <p:sp>
        <p:nvSpPr>
          <p:cNvPr id="10" name="線吹き出し 2 (枠付き) 9"/>
          <p:cNvSpPr/>
          <p:nvPr/>
        </p:nvSpPr>
        <p:spPr>
          <a:xfrm>
            <a:off x="372121" y="4005064"/>
            <a:ext cx="2160240" cy="637200"/>
          </a:xfrm>
          <a:prstGeom prst="borderCallout2">
            <a:avLst>
              <a:gd name="adj1" fmla="val 48813"/>
              <a:gd name="adj2" fmla="val 100061"/>
              <a:gd name="adj3" fmla="val 50015"/>
              <a:gd name="adj4" fmla="val 110032"/>
              <a:gd name="adj5" fmla="val -612"/>
              <a:gd name="adj6" fmla="val 146348"/>
            </a:avLst>
          </a:prstGeom>
          <a:solidFill>
            <a:srgbClr val="FF0066"/>
          </a:solidFill>
          <a:ln w="34925">
            <a:solidFill>
              <a:srgbClr val="FF0066"/>
            </a:solidFill>
            <a:headEnd type="none" w="med" len="med"/>
            <a:tailEnd type="oval"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latin typeface="HGP創英角ｺﾞｼｯｸUB" panose="020B0900000000000000" pitchFamily="50" charset="-128"/>
                <a:ea typeface="HGP創英角ｺﾞｼｯｸUB" panose="020B0900000000000000" pitchFamily="50" charset="-128"/>
              </a:rPr>
              <a:t>ネパール</a:t>
            </a:r>
            <a:endParaRPr kumimoji="1" lang="ja-JP" altLang="en-US" sz="3200" dirty="0">
              <a:latin typeface="HGP創英角ｺﾞｼｯｸUB" panose="020B0900000000000000" pitchFamily="50" charset="-128"/>
              <a:ea typeface="HGP創英角ｺﾞｼｯｸUB" panose="020B0900000000000000" pitchFamily="50" charset="-128"/>
            </a:endParaRPr>
          </a:p>
        </p:txBody>
      </p:sp>
      <p:sp>
        <p:nvSpPr>
          <p:cNvPr id="13" name="線吹き出し 2 (枠付き) 12"/>
          <p:cNvSpPr/>
          <p:nvPr/>
        </p:nvSpPr>
        <p:spPr>
          <a:xfrm>
            <a:off x="372121" y="1511551"/>
            <a:ext cx="2160240" cy="650876"/>
          </a:xfrm>
          <a:prstGeom prst="borderCallout2">
            <a:avLst>
              <a:gd name="adj1" fmla="val 48813"/>
              <a:gd name="adj2" fmla="val 100061"/>
              <a:gd name="adj3" fmla="val 97778"/>
              <a:gd name="adj4" fmla="val 115819"/>
              <a:gd name="adj5" fmla="val 265031"/>
              <a:gd name="adj6" fmla="val 173461"/>
            </a:avLst>
          </a:prstGeom>
          <a:solidFill>
            <a:srgbClr val="FF0066"/>
          </a:solidFill>
          <a:ln w="34925">
            <a:solidFill>
              <a:srgbClr val="FF0066"/>
            </a:solidFill>
            <a:headEnd type="none" w="med" len="med"/>
            <a:tailEnd type="oval"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latin typeface="HGP創英角ｺﾞｼｯｸUB" panose="020B0900000000000000" pitchFamily="50" charset="-128"/>
                <a:ea typeface="HGP創英角ｺﾞｼｯｸUB" panose="020B0900000000000000" pitchFamily="50" charset="-128"/>
              </a:rPr>
              <a:t>モンゴル</a:t>
            </a:r>
          </a:p>
        </p:txBody>
      </p:sp>
      <p:sp>
        <p:nvSpPr>
          <p:cNvPr id="5" name="正方形/長方形 4"/>
          <p:cNvSpPr/>
          <p:nvPr/>
        </p:nvSpPr>
        <p:spPr>
          <a:xfrm>
            <a:off x="179512" y="1124746"/>
            <a:ext cx="1231729" cy="584775"/>
          </a:xfrm>
          <a:prstGeom prst="rect">
            <a:avLst/>
          </a:prstGeom>
          <a:noFill/>
        </p:spPr>
        <p:txBody>
          <a:bodyPr wrap="square" lIns="91440" tIns="45720" rIns="91440" bIns="45720">
            <a:spAutoFit/>
          </a:bodyPr>
          <a:lstStyle/>
          <a:p>
            <a:pPr algn="ctr"/>
            <a:r>
              <a:rPr lang="en-US" altLang="ja-JP" sz="3200" b="1" dirty="0">
                <a:ln w="12700">
                  <a:solidFill>
                    <a:schemeClr val="tx1"/>
                  </a:solidFill>
                  <a:prstDash val="solid"/>
                </a:ln>
                <a:solidFill>
                  <a:srgbClr val="FFC000"/>
                </a:solidFill>
                <a:effectLst>
                  <a:outerShdw blurRad="41275" dist="20320" dir="1800000" algn="tl" rotWithShape="0">
                    <a:srgbClr val="000000">
                      <a:alpha val="40000"/>
                    </a:srgbClr>
                  </a:outerShdw>
                </a:effectLst>
                <a:latin typeface="Century Gothic" panose="020B0502020202020204" pitchFamily="34" charset="0"/>
                <a:cs typeface="Microsoft Sans Serif" panose="020B0604020202020204" pitchFamily="34" charset="0"/>
              </a:rPr>
              <a:t>2014</a:t>
            </a:r>
            <a:endParaRPr lang="ja-JP" altLang="en-US" sz="3200" b="1" dirty="0">
              <a:ln w="12700">
                <a:solidFill>
                  <a:schemeClr val="tx1"/>
                </a:solidFill>
                <a:prstDash val="solid"/>
              </a:ln>
              <a:solidFill>
                <a:srgbClr val="FFC000"/>
              </a:solidFill>
              <a:effectLst>
                <a:outerShdw blurRad="41275" dist="20320" dir="1800000" algn="tl" rotWithShape="0">
                  <a:srgbClr val="000000">
                    <a:alpha val="40000"/>
                  </a:srgbClr>
                </a:outerShdw>
              </a:effectLst>
              <a:latin typeface="Century Gothic" panose="020B0502020202020204" pitchFamily="34" charset="0"/>
              <a:cs typeface="Microsoft Sans Serif" panose="020B0604020202020204" pitchFamily="34" charset="0"/>
            </a:endParaRPr>
          </a:p>
        </p:txBody>
      </p:sp>
      <p:sp>
        <p:nvSpPr>
          <p:cNvPr id="16" name="正方形/長方形 15"/>
          <p:cNvSpPr/>
          <p:nvPr/>
        </p:nvSpPr>
        <p:spPr>
          <a:xfrm>
            <a:off x="179512" y="2162427"/>
            <a:ext cx="1231729" cy="584775"/>
          </a:xfrm>
          <a:prstGeom prst="rect">
            <a:avLst/>
          </a:prstGeom>
          <a:noFill/>
        </p:spPr>
        <p:txBody>
          <a:bodyPr wrap="square" lIns="91440" tIns="45720" rIns="91440" bIns="45720">
            <a:spAutoFit/>
          </a:bodyPr>
          <a:lstStyle/>
          <a:p>
            <a:pPr algn="ctr"/>
            <a:r>
              <a:rPr lang="en-US" altLang="ja-JP" sz="3200" b="1" dirty="0">
                <a:ln w="12700">
                  <a:solidFill>
                    <a:schemeClr val="tx1"/>
                  </a:solidFill>
                  <a:prstDash val="solid"/>
                </a:ln>
                <a:solidFill>
                  <a:srgbClr val="FFC000"/>
                </a:solidFill>
                <a:effectLst>
                  <a:outerShdw blurRad="41275" dist="20320" dir="1800000" algn="tl" rotWithShape="0">
                    <a:srgbClr val="000000">
                      <a:alpha val="40000"/>
                    </a:srgbClr>
                  </a:outerShdw>
                </a:effectLst>
                <a:latin typeface="Century Gothic" panose="020B0502020202020204" pitchFamily="34" charset="0"/>
                <a:cs typeface="Microsoft Sans Serif" panose="020B0604020202020204" pitchFamily="34" charset="0"/>
              </a:rPr>
              <a:t>2009</a:t>
            </a:r>
            <a:endParaRPr lang="ja-JP" altLang="en-US" sz="3200" b="1" dirty="0">
              <a:ln w="12700">
                <a:solidFill>
                  <a:schemeClr val="tx1"/>
                </a:solidFill>
                <a:prstDash val="solid"/>
              </a:ln>
              <a:solidFill>
                <a:srgbClr val="FFC000"/>
              </a:solidFill>
              <a:effectLst>
                <a:outerShdw blurRad="41275" dist="20320" dir="1800000" algn="tl" rotWithShape="0">
                  <a:srgbClr val="000000">
                    <a:alpha val="40000"/>
                  </a:srgbClr>
                </a:outerShdw>
              </a:effectLst>
              <a:latin typeface="Century Gothic" panose="020B0502020202020204" pitchFamily="34" charset="0"/>
              <a:cs typeface="Microsoft Sans Serif" panose="020B0604020202020204" pitchFamily="34" charset="0"/>
            </a:endParaRPr>
          </a:p>
        </p:txBody>
      </p:sp>
      <p:sp>
        <p:nvSpPr>
          <p:cNvPr id="18" name="正方形/長方形 17"/>
          <p:cNvSpPr/>
          <p:nvPr/>
        </p:nvSpPr>
        <p:spPr>
          <a:xfrm>
            <a:off x="4420393" y="1124746"/>
            <a:ext cx="1231729" cy="584775"/>
          </a:xfrm>
          <a:prstGeom prst="rect">
            <a:avLst/>
          </a:prstGeom>
          <a:noFill/>
        </p:spPr>
        <p:txBody>
          <a:bodyPr wrap="square" lIns="91440" tIns="45720" rIns="91440" bIns="45720">
            <a:spAutoFit/>
          </a:bodyPr>
          <a:lstStyle/>
          <a:p>
            <a:pPr algn="ctr"/>
            <a:r>
              <a:rPr lang="en-US" altLang="ja-JP" sz="3200" b="1" dirty="0">
                <a:ln w="12700">
                  <a:solidFill>
                    <a:schemeClr val="tx1"/>
                  </a:solidFill>
                  <a:prstDash val="solid"/>
                </a:ln>
                <a:solidFill>
                  <a:srgbClr val="FFC000"/>
                </a:solidFill>
                <a:effectLst>
                  <a:outerShdw blurRad="41275" dist="20320" dir="1800000" algn="tl" rotWithShape="0">
                    <a:srgbClr val="000000">
                      <a:alpha val="40000"/>
                    </a:srgbClr>
                  </a:outerShdw>
                </a:effectLst>
                <a:latin typeface="Century Gothic" panose="020B0502020202020204" pitchFamily="34" charset="0"/>
                <a:cs typeface="Microsoft Sans Serif" panose="020B0604020202020204" pitchFamily="34" charset="0"/>
              </a:rPr>
              <a:t>1989</a:t>
            </a:r>
            <a:endParaRPr lang="ja-JP" altLang="en-US" sz="3200" b="1" dirty="0">
              <a:ln w="12700">
                <a:solidFill>
                  <a:schemeClr val="tx1"/>
                </a:solidFill>
                <a:prstDash val="solid"/>
              </a:ln>
              <a:solidFill>
                <a:srgbClr val="FFC000"/>
              </a:solidFill>
              <a:effectLst>
                <a:outerShdw blurRad="41275" dist="20320" dir="1800000" algn="tl" rotWithShape="0">
                  <a:srgbClr val="000000">
                    <a:alpha val="40000"/>
                  </a:srgbClr>
                </a:outerShdw>
              </a:effectLst>
              <a:latin typeface="Century Gothic" panose="020B0502020202020204" pitchFamily="34" charset="0"/>
              <a:cs typeface="Microsoft Sans Serif" panose="020B0604020202020204" pitchFamily="34" charset="0"/>
            </a:endParaRPr>
          </a:p>
        </p:txBody>
      </p:sp>
      <p:sp>
        <p:nvSpPr>
          <p:cNvPr id="19" name="正方形/長方形 18"/>
          <p:cNvSpPr/>
          <p:nvPr/>
        </p:nvSpPr>
        <p:spPr>
          <a:xfrm>
            <a:off x="8020793" y="3276274"/>
            <a:ext cx="1231729" cy="584775"/>
          </a:xfrm>
          <a:prstGeom prst="rect">
            <a:avLst/>
          </a:prstGeom>
          <a:noFill/>
        </p:spPr>
        <p:txBody>
          <a:bodyPr wrap="square" lIns="91440" tIns="45720" rIns="91440" bIns="45720">
            <a:spAutoFit/>
          </a:bodyPr>
          <a:lstStyle/>
          <a:p>
            <a:pPr algn="ctr"/>
            <a:r>
              <a:rPr lang="en-US" altLang="ja-JP" sz="3200" b="1" dirty="0">
                <a:ln w="12700">
                  <a:solidFill>
                    <a:schemeClr val="tx1"/>
                  </a:solidFill>
                  <a:prstDash val="solid"/>
                </a:ln>
                <a:solidFill>
                  <a:srgbClr val="FFC000"/>
                </a:solidFill>
                <a:effectLst>
                  <a:outerShdw blurRad="41275" dist="20320" dir="1800000" algn="tl" rotWithShape="0">
                    <a:srgbClr val="000000">
                      <a:alpha val="40000"/>
                    </a:srgbClr>
                  </a:outerShdw>
                </a:effectLst>
                <a:latin typeface="Century Gothic" panose="020B0502020202020204" pitchFamily="34" charset="0"/>
                <a:cs typeface="Microsoft Sans Serif" panose="020B0604020202020204" pitchFamily="34" charset="0"/>
              </a:rPr>
              <a:t>1983</a:t>
            </a:r>
            <a:endParaRPr lang="ja-JP" altLang="en-US" sz="3200" b="1" dirty="0">
              <a:ln w="12700">
                <a:solidFill>
                  <a:schemeClr val="tx1"/>
                </a:solidFill>
                <a:prstDash val="solid"/>
              </a:ln>
              <a:solidFill>
                <a:srgbClr val="FFC000"/>
              </a:solidFill>
              <a:effectLst>
                <a:outerShdw blurRad="41275" dist="20320" dir="1800000" algn="tl" rotWithShape="0">
                  <a:srgbClr val="000000">
                    <a:alpha val="40000"/>
                  </a:srgbClr>
                </a:outerShdw>
              </a:effectLst>
              <a:latin typeface="Century Gothic" panose="020B0502020202020204" pitchFamily="34" charset="0"/>
              <a:cs typeface="Microsoft Sans Serif" panose="020B0604020202020204" pitchFamily="34" charset="0"/>
            </a:endParaRPr>
          </a:p>
        </p:txBody>
      </p:sp>
      <p:sp>
        <p:nvSpPr>
          <p:cNvPr id="20" name="正方形/長方形 19"/>
          <p:cNvSpPr/>
          <p:nvPr/>
        </p:nvSpPr>
        <p:spPr>
          <a:xfrm>
            <a:off x="179512" y="3654994"/>
            <a:ext cx="1231729" cy="584775"/>
          </a:xfrm>
          <a:prstGeom prst="rect">
            <a:avLst/>
          </a:prstGeom>
          <a:noFill/>
        </p:spPr>
        <p:txBody>
          <a:bodyPr wrap="square" lIns="91440" tIns="45720" rIns="91440" bIns="45720">
            <a:spAutoFit/>
          </a:bodyPr>
          <a:lstStyle/>
          <a:p>
            <a:pPr algn="ctr"/>
            <a:r>
              <a:rPr lang="en-US" altLang="ja-JP" sz="3200" b="1" dirty="0">
                <a:ln w="12700">
                  <a:solidFill>
                    <a:schemeClr val="tx1"/>
                  </a:solidFill>
                  <a:prstDash val="solid"/>
                </a:ln>
                <a:solidFill>
                  <a:srgbClr val="FFC000"/>
                </a:solidFill>
                <a:effectLst>
                  <a:outerShdw blurRad="41275" dist="20320" dir="1800000" algn="tl" rotWithShape="0">
                    <a:srgbClr val="000000">
                      <a:alpha val="40000"/>
                    </a:srgbClr>
                  </a:outerShdw>
                </a:effectLst>
                <a:latin typeface="Century Gothic" panose="020B0502020202020204" pitchFamily="34" charset="0"/>
                <a:cs typeface="Microsoft Sans Serif" panose="020B0604020202020204" pitchFamily="34" charset="0"/>
              </a:rPr>
              <a:t>2013</a:t>
            </a:r>
            <a:endParaRPr lang="ja-JP" altLang="en-US" sz="3200" b="1" dirty="0">
              <a:ln w="12700">
                <a:solidFill>
                  <a:schemeClr val="tx1"/>
                </a:solidFill>
                <a:prstDash val="solid"/>
              </a:ln>
              <a:solidFill>
                <a:srgbClr val="FFC000"/>
              </a:solidFill>
              <a:effectLst>
                <a:outerShdw blurRad="41275" dist="20320" dir="1800000" algn="tl" rotWithShape="0">
                  <a:srgbClr val="000000">
                    <a:alpha val="40000"/>
                  </a:srgbClr>
                </a:outerShdw>
              </a:effectLst>
              <a:latin typeface="Century Gothic" panose="020B0502020202020204" pitchFamily="34" charset="0"/>
              <a:cs typeface="Microsoft Sans Serif" panose="020B0604020202020204" pitchFamily="34" charset="0"/>
            </a:endParaRPr>
          </a:p>
        </p:txBody>
      </p:sp>
      <p:sp>
        <p:nvSpPr>
          <p:cNvPr id="21" name="正方形/長方形 20"/>
          <p:cNvSpPr/>
          <p:nvPr/>
        </p:nvSpPr>
        <p:spPr>
          <a:xfrm>
            <a:off x="192290" y="4642266"/>
            <a:ext cx="1231729" cy="584775"/>
          </a:xfrm>
          <a:prstGeom prst="rect">
            <a:avLst/>
          </a:prstGeom>
          <a:noFill/>
        </p:spPr>
        <p:txBody>
          <a:bodyPr wrap="square" lIns="91440" tIns="45720" rIns="91440" bIns="45720">
            <a:spAutoFit/>
          </a:bodyPr>
          <a:lstStyle/>
          <a:p>
            <a:pPr algn="ctr"/>
            <a:r>
              <a:rPr lang="en-US" altLang="ja-JP" sz="3200" b="1" dirty="0">
                <a:ln w="12700">
                  <a:solidFill>
                    <a:schemeClr val="tx1"/>
                  </a:solidFill>
                  <a:prstDash val="solid"/>
                </a:ln>
                <a:solidFill>
                  <a:srgbClr val="FFC000"/>
                </a:solidFill>
                <a:effectLst>
                  <a:outerShdw blurRad="41275" dist="20320" dir="1800000" algn="tl" rotWithShape="0">
                    <a:srgbClr val="000000">
                      <a:alpha val="40000"/>
                    </a:srgbClr>
                  </a:outerShdw>
                </a:effectLst>
                <a:latin typeface="Century Gothic" panose="020B0502020202020204" pitchFamily="34" charset="0"/>
                <a:cs typeface="Microsoft Sans Serif" panose="020B0604020202020204" pitchFamily="34" charset="0"/>
              </a:rPr>
              <a:t>2012</a:t>
            </a:r>
            <a:endParaRPr lang="ja-JP" altLang="en-US" sz="3200" b="1" dirty="0">
              <a:ln w="12700">
                <a:solidFill>
                  <a:schemeClr val="tx1"/>
                </a:solidFill>
                <a:prstDash val="solid"/>
              </a:ln>
              <a:solidFill>
                <a:srgbClr val="FFC000"/>
              </a:solidFill>
              <a:effectLst>
                <a:outerShdw blurRad="41275" dist="20320" dir="1800000" algn="tl" rotWithShape="0">
                  <a:srgbClr val="000000">
                    <a:alpha val="40000"/>
                  </a:srgbClr>
                </a:outerShdw>
              </a:effectLst>
              <a:latin typeface="Century Gothic" panose="020B0502020202020204" pitchFamily="34" charset="0"/>
              <a:cs typeface="Microsoft Sans Serif" panose="020B0604020202020204" pitchFamily="34" charset="0"/>
            </a:endParaRPr>
          </a:p>
        </p:txBody>
      </p:sp>
      <p:sp>
        <p:nvSpPr>
          <p:cNvPr id="22" name="線吹き出し 2 (枠付き) 21"/>
          <p:cNvSpPr/>
          <p:nvPr/>
        </p:nvSpPr>
        <p:spPr>
          <a:xfrm>
            <a:off x="359343" y="6021288"/>
            <a:ext cx="2160240" cy="637200"/>
          </a:xfrm>
          <a:prstGeom prst="borderCallout2">
            <a:avLst>
              <a:gd name="adj1" fmla="val 48813"/>
              <a:gd name="adj2" fmla="val 100061"/>
              <a:gd name="adj3" fmla="val 50015"/>
              <a:gd name="adj4" fmla="val 110032"/>
              <a:gd name="adj5" fmla="val -176574"/>
              <a:gd name="adj6" fmla="val 142316"/>
            </a:avLst>
          </a:prstGeom>
          <a:solidFill>
            <a:srgbClr val="FF0066"/>
          </a:solidFill>
          <a:ln w="34925">
            <a:solidFill>
              <a:srgbClr val="FF0066"/>
            </a:solidFill>
            <a:headEnd type="none" w="med" len="med"/>
            <a:tailEnd type="oval"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latin typeface="HGP創英角ｺﾞｼｯｸUB" panose="020B0900000000000000" pitchFamily="50" charset="-128"/>
                <a:ea typeface="HGP創英角ｺﾞｼｯｸUB" panose="020B0900000000000000" pitchFamily="50" charset="-128"/>
              </a:rPr>
              <a:t>スリランカ</a:t>
            </a:r>
          </a:p>
        </p:txBody>
      </p:sp>
      <p:sp>
        <p:nvSpPr>
          <p:cNvPr id="23" name="正方形/長方形 22"/>
          <p:cNvSpPr/>
          <p:nvPr/>
        </p:nvSpPr>
        <p:spPr>
          <a:xfrm>
            <a:off x="179512" y="5649778"/>
            <a:ext cx="1231729" cy="584775"/>
          </a:xfrm>
          <a:prstGeom prst="rect">
            <a:avLst/>
          </a:prstGeom>
          <a:noFill/>
        </p:spPr>
        <p:txBody>
          <a:bodyPr wrap="square" lIns="91440" tIns="45720" rIns="91440" bIns="45720">
            <a:spAutoFit/>
          </a:bodyPr>
          <a:lstStyle/>
          <a:p>
            <a:pPr algn="ctr"/>
            <a:r>
              <a:rPr lang="en-US" altLang="ja-JP" sz="3200" b="1" dirty="0">
                <a:ln w="12700">
                  <a:solidFill>
                    <a:schemeClr val="tx1"/>
                  </a:solidFill>
                  <a:prstDash val="solid"/>
                </a:ln>
                <a:solidFill>
                  <a:srgbClr val="FFC000"/>
                </a:solidFill>
                <a:effectLst>
                  <a:outerShdw blurRad="41275" dist="20320" dir="1800000" algn="tl" rotWithShape="0">
                    <a:srgbClr val="000000">
                      <a:alpha val="40000"/>
                    </a:srgbClr>
                  </a:outerShdw>
                </a:effectLst>
                <a:latin typeface="Century Gothic" panose="020B0502020202020204" pitchFamily="34" charset="0"/>
                <a:cs typeface="Microsoft Sans Serif" panose="020B0604020202020204" pitchFamily="34" charset="0"/>
              </a:rPr>
              <a:t>2016</a:t>
            </a:r>
            <a:endParaRPr lang="ja-JP" altLang="en-US" sz="3200" b="1" dirty="0">
              <a:ln w="12700">
                <a:solidFill>
                  <a:schemeClr val="tx1"/>
                </a:solidFill>
                <a:prstDash val="solid"/>
              </a:ln>
              <a:solidFill>
                <a:srgbClr val="FFC000"/>
              </a:solidFill>
              <a:effectLst>
                <a:outerShdw blurRad="41275" dist="20320" dir="1800000" algn="tl" rotWithShape="0">
                  <a:srgbClr val="000000">
                    <a:alpha val="40000"/>
                  </a:srgbClr>
                </a:outerShdw>
              </a:effectLst>
              <a:latin typeface="Century Gothic" panose="020B0502020202020204" pitchFamily="34" charset="0"/>
              <a:cs typeface="Microsoft Sans Serif" panose="020B0604020202020204" pitchFamily="34" charset="0"/>
            </a:endParaRPr>
          </a:p>
        </p:txBody>
      </p:sp>
      <p:sp>
        <p:nvSpPr>
          <p:cNvPr id="25" name="線吹き出し 2 (枠付き) 24"/>
          <p:cNvSpPr/>
          <p:nvPr/>
        </p:nvSpPr>
        <p:spPr>
          <a:xfrm>
            <a:off x="6948265" y="4689027"/>
            <a:ext cx="2088232" cy="637200"/>
          </a:xfrm>
          <a:prstGeom prst="borderCallout2">
            <a:avLst>
              <a:gd name="adj1" fmla="val 65648"/>
              <a:gd name="adj2" fmla="val -504"/>
              <a:gd name="adj3" fmla="val 66851"/>
              <a:gd name="adj4" fmla="val -14814"/>
              <a:gd name="adj5" fmla="val 26777"/>
              <a:gd name="adj6" fmla="val -133320"/>
            </a:avLst>
          </a:prstGeom>
          <a:solidFill>
            <a:srgbClr val="FF0066"/>
          </a:solidFill>
          <a:ln w="34925">
            <a:solidFill>
              <a:srgbClr val="FF0066"/>
            </a:solidFill>
            <a:headEnd type="none" w="med" len="med"/>
            <a:tailEnd type="oval"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latin typeface="HGP創英角ｺﾞｼｯｸUB" panose="020B0900000000000000" pitchFamily="50" charset="-128"/>
                <a:ea typeface="HGP創英角ｺﾞｼｯｸUB" panose="020B0900000000000000" pitchFamily="50" charset="-128"/>
              </a:rPr>
              <a:t>マレーシア</a:t>
            </a:r>
          </a:p>
        </p:txBody>
      </p:sp>
      <p:sp>
        <p:nvSpPr>
          <p:cNvPr id="26" name="正方形/長方形 25"/>
          <p:cNvSpPr/>
          <p:nvPr/>
        </p:nvSpPr>
        <p:spPr>
          <a:xfrm>
            <a:off x="8020793" y="4336521"/>
            <a:ext cx="1231729" cy="584775"/>
          </a:xfrm>
          <a:prstGeom prst="rect">
            <a:avLst/>
          </a:prstGeom>
          <a:noFill/>
        </p:spPr>
        <p:txBody>
          <a:bodyPr wrap="square" lIns="91440" tIns="45720" rIns="91440" bIns="45720">
            <a:spAutoFit/>
          </a:bodyPr>
          <a:lstStyle/>
          <a:p>
            <a:pPr algn="ctr"/>
            <a:r>
              <a:rPr lang="en-US" altLang="ja-JP" sz="3200" b="1" dirty="0">
                <a:ln w="12700">
                  <a:solidFill>
                    <a:schemeClr val="tx1"/>
                  </a:solidFill>
                  <a:prstDash val="solid"/>
                </a:ln>
                <a:solidFill>
                  <a:srgbClr val="FFC000"/>
                </a:solidFill>
                <a:effectLst>
                  <a:outerShdw blurRad="41275" dist="20320" dir="1800000" algn="tl" rotWithShape="0">
                    <a:srgbClr val="000000">
                      <a:alpha val="40000"/>
                    </a:srgbClr>
                  </a:outerShdw>
                </a:effectLst>
                <a:latin typeface="Century Gothic" panose="020B0502020202020204" pitchFamily="34" charset="0"/>
                <a:cs typeface="Microsoft Sans Serif" panose="020B0604020202020204" pitchFamily="34" charset="0"/>
              </a:rPr>
              <a:t>2016</a:t>
            </a:r>
            <a:endParaRPr lang="ja-JP" altLang="en-US" sz="3200" b="1" dirty="0">
              <a:ln w="12700">
                <a:solidFill>
                  <a:schemeClr val="tx1"/>
                </a:solidFill>
                <a:prstDash val="solid"/>
              </a:ln>
              <a:solidFill>
                <a:srgbClr val="FFC000"/>
              </a:solidFill>
              <a:effectLst>
                <a:outerShdw blurRad="41275" dist="20320" dir="1800000" algn="tl" rotWithShape="0">
                  <a:srgbClr val="000000">
                    <a:alpha val="40000"/>
                  </a:srgbClr>
                </a:outerShdw>
              </a:effectLst>
              <a:latin typeface="Century Gothic" panose="020B0502020202020204" pitchFamily="34" charset="0"/>
              <a:cs typeface="Microsoft Sans Serif" panose="020B0604020202020204" pitchFamily="34" charset="0"/>
            </a:endParaRPr>
          </a:p>
        </p:txBody>
      </p:sp>
      <p:sp>
        <p:nvSpPr>
          <p:cNvPr id="27" name="線吹き出し 2 (枠付き) 26"/>
          <p:cNvSpPr/>
          <p:nvPr/>
        </p:nvSpPr>
        <p:spPr>
          <a:xfrm>
            <a:off x="6948265" y="5900945"/>
            <a:ext cx="2088232" cy="637200"/>
          </a:xfrm>
          <a:prstGeom prst="borderCallout2">
            <a:avLst>
              <a:gd name="adj1" fmla="val 65648"/>
              <a:gd name="adj2" fmla="val -504"/>
              <a:gd name="adj3" fmla="val 64709"/>
              <a:gd name="adj4" fmla="val -49452"/>
              <a:gd name="adj5" fmla="val -249520"/>
              <a:gd name="adj6" fmla="val -141816"/>
            </a:avLst>
          </a:prstGeom>
          <a:solidFill>
            <a:srgbClr val="FF0066"/>
          </a:solidFill>
          <a:ln w="34925">
            <a:solidFill>
              <a:srgbClr val="FF0066"/>
            </a:solidFill>
            <a:headEnd type="none" w="med" len="med"/>
            <a:tailEnd type="oval"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latin typeface="HGP創英角ｺﾞｼｯｸUB" panose="020B0900000000000000" pitchFamily="50" charset="-128"/>
                <a:ea typeface="HGP創英角ｺﾞｼｯｸUB" panose="020B0900000000000000" pitchFamily="50" charset="-128"/>
              </a:rPr>
              <a:t>ミャンマー</a:t>
            </a:r>
          </a:p>
        </p:txBody>
      </p:sp>
      <p:sp>
        <p:nvSpPr>
          <p:cNvPr id="28" name="正方形/長方形 27"/>
          <p:cNvSpPr/>
          <p:nvPr/>
        </p:nvSpPr>
        <p:spPr>
          <a:xfrm>
            <a:off x="8020793" y="5548439"/>
            <a:ext cx="1231729" cy="584775"/>
          </a:xfrm>
          <a:prstGeom prst="rect">
            <a:avLst/>
          </a:prstGeom>
          <a:noFill/>
        </p:spPr>
        <p:txBody>
          <a:bodyPr wrap="square" lIns="91440" tIns="45720" rIns="91440" bIns="45720">
            <a:spAutoFit/>
          </a:bodyPr>
          <a:lstStyle/>
          <a:p>
            <a:pPr algn="ctr"/>
            <a:r>
              <a:rPr lang="en-US" altLang="ja-JP" sz="3200" b="1" dirty="0">
                <a:ln w="12700">
                  <a:solidFill>
                    <a:schemeClr val="tx1"/>
                  </a:solidFill>
                  <a:prstDash val="solid"/>
                </a:ln>
                <a:solidFill>
                  <a:srgbClr val="FFC000"/>
                </a:solidFill>
                <a:effectLst>
                  <a:outerShdw blurRad="41275" dist="20320" dir="1800000" algn="tl" rotWithShape="0">
                    <a:srgbClr val="000000">
                      <a:alpha val="40000"/>
                    </a:srgbClr>
                  </a:outerShdw>
                </a:effectLst>
                <a:latin typeface="Century Gothic" panose="020B0502020202020204" pitchFamily="34" charset="0"/>
                <a:cs typeface="Microsoft Sans Serif" panose="020B0604020202020204" pitchFamily="34" charset="0"/>
              </a:rPr>
              <a:t>2017</a:t>
            </a:r>
            <a:endParaRPr lang="ja-JP" altLang="en-US" sz="3200" b="1" dirty="0">
              <a:ln w="12700">
                <a:solidFill>
                  <a:schemeClr val="tx1"/>
                </a:solidFill>
                <a:prstDash val="solid"/>
              </a:ln>
              <a:solidFill>
                <a:srgbClr val="FFC000"/>
              </a:solidFill>
              <a:effectLst>
                <a:outerShdw blurRad="41275" dist="20320" dir="1800000" algn="tl" rotWithShape="0">
                  <a:srgbClr val="000000">
                    <a:alpha val="40000"/>
                  </a:srgbClr>
                </a:outerShdw>
              </a:effectLst>
              <a:latin typeface="Century Gothic" panose="020B0502020202020204" pitchFamily="34" charset="0"/>
              <a:cs typeface="Microsoft Sans Serif" panose="020B0604020202020204" pitchFamily="34" charset="0"/>
            </a:endParaRPr>
          </a:p>
        </p:txBody>
      </p:sp>
    </p:spTree>
    <p:extLst>
      <p:ext uri="{BB962C8B-B14F-4D97-AF65-F5344CB8AC3E}">
        <p14:creationId xmlns:p14="http://schemas.microsoft.com/office/powerpoint/2010/main" val="392193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Effect transition="in" filter="fade">
                                      <p:cBhvr>
                                        <p:cTn id="9" dur="1000"/>
                                        <p:tgtEl>
                                          <p:spTgt spid="1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Effect transition="in" filter="fade">
                                      <p:cBhvr>
                                        <p:cTn id="14" dur="1000"/>
                                        <p:tgtEl>
                                          <p:spTgt spid="8"/>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1000" fill="hold"/>
                                        <p:tgtEl>
                                          <p:spTgt spid="18"/>
                                        </p:tgtEl>
                                        <p:attrNameLst>
                                          <p:attrName>ppt_w</p:attrName>
                                        </p:attrNameLst>
                                      </p:cBhvr>
                                      <p:tavLst>
                                        <p:tav tm="0">
                                          <p:val>
                                            <p:fltVal val="0"/>
                                          </p:val>
                                        </p:tav>
                                        <p:tav tm="100000">
                                          <p:val>
                                            <p:strVal val="#ppt_w"/>
                                          </p:val>
                                        </p:tav>
                                      </p:tavLst>
                                    </p:anim>
                                    <p:anim calcmode="lin" valueType="num">
                                      <p:cBhvr>
                                        <p:cTn id="19" dur="1000" fill="hold"/>
                                        <p:tgtEl>
                                          <p:spTgt spid="18"/>
                                        </p:tgtEl>
                                        <p:attrNameLst>
                                          <p:attrName>ppt_h</p:attrName>
                                        </p:attrNameLst>
                                      </p:cBhvr>
                                      <p:tavLst>
                                        <p:tav tm="0">
                                          <p:val>
                                            <p:fltVal val="0"/>
                                          </p:val>
                                        </p:tav>
                                        <p:tav tm="100000">
                                          <p:val>
                                            <p:strVal val="#ppt_h"/>
                                          </p:val>
                                        </p:tav>
                                      </p:tavLst>
                                    </p:anim>
                                    <p:animEffect transition="in" filter="fade">
                                      <p:cBhvr>
                                        <p:cTn id="20" dur="1000"/>
                                        <p:tgtEl>
                                          <p:spTgt spid="18"/>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Effect transition="in" filter="fade">
                                      <p:cBhvr>
                                        <p:cTn id="25" dur="1000"/>
                                        <p:tgtEl>
                                          <p:spTgt spid="6"/>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1000" fill="hold"/>
                                        <p:tgtEl>
                                          <p:spTgt spid="16"/>
                                        </p:tgtEl>
                                        <p:attrNameLst>
                                          <p:attrName>ppt_w</p:attrName>
                                        </p:attrNameLst>
                                      </p:cBhvr>
                                      <p:tavLst>
                                        <p:tav tm="0">
                                          <p:val>
                                            <p:fltVal val="0"/>
                                          </p:val>
                                        </p:tav>
                                        <p:tav tm="100000">
                                          <p:val>
                                            <p:strVal val="#ppt_w"/>
                                          </p:val>
                                        </p:tav>
                                      </p:tavLst>
                                    </p:anim>
                                    <p:anim calcmode="lin" valueType="num">
                                      <p:cBhvr>
                                        <p:cTn id="30" dur="1000" fill="hold"/>
                                        <p:tgtEl>
                                          <p:spTgt spid="16"/>
                                        </p:tgtEl>
                                        <p:attrNameLst>
                                          <p:attrName>ppt_h</p:attrName>
                                        </p:attrNameLst>
                                      </p:cBhvr>
                                      <p:tavLst>
                                        <p:tav tm="0">
                                          <p:val>
                                            <p:fltVal val="0"/>
                                          </p:val>
                                        </p:tav>
                                        <p:tav tm="100000">
                                          <p:val>
                                            <p:strVal val="#ppt_h"/>
                                          </p:val>
                                        </p:tav>
                                      </p:tavLst>
                                    </p:anim>
                                    <p:animEffect transition="in" filter="fade">
                                      <p:cBhvr>
                                        <p:cTn id="31" dur="100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1000" fill="hold"/>
                                        <p:tgtEl>
                                          <p:spTgt spid="7"/>
                                        </p:tgtEl>
                                        <p:attrNameLst>
                                          <p:attrName>ppt_w</p:attrName>
                                        </p:attrNameLst>
                                      </p:cBhvr>
                                      <p:tavLst>
                                        <p:tav tm="0">
                                          <p:val>
                                            <p:fltVal val="0"/>
                                          </p:val>
                                        </p:tav>
                                        <p:tav tm="100000">
                                          <p:val>
                                            <p:strVal val="#ppt_w"/>
                                          </p:val>
                                        </p:tav>
                                      </p:tavLst>
                                    </p:anim>
                                    <p:anim calcmode="lin" valueType="num">
                                      <p:cBhvr>
                                        <p:cTn id="35" dur="1000" fill="hold"/>
                                        <p:tgtEl>
                                          <p:spTgt spid="7"/>
                                        </p:tgtEl>
                                        <p:attrNameLst>
                                          <p:attrName>ppt_h</p:attrName>
                                        </p:attrNameLst>
                                      </p:cBhvr>
                                      <p:tavLst>
                                        <p:tav tm="0">
                                          <p:val>
                                            <p:fltVal val="0"/>
                                          </p:val>
                                        </p:tav>
                                        <p:tav tm="100000">
                                          <p:val>
                                            <p:strVal val="#ppt_h"/>
                                          </p:val>
                                        </p:tav>
                                      </p:tavLst>
                                    </p:anim>
                                    <p:animEffect transition="in" filter="fade">
                                      <p:cBhvr>
                                        <p:cTn id="36" dur="1000"/>
                                        <p:tgtEl>
                                          <p:spTgt spid="7"/>
                                        </p:tgtEl>
                                      </p:cBhvr>
                                    </p:animEffect>
                                  </p:childTnLst>
                                </p:cTn>
                              </p:par>
                            </p:childTnLst>
                          </p:cTn>
                        </p:par>
                        <p:par>
                          <p:cTn id="37" fill="hold">
                            <p:stCondLst>
                              <p:cond delay="3000"/>
                            </p:stCondLst>
                            <p:childTnLst>
                              <p:par>
                                <p:cTn id="38" presetID="53" presetClass="entr" presetSubtype="16"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Effect transition="in" filter="fade">
                                      <p:cBhvr>
                                        <p:cTn id="42" dur="1000"/>
                                        <p:tgtEl>
                                          <p:spTgt spid="21"/>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1000" fill="hold"/>
                                        <p:tgtEl>
                                          <p:spTgt spid="20"/>
                                        </p:tgtEl>
                                        <p:attrNameLst>
                                          <p:attrName>ppt_w</p:attrName>
                                        </p:attrNameLst>
                                      </p:cBhvr>
                                      <p:tavLst>
                                        <p:tav tm="0">
                                          <p:val>
                                            <p:fltVal val="0"/>
                                          </p:val>
                                        </p:tav>
                                        <p:tav tm="100000">
                                          <p:val>
                                            <p:strVal val="#ppt_w"/>
                                          </p:val>
                                        </p:tav>
                                      </p:tavLst>
                                    </p:anim>
                                    <p:anim calcmode="lin" valueType="num">
                                      <p:cBhvr>
                                        <p:cTn id="52" dur="1000" fill="hold"/>
                                        <p:tgtEl>
                                          <p:spTgt spid="20"/>
                                        </p:tgtEl>
                                        <p:attrNameLst>
                                          <p:attrName>ppt_h</p:attrName>
                                        </p:attrNameLst>
                                      </p:cBhvr>
                                      <p:tavLst>
                                        <p:tav tm="0">
                                          <p:val>
                                            <p:fltVal val="0"/>
                                          </p:val>
                                        </p:tav>
                                        <p:tav tm="100000">
                                          <p:val>
                                            <p:strVal val="#ppt_h"/>
                                          </p:val>
                                        </p:tav>
                                      </p:tavLst>
                                    </p:anim>
                                    <p:animEffect transition="in" filter="fade">
                                      <p:cBhvr>
                                        <p:cTn id="53" dur="1000"/>
                                        <p:tgtEl>
                                          <p:spTgt spid="20"/>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1000" fill="hold"/>
                                        <p:tgtEl>
                                          <p:spTgt spid="10"/>
                                        </p:tgtEl>
                                        <p:attrNameLst>
                                          <p:attrName>ppt_w</p:attrName>
                                        </p:attrNameLst>
                                      </p:cBhvr>
                                      <p:tavLst>
                                        <p:tav tm="0">
                                          <p:val>
                                            <p:fltVal val="0"/>
                                          </p:val>
                                        </p:tav>
                                        <p:tav tm="100000">
                                          <p:val>
                                            <p:strVal val="#ppt_w"/>
                                          </p:val>
                                        </p:tav>
                                      </p:tavLst>
                                    </p:anim>
                                    <p:anim calcmode="lin" valueType="num">
                                      <p:cBhvr>
                                        <p:cTn id="57" dur="1000" fill="hold"/>
                                        <p:tgtEl>
                                          <p:spTgt spid="10"/>
                                        </p:tgtEl>
                                        <p:attrNameLst>
                                          <p:attrName>ppt_h</p:attrName>
                                        </p:attrNameLst>
                                      </p:cBhvr>
                                      <p:tavLst>
                                        <p:tav tm="0">
                                          <p:val>
                                            <p:fltVal val="0"/>
                                          </p:val>
                                        </p:tav>
                                        <p:tav tm="100000">
                                          <p:val>
                                            <p:strVal val="#ppt_h"/>
                                          </p:val>
                                        </p:tav>
                                      </p:tavLst>
                                    </p:anim>
                                    <p:animEffect transition="in" filter="fade">
                                      <p:cBhvr>
                                        <p:cTn id="58" dur="1000"/>
                                        <p:tgtEl>
                                          <p:spTgt spid="10"/>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p:cTn id="62" dur="1000" fill="hold"/>
                                        <p:tgtEl>
                                          <p:spTgt spid="5"/>
                                        </p:tgtEl>
                                        <p:attrNameLst>
                                          <p:attrName>ppt_w</p:attrName>
                                        </p:attrNameLst>
                                      </p:cBhvr>
                                      <p:tavLst>
                                        <p:tav tm="0">
                                          <p:val>
                                            <p:fltVal val="0"/>
                                          </p:val>
                                        </p:tav>
                                        <p:tav tm="100000">
                                          <p:val>
                                            <p:strVal val="#ppt_w"/>
                                          </p:val>
                                        </p:tav>
                                      </p:tavLst>
                                    </p:anim>
                                    <p:anim calcmode="lin" valueType="num">
                                      <p:cBhvr>
                                        <p:cTn id="63" dur="1000" fill="hold"/>
                                        <p:tgtEl>
                                          <p:spTgt spid="5"/>
                                        </p:tgtEl>
                                        <p:attrNameLst>
                                          <p:attrName>ppt_h</p:attrName>
                                        </p:attrNameLst>
                                      </p:cBhvr>
                                      <p:tavLst>
                                        <p:tav tm="0">
                                          <p:val>
                                            <p:fltVal val="0"/>
                                          </p:val>
                                        </p:tav>
                                        <p:tav tm="100000">
                                          <p:val>
                                            <p:strVal val="#ppt_h"/>
                                          </p:val>
                                        </p:tav>
                                      </p:tavLst>
                                    </p:anim>
                                    <p:animEffect transition="in" filter="fade">
                                      <p:cBhvr>
                                        <p:cTn id="64" dur="1000"/>
                                        <p:tgtEl>
                                          <p:spTgt spid="5"/>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1000" fill="hold"/>
                                        <p:tgtEl>
                                          <p:spTgt spid="13"/>
                                        </p:tgtEl>
                                        <p:attrNameLst>
                                          <p:attrName>ppt_w</p:attrName>
                                        </p:attrNameLst>
                                      </p:cBhvr>
                                      <p:tavLst>
                                        <p:tav tm="0">
                                          <p:val>
                                            <p:fltVal val="0"/>
                                          </p:val>
                                        </p:tav>
                                        <p:tav tm="100000">
                                          <p:val>
                                            <p:strVal val="#ppt_w"/>
                                          </p:val>
                                        </p:tav>
                                      </p:tavLst>
                                    </p:anim>
                                    <p:anim calcmode="lin" valueType="num">
                                      <p:cBhvr>
                                        <p:cTn id="68" dur="1000" fill="hold"/>
                                        <p:tgtEl>
                                          <p:spTgt spid="13"/>
                                        </p:tgtEl>
                                        <p:attrNameLst>
                                          <p:attrName>ppt_h</p:attrName>
                                        </p:attrNameLst>
                                      </p:cBhvr>
                                      <p:tavLst>
                                        <p:tav tm="0">
                                          <p:val>
                                            <p:fltVal val="0"/>
                                          </p:val>
                                        </p:tav>
                                        <p:tav tm="100000">
                                          <p:val>
                                            <p:strVal val="#ppt_h"/>
                                          </p:val>
                                        </p:tav>
                                      </p:tavLst>
                                    </p:anim>
                                    <p:animEffect transition="in" filter="fade">
                                      <p:cBhvr>
                                        <p:cTn id="69" dur="1000"/>
                                        <p:tgtEl>
                                          <p:spTgt spid="13"/>
                                        </p:tgtEl>
                                      </p:cBhvr>
                                    </p:animEffect>
                                  </p:childTnLst>
                                </p:cTn>
                              </p:par>
                            </p:childTnLst>
                          </p:cTn>
                        </p:par>
                        <p:par>
                          <p:cTn id="70" fill="hold">
                            <p:stCondLst>
                              <p:cond delay="6000"/>
                            </p:stCondLst>
                            <p:childTnLst>
                              <p:par>
                                <p:cTn id="71" presetID="53" presetClass="entr" presetSubtype="16"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1000" fill="hold"/>
                                        <p:tgtEl>
                                          <p:spTgt spid="26"/>
                                        </p:tgtEl>
                                        <p:attrNameLst>
                                          <p:attrName>ppt_w</p:attrName>
                                        </p:attrNameLst>
                                      </p:cBhvr>
                                      <p:tavLst>
                                        <p:tav tm="0">
                                          <p:val>
                                            <p:fltVal val="0"/>
                                          </p:val>
                                        </p:tav>
                                        <p:tav tm="100000">
                                          <p:val>
                                            <p:strVal val="#ppt_w"/>
                                          </p:val>
                                        </p:tav>
                                      </p:tavLst>
                                    </p:anim>
                                    <p:anim calcmode="lin" valueType="num">
                                      <p:cBhvr>
                                        <p:cTn id="74" dur="1000" fill="hold"/>
                                        <p:tgtEl>
                                          <p:spTgt spid="26"/>
                                        </p:tgtEl>
                                        <p:attrNameLst>
                                          <p:attrName>ppt_h</p:attrName>
                                        </p:attrNameLst>
                                      </p:cBhvr>
                                      <p:tavLst>
                                        <p:tav tm="0">
                                          <p:val>
                                            <p:fltVal val="0"/>
                                          </p:val>
                                        </p:tav>
                                        <p:tav tm="100000">
                                          <p:val>
                                            <p:strVal val="#ppt_h"/>
                                          </p:val>
                                        </p:tav>
                                      </p:tavLst>
                                    </p:anim>
                                    <p:animEffect transition="in" filter="fade">
                                      <p:cBhvr>
                                        <p:cTn id="75" dur="1000"/>
                                        <p:tgtEl>
                                          <p:spTgt spid="26"/>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1000" fill="hold"/>
                                        <p:tgtEl>
                                          <p:spTgt spid="25"/>
                                        </p:tgtEl>
                                        <p:attrNameLst>
                                          <p:attrName>ppt_w</p:attrName>
                                        </p:attrNameLst>
                                      </p:cBhvr>
                                      <p:tavLst>
                                        <p:tav tm="0">
                                          <p:val>
                                            <p:fltVal val="0"/>
                                          </p:val>
                                        </p:tav>
                                        <p:tav tm="100000">
                                          <p:val>
                                            <p:strVal val="#ppt_w"/>
                                          </p:val>
                                        </p:tav>
                                      </p:tavLst>
                                    </p:anim>
                                    <p:anim calcmode="lin" valueType="num">
                                      <p:cBhvr>
                                        <p:cTn id="79" dur="1000" fill="hold"/>
                                        <p:tgtEl>
                                          <p:spTgt spid="25"/>
                                        </p:tgtEl>
                                        <p:attrNameLst>
                                          <p:attrName>ppt_h</p:attrName>
                                        </p:attrNameLst>
                                      </p:cBhvr>
                                      <p:tavLst>
                                        <p:tav tm="0">
                                          <p:val>
                                            <p:fltVal val="0"/>
                                          </p:val>
                                        </p:tav>
                                        <p:tav tm="100000">
                                          <p:val>
                                            <p:strVal val="#ppt_h"/>
                                          </p:val>
                                        </p:tav>
                                      </p:tavLst>
                                    </p:anim>
                                    <p:animEffect transition="in" filter="fade">
                                      <p:cBhvr>
                                        <p:cTn id="80" dur="1000"/>
                                        <p:tgtEl>
                                          <p:spTgt spid="25"/>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23"/>
                                        </p:tgtEl>
                                        <p:attrNameLst>
                                          <p:attrName>style.visibility</p:attrName>
                                        </p:attrNameLst>
                                      </p:cBhvr>
                                      <p:to>
                                        <p:strVal val="visible"/>
                                      </p:to>
                                    </p:set>
                                    <p:anim calcmode="lin" valueType="num">
                                      <p:cBhvr>
                                        <p:cTn id="84" dur="1000" fill="hold"/>
                                        <p:tgtEl>
                                          <p:spTgt spid="23"/>
                                        </p:tgtEl>
                                        <p:attrNameLst>
                                          <p:attrName>ppt_w</p:attrName>
                                        </p:attrNameLst>
                                      </p:cBhvr>
                                      <p:tavLst>
                                        <p:tav tm="0">
                                          <p:val>
                                            <p:fltVal val="0"/>
                                          </p:val>
                                        </p:tav>
                                        <p:tav tm="100000">
                                          <p:val>
                                            <p:strVal val="#ppt_w"/>
                                          </p:val>
                                        </p:tav>
                                      </p:tavLst>
                                    </p:anim>
                                    <p:anim calcmode="lin" valueType="num">
                                      <p:cBhvr>
                                        <p:cTn id="85" dur="1000" fill="hold"/>
                                        <p:tgtEl>
                                          <p:spTgt spid="23"/>
                                        </p:tgtEl>
                                        <p:attrNameLst>
                                          <p:attrName>ppt_h</p:attrName>
                                        </p:attrNameLst>
                                      </p:cBhvr>
                                      <p:tavLst>
                                        <p:tav tm="0">
                                          <p:val>
                                            <p:fltVal val="0"/>
                                          </p:val>
                                        </p:tav>
                                        <p:tav tm="100000">
                                          <p:val>
                                            <p:strVal val="#ppt_h"/>
                                          </p:val>
                                        </p:tav>
                                      </p:tavLst>
                                    </p:anim>
                                    <p:animEffect transition="in" filter="fade">
                                      <p:cBhvr>
                                        <p:cTn id="86" dur="1000"/>
                                        <p:tgtEl>
                                          <p:spTgt spid="23"/>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1000" fill="hold"/>
                                        <p:tgtEl>
                                          <p:spTgt spid="22"/>
                                        </p:tgtEl>
                                        <p:attrNameLst>
                                          <p:attrName>ppt_w</p:attrName>
                                        </p:attrNameLst>
                                      </p:cBhvr>
                                      <p:tavLst>
                                        <p:tav tm="0">
                                          <p:val>
                                            <p:fltVal val="0"/>
                                          </p:val>
                                        </p:tav>
                                        <p:tav tm="100000">
                                          <p:val>
                                            <p:strVal val="#ppt_w"/>
                                          </p:val>
                                        </p:tav>
                                      </p:tavLst>
                                    </p:anim>
                                    <p:anim calcmode="lin" valueType="num">
                                      <p:cBhvr>
                                        <p:cTn id="90" dur="1000" fill="hold"/>
                                        <p:tgtEl>
                                          <p:spTgt spid="22"/>
                                        </p:tgtEl>
                                        <p:attrNameLst>
                                          <p:attrName>ppt_h</p:attrName>
                                        </p:attrNameLst>
                                      </p:cBhvr>
                                      <p:tavLst>
                                        <p:tav tm="0">
                                          <p:val>
                                            <p:fltVal val="0"/>
                                          </p:val>
                                        </p:tav>
                                        <p:tav tm="100000">
                                          <p:val>
                                            <p:strVal val="#ppt_h"/>
                                          </p:val>
                                        </p:tav>
                                      </p:tavLst>
                                    </p:anim>
                                    <p:animEffect transition="in" filter="fade">
                                      <p:cBhvr>
                                        <p:cTn id="91" dur="1000"/>
                                        <p:tgtEl>
                                          <p:spTgt spid="22"/>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p:cTn id="95" dur="1000" fill="hold"/>
                                        <p:tgtEl>
                                          <p:spTgt spid="28"/>
                                        </p:tgtEl>
                                        <p:attrNameLst>
                                          <p:attrName>ppt_w</p:attrName>
                                        </p:attrNameLst>
                                      </p:cBhvr>
                                      <p:tavLst>
                                        <p:tav tm="0">
                                          <p:val>
                                            <p:fltVal val="0"/>
                                          </p:val>
                                        </p:tav>
                                        <p:tav tm="100000">
                                          <p:val>
                                            <p:strVal val="#ppt_w"/>
                                          </p:val>
                                        </p:tav>
                                      </p:tavLst>
                                    </p:anim>
                                    <p:anim calcmode="lin" valueType="num">
                                      <p:cBhvr>
                                        <p:cTn id="96" dur="1000" fill="hold"/>
                                        <p:tgtEl>
                                          <p:spTgt spid="28"/>
                                        </p:tgtEl>
                                        <p:attrNameLst>
                                          <p:attrName>ppt_h</p:attrName>
                                        </p:attrNameLst>
                                      </p:cBhvr>
                                      <p:tavLst>
                                        <p:tav tm="0">
                                          <p:val>
                                            <p:fltVal val="0"/>
                                          </p:val>
                                        </p:tav>
                                        <p:tav tm="100000">
                                          <p:val>
                                            <p:strVal val="#ppt_h"/>
                                          </p:val>
                                        </p:tav>
                                      </p:tavLst>
                                    </p:anim>
                                    <p:animEffect transition="in" filter="fade">
                                      <p:cBhvr>
                                        <p:cTn id="97" dur="1000"/>
                                        <p:tgtEl>
                                          <p:spTgt spid="28"/>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1000" fill="hold"/>
                                        <p:tgtEl>
                                          <p:spTgt spid="27"/>
                                        </p:tgtEl>
                                        <p:attrNameLst>
                                          <p:attrName>ppt_w</p:attrName>
                                        </p:attrNameLst>
                                      </p:cBhvr>
                                      <p:tavLst>
                                        <p:tav tm="0">
                                          <p:val>
                                            <p:fltVal val="0"/>
                                          </p:val>
                                        </p:tav>
                                        <p:tav tm="100000">
                                          <p:val>
                                            <p:strVal val="#ppt_w"/>
                                          </p:val>
                                        </p:tav>
                                      </p:tavLst>
                                    </p:anim>
                                    <p:anim calcmode="lin" valueType="num">
                                      <p:cBhvr>
                                        <p:cTn id="101" dur="1000" fill="hold"/>
                                        <p:tgtEl>
                                          <p:spTgt spid="27"/>
                                        </p:tgtEl>
                                        <p:attrNameLst>
                                          <p:attrName>ppt_h</p:attrName>
                                        </p:attrNameLst>
                                      </p:cBhvr>
                                      <p:tavLst>
                                        <p:tav tm="0">
                                          <p:val>
                                            <p:fltVal val="0"/>
                                          </p:val>
                                        </p:tav>
                                        <p:tav tm="100000">
                                          <p:val>
                                            <p:strVal val="#ppt_h"/>
                                          </p:val>
                                        </p:tav>
                                      </p:tavLst>
                                    </p:anim>
                                    <p:animEffect transition="in" filter="fade">
                                      <p:cBhvr>
                                        <p:cTn id="102" dur="1000"/>
                                        <p:tgtEl>
                                          <p:spTgt spid="27"/>
                                        </p:tgtEl>
                                      </p:cBhvr>
                                    </p:animEffect>
                                  </p:childTnLst>
                                </p:cTn>
                              </p:par>
                            </p:childTnLst>
                          </p:cTn>
                        </p:par>
                        <p:par>
                          <p:cTn id="103" fill="hold">
                            <p:stCondLst>
                              <p:cond delay="9000"/>
                            </p:stCondLst>
                            <p:childTnLst>
                              <p:par>
                                <p:cTn id="104" presetID="31" presetClass="entr" presetSubtype="0" fill="hold" grpId="0"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p:cTn id="106" dur="1000" fill="hold"/>
                                        <p:tgtEl>
                                          <p:spTgt spid="2"/>
                                        </p:tgtEl>
                                        <p:attrNameLst>
                                          <p:attrName>ppt_w</p:attrName>
                                        </p:attrNameLst>
                                      </p:cBhvr>
                                      <p:tavLst>
                                        <p:tav tm="0">
                                          <p:val>
                                            <p:fltVal val="0"/>
                                          </p:val>
                                        </p:tav>
                                        <p:tav tm="100000">
                                          <p:val>
                                            <p:strVal val="#ppt_w"/>
                                          </p:val>
                                        </p:tav>
                                      </p:tavLst>
                                    </p:anim>
                                    <p:anim calcmode="lin" valueType="num">
                                      <p:cBhvr>
                                        <p:cTn id="107" dur="1000" fill="hold"/>
                                        <p:tgtEl>
                                          <p:spTgt spid="2"/>
                                        </p:tgtEl>
                                        <p:attrNameLst>
                                          <p:attrName>ppt_h</p:attrName>
                                        </p:attrNameLst>
                                      </p:cBhvr>
                                      <p:tavLst>
                                        <p:tav tm="0">
                                          <p:val>
                                            <p:fltVal val="0"/>
                                          </p:val>
                                        </p:tav>
                                        <p:tav tm="100000">
                                          <p:val>
                                            <p:strVal val="#ppt_h"/>
                                          </p:val>
                                        </p:tav>
                                      </p:tavLst>
                                    </p:anim>
                                    <p:anim calcmode="lin" valueType="num">
                                      <p:cBhvr>
                                        <p:cTn id="108" dur="1000" fill="hold"/>
                                        <p:tgtEl>
                                          <p:spTgt spid="2"/>
                                        </p:tgtEl>
                                        <p:attrNameLst>
                                          <p:attrName>style.rotation</p:attrName>
                                        </p:attrNameLst>
                                      </p:cBhvr>
                                      <p:tavLst>
                                        <p:tav tm="0">
                                          <p:val>
                                            <p:fltVal val="90"/>
                                          </p:val>
                                        </p:tav>
                                        <p:tav tm="100000">
                                          <p:val>
                                            <p:fltVal val="0"/>
                                          </p:val>
                                        </p:tav>
                                      </p:tavLst>
                                    </p:anim>
                                    <p:animEffect transition="in" filter="fade">
                                      <p:cBhvr>
                                        <p:cTn id="10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9" grpId="0" animBg="1"/>
      <p:bldP spid="10" grpId="0" animBg="1"/>
      <p:bldP spid="13" grpId="0" animBg="1"/>
      <p:bldP spid="5" grpId="0"/>
      <p:bldP spid="16" grpId="0"/>
      <p:bldP spid="18" grpId="0"/>
      <p:bldP spid="19" grpId="0"/>
      <p:bldP spid="20" grpId="0"/>
      <p:bldP spid="21" grpId="0"/>
      <p:bldP spid="22" grpId="0" animBg="1"/>
      <p:bldP spid="23" grpId="0"/>
      <p:bldP spid="25" grpId="0" animBg="1"/>
      <p:bldP spid="26" grpId="0"/>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a:t>学友会の活動</a:t>
            </a:r>
            <a:r>
              <a:rPr kumimoji="1" lang="en-US" altLang="ja-JP" dirty="0"/>
              <a:t>【</a:t>
            </a:r>
            <a:r>
              <a:rPr kumimoji="1" lang="ja-JP" altLang="en-US" dirty="0"/>
              <a:t>海外</a:t>
            </a:r>
            <a:r>
              <a:rPr kumimoji="1" lang="en-US" altLang="ja-JP" dirty="0"/>
              <a:t>】</a:t>
            </a:r>
            <a:endParaRPr kumimoji="1" lang="ja-JP" altLang="en-US" dirty="0"/>
          </a:p>
        </p:txBody>
      </p:sp>
      <p:sp>
        <p:nvSpPr>
          <p:cNvPr id="12" name="正方形/長方形 11"/>
          <p:cNvSpPr/>
          <p:nvPr/>
        </p:nvSpPr>
        <p:spPr>
          <a:xfrm>
            <a:off x="5404420" y="6326460"/>
            <a:ext cx="3352800" cy="342900"/>
          </a:xfrm>
          <a:prstGeom prst="rect">
            <a:avLst/>
          </a:prstGeom>
          <a:noFill/>
          <a:ln>
            <a:noFill/>
          </a:ln>
        </p:spPr>
        <p:txBody>
          <a:bodyPr anchor="ctr">
            <a:noAutofit/>
          </a:bodyPr>
          <a:lstStyle/>
          <a:p>
            <a:pPr algn="ctr"/>
            <a:r>
              <a:rPr lang="ja-JP" altLang="en-US" dirty="0">
                <a:latin typeface="HGP創英角ｺﾞｼｯｸUB" panose="020B0900000000000000" pitchFamily="50" charset="-128"/>
                <a:ea typeface="HGP創英角ｺﾞｼｯｸUB" panose="020B0900000000000000" pitchFamily="50" charset="-128"/>
              </a:rPr>
              <a:t>ベトナム</a:t>
            </a:r>
            <a:r>
              <a:rPr lang="en-US" altLang="ja-JP" dirty="0">
                <a:latin typeface="HGP創英角ｺﾞｼｯｸUB" panose="020B0900000000000000" pitchFamily="50" charset="-128"/>
                <a:ea typeface="HGP創英角ｺﾞｼｯｸUB" panose="020B0900000000000000" pitchFamily="50" charset="-128"/>
              </a:rPr>
              <a:t>:</a:t>
            </a:r>
            <a:r>
              <a:rPr lang="ja-JP" altLang="en-US" dirty="0">
                <a:latin typeface="HGP創英角ｺﾞｼｯｸUB" panose="020B0900000000000000" pitchFamily="50" charset="-128"/>
                <a:ea typeface="HGP創英角ｺﾞｼｯｸUB" panose="020B0900000000000000" pitchFamily="50" charset="-128"/>
              </a:rPr>
              <a:t>養護施設慰問</a:t>
            </a:r>
          </a:p>
        </p:txBody>
      </p:sp>
      <p:pic>
        <p:nvPicPr>
          <p:cNvPr id="2" name="Picture 2" descr="Z:\●豆辞典\2018-19_豆辞典\入稿\p12_ミャンマー.jpg"/>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p:blipFill>
        <p:spPr bwMode="auto">
          <a:xfrm>
            <a:off x="505280" y="1196752"/>
            <a:ext cx="3648405" cy="23705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6" name="Picture 4" descr="ãã£ã³ãã¼é£é¦å±åå½å½æ"/>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55575" y="1190699"/>
            <a:ext cx="1066800" cy="714375"/>
          </a:xfrm>
          <a:prstGeom prst="rect">
            <a:avLst/>
          </a:prstGeom>
          <a:noFill/>
          <a:extLst>
            <a:ext uri="{909E8E84-426E-40DD-AFC4-6F175D3DCCD1}">
              <a14:hiddenFill xmlns:a14="http://schemas.microsoft.com/office/drawing/2010/main">
                <a:solidFill>
                  <a:srgbClr val="FFFFFF"/>
                </a:solidFill>
              </a14:hiddenFill>
            </a:ext>
          </a:extLst>
        </p:spPr>
      </p:pic>
      <p:sp>
        <p:nvSpPr>
          <p:cNvPr id="22" name="正方形/長方形 21"/>
          <p:cNvSpPr/>
          <p:nvPr/>
        </p:nvSpPr>
        <p:spPr>
          <a:xfrm>
            <a:off x="688975" y="3481958"/>
            <a:ext cx="3352800" cy="342900"/>
          </a:xfrm>
          <a:prstGeom prst="rect">
            <a:avLst/>
          </a:prstGeom>
          <a:noFill/>
          <a:ln>
            <a:noFill/>
          </a:ln>
        </p:spPr>
        <p:txBody>
          <a:bodyPr anchor="ctr">
            <a:noAutofit/>
          </a:bodyPr>
          <a:lstStyle/>
          <a:p>
            <a:pPr algn="ctr"/>
            <a:r>
              <a:rPr lang="ja-JP" altLang="en-US" dirty="0">
                <a:latin typeface="HGP創英角ｺﾞｼｯｸUB" panose="020B0900000000000000" pitchFamily="50" charset="-128"/>
                <a:ea typeface="HGP創英角ｺﾞｼｯｸUB" panose="020B0900000000000000" pitchFamily="50" charset="-128"/>
              </a:rPr>
              <a:t>ミャンマー：子どもの教育支援</a:t>
            </a:r>
          </a:p>
        </p:txBody>
      </p:sp>
      <p:pic>
        <p:nvPicPr>
          <p:cNvPr id="1031" name="Picture 7" descr="Z:\●豆辞典\2018-19_豆辞典\入稿\p12_台湾1.jpg"/>
          <p:cNvPicPr>
            <a:picLocks noChangeAspect="1" noChangeArrowheads="1"/>
          </p:cNvPicPr>
          <p:nvPr/>
        </p:nvPicPr>
        <p:blipFill>
          <a:blip r:embed="rId6" cstate="screen">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5535655" y="980728"/>
            <a:ext cx="3090329" cy="25913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5" name="正方形/長方形 24"/>
          <p:cNvSpPr/>
          <p:nvPr/>
        </p:nvSpPr>
        <p:spPr>
          <a:xfrm>
            <a:off x="5398922" y="3481958"/>
            <a:ext cx="3352800" cy="342900"/>
          </a:xfrm>
          <a:prstGeom prst="rect">
            <a:avLst/>
          </a:prstGeom>
          <a:noFill/>
          <a:ln>
            <a:noFill/>
          </a:ln>
        </p:spPr>
        <p:txBody>
          <a:bodyPr anchor="ctr">
            <a:noAutofit/>
          </a:bodyPr>
          <a:lstStyle/>
          <a:p>
            <a:pPr algn="ctr"/>
            <a:r>
              <a:rPr lang="ja-JP" altLang="en-US" dirty="0">
                <a:latin typeface="HGP創英角ｺﾞｼｯｸUB" panose="020B0900000000000000" pitchFamily="50" charset="-128"/>
                <a:ea typeface="HGP創英角ｺﾞｼｯｸUB" panose="020B0900000000000000" pitchFamily="50" charset="-128"/>
              </a:rPr>
              <a:t>台湾：台湾で米山のＰＲ</a:t>
            </a:r>
          </a:p>
        </p:txBody>
      </p:sp>
      <p:pic>
        <p:nvPicPr>
          <p:cNvPr id="1033" name="Picture 9" descr="å°æ¹¾ã®å½æç»å"/>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832810" y="1214229"/>
            <a:ext cx="1072879" cy="71668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Z:\●豆辞典\2018-19_豆辞典\入稿\p12_ベトナム.jpg"/>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4932040" y="3861048"/>
            <a:ext cx="3929880" cy="25188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ベトナム社会主義共和国国旗"/>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4832810" y="3943176"/>
            <a:ext cx="106680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Z:\●豆辞典\2018-19_豆辞典\入稿\p12_韓国.JPG"/>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505280" y="3826594"/>
            <a:ext cx="3810740" cy="25547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2" name="Picture 8" descr="大韓民国国旗"/>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179512" y="3901058"/>
            <a:ext cx="1066800" cy="714375"/>
          </a:xfrm>
          <a:prstGeom prst="rect">
            <a:avLst/>
          </a:prstGeom>
          <a:noFill/>
          <a:extLst>
            <a:ext uri="{909E8E84-426E-40DD-AFC4-6F175D3DCCD1}">
              <a14:hiddenFill xmlns:a14="http://schemas.microsoft.com/office/drawing/2010/main">
                <a:solidFill>
                  <a:srgbClr val="FFFFFF"/>
                </a:solidFill>
              </a14:hiddenFill>
            </a:ext>
          </a:extLst>
        </p:spPr>
      </p:pic>
      <p:sp>
        <p:nvSpPr>
          <p:cNvPr id="29" name="正方形/長方形 28"/>
          <p:cNvSpPr/>
          <p:nvPr/>
        </p:nvSpPr>
        <p:spPr>
          <a:xfrm>
            <a:off x="800885" y="6326460"/>
            <a:ext cx="3352800" cy="342900"/>
          </a:xfrm>
          <a:prstGeom prst="rect">
            <a:avLst/>
          </a:prstGeom>
          <a:noFill/>
          <a:ln>
            <a:noFill/>
          </a:ln>
        </p:spPr>
        <p:txBody>
          <a:bodyPr anchor="ctr">
            <a:noAutofit/>
          </a:bodyPr>
          <a:lstStyle/>
          <a:p>
            <a:pPr algn="ctr"/>
            <a:r>
              <a:rPr lang="ja-JP" altLang="en-US" dirty="0">
                <a:latin typeface="HGP創英角ｺﾞｼｯｸUB" panose="020B0900000000000000" pitchFamily="50" charset="-128"/>
                <a:ea typeface="HGP創英角ｺﾞｼｯｸUB" panose="020B0900000000000000" pitchFamily="50" charset="-128"/>
              </a:rPr>
              <a:t>韓国</a:t>
            </a:r>
            <a:r>
              <a:rPr lang="en-US" altLang="ja-JP" dirty="0">
                <a:latin typeface="HGP創英角ｺﾞｼｯｸUB" panose="020B0900000000000000" pitchFamily="50" charset="-128"/>
                <a:ea typeface="HGP創英角ｺﾞｼｯｸUB" panose="020B0900000000000000" pitchFamily="50" charset="-128"/>
              </a:rPr>
              <a:t>:</a:t>
            </a:r>
            <a:r>
              <a:rPr lang="ja-JP" altLang="en-US" dirty="0">
                <a:latin typeface="HGP創英角ｺﾞｼｯｸUB" panose="020B0900000000000000" pitchFamily="50" charset="-128"/>
                <a:ea typeface="HGP創英角ｺﾞｼｯｸUB" panose="020B0900000000000000" pitchFamily="50" charset="-128"/>
              </a:rPr>
              <a:t>日本人へ奨学金支援</a:t>
            </a:r>
          </a:p>
        </p:txBody>
      </p:sp>
    </p:spTree>
    <p:extLst>
      <p:ext uri="{BB962C8B-B14F-4D97-AF65-F5344CB8AC3E}">
        <p14:creationId xmlns:p14="http://schemas.microsoft.com/office/powerpoint/2010/main" val="1962311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Z:\●豆辞典\2018-19_豆辞典\入稿\p13_東京.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697296" y="4026056"/>
            <a:ext cx="3964725" cy="25712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6" name="Picture 4" descr="Z:\●豆辞典\2018-19_豆辞典\入稿\p13_2660.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3568" y="4034409"/>
            <a:ext cx="3421658" cy="256624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5" name="Picture 3" descr="Z:\●豆辞典\2018-19_豆辞典\入稿\p13_2790.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5135028" y="1215453"/>
            <a:ext cx="3421480" cy="250157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4" name="Picture 2" descr="Z:\●豆辞典\2018-19_豆辞典\入稿\p13_2620.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25487" y="1186112"/>
            <a:ext cx="3349625" cy="25122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タイトル 2"/>
          <p:cNvSpPr>
            <a:spLocks noGrp="1"/>
          </p:cNvSpPr>
          <p:nvPr>
            <p:ph type="title"/>
          </p:nvPr>
        </p:nvSpPr>
        <p:spPr/>
        <p:txBody>
          <a:bodyPr/>
          <a:lstStyle/>
          <a:p>
            <a:r>
              <a:rPr kumimoji="1" lang="ja-JP" altLang="en-US" dirty="0"/>
              <a:t>学友会の活動</a:t>
            </a:r>
            <a:r>
              <a:rPr kumimoji="1" lang="en-US" altLang="ja-JP" dirty="0"/>
              <a:t>【</a:t>
            </a:r>
            <a:r>
              <a:rPr kumimoji="1" lang="ja-JP" altLang="en-US" dirty="0"/>
              <a:t>国内</a:t>
            </a:r>
            <a:r>
              <a:rPr kumimoji="1" lang="en-US" altLang="ja-JP" dirty="0"/>
              <a:t>】</a:t>
            </a:r>
            <a:endParaRPr kumimoji="1" lang="ja-JP" altLang="en-US" dirty="0"/>
          </a:p>
        </p:txBody>
      </p:sp>
      <p:sp>
        <p:nvSpPr>
          <p:cNvPr id="21" name="正方形/長方形 20"/>
          <p:cNvSpPr/>
          <p:nvPr/>
        </p:nvSpPr>
        <p:spPr>
          <a:xfrm>
            <a:off x="725488" y="3590156"/>
            <a:ext cx="3349625" cy="342900"/>
          </a:xfrm>
          <a:prstGeom prst="rect">
            <a:avLst/>
          </a:prstGeom>
          <a:noFill/>
          <a:ln>
            <a:noFill/>
          </a:ln>
        </p:spPr>
        <p:txBody>
          <a:bodyPr anchor="ctr">
            <a:noAutofit/>
          </a:bodyPr>
          <a:lstStyle/>
          <a:p>
            <a:pPr algn="ctr"/>
            <a:r>
              <a:rPr lang="en-US" altLang="ja-JP" dirty="0">
                <a:latin typeface="HGP創英角ｺﾞｼｯｸUB" panose="020B0900000000000000" pitchFamily="50" charset="-128"/>
                <a:ea typeface="HGP創英角ｺﾞｼｯｸUB" panose="020B0900000000000000" pitchFamily="50" charset="-128"/>
              </a:rPr>
              <a:t>2620</a:t>
            </a:r>
            <a:r>
              <a:rPr lang="ja-JP" altLang="en-US" dirty="0">
                <a:latin typeface="HGP創英角ｺﾞｼｯｸUB" panose="020B0900000000000000" pitchFamily="50" charset="-128"/>
                <a:ea typeface="HGP創英角ｺﾞｼｯｸUB" panose="020B0900000000000000" pitchFamily="50" charset="-128"/>
              </a:rPr>
              <a:t>：スリランカへ医療支援</a:t>
            </a:r>
          </a:p>
        </p:txBody>
      </p:sp>
      <p:sp>
        <p:nvSpPr>
          <p:cNvPr id="24" name="正方形/長方形 23"/>
          <p:cNvSpPr/>
          <p:nvPr/>
        </p:nvSpPr>
        <p:spPr>
          <a:xfrm>
            <a:off x="443235" y="6525344"/>
            <a:ext cx="3768725" cy="342900"/>
          </a:xfrm>
          <a:prstGeom prst="rect">
            <a:avLst/>
          </a:prstGeom>
          <a:noFill/>
          <a:ln>
            <a:noFill/>
          </a:ln>
        </p:spPr>
        <p:txBody>
          <a:bodyPr anchor="ctr">
            <a:noAutofit/>
          </a:bodyPr>
          <a:lstStyle/>
          <a:p>
            <a:pPr algn="ctr"/>
            <a:r>
              <a:rPr lang="ja-JP" altLang="en-US" dirty="0">
                <a:latin typeface="HGP創英角ｺﾞｼｯｸUB" panose="020B0900000000000000" pitchFamily="50" charset="-128"/>
                <a:ea typeface="HGP創英角ｺﾞｼｯｸUB" panose="020B0900000000000000" pitchFamily="50" charset="-128"/>
              </a:rPr>
              <a:t>関西</a:t>
            </a:r>
            <a:r>
              <a:rPr lang="en-US" altLang="ja-JP" dirty="0">
                <a:latin typeface="HGP創英角ｺﾞｼｯｸUB" panose="020B0900000000000000" pitchFamily="50" charset="-128"/>
                <a:ea typeface="HGP創英角ｺﾞｼｯｸUB" panose="020B0900000000000000" pitchFamily="50" charset="-128"/>
              </a:rPr>
              <a:t>(2660)</a:t>
            </a:r>
            <a:r>
              <a:rPr lang="ja-JP" altLang="en-US" dirty="0">
                <a:latin typeface="HGP創英角ｺﾞｼｯｸUB" panose="020B0900000000000000" pitchFamily="50" charset="-128"/>
                <a:ea typeface="HGP創英角ｺﾞｼｯｸUB" panose="020B0900000000000000" pitchFamily="50" charset="-128"/>
              </a:rPr>
              <a:t>：米山教室</a:t>
            </a:r>
          </a:p>
        </p:txBody>
      </p:sp>
      <p:sp>
        <p:nvSpPr>
          <p:cNvPr id="27" name="正方形/長方形 26"/>
          <p:cNvSpPr/>
          <p:nvPr/>
        </p:nvSpPr>
        <p:spPr>
          <a:xfrm>
            <a:off x="5055840" y="6542484"/>
            <a:ext cx="3352800" cy="342900"/>
          </a:xfrm>
          <a:prstGeom prst="rect">
            <a:avLst/>
          </a:prstGeom>
          <a:noFill/>
          <a:ln>
            <a:noFill/>
          </a:ln>
        </p:spPr>
        <p:txBody>
          <a:bodyPr anchor="ctr">
            <a:noAutofit/>
          </a:bodyPr>
          <a:lstStyle/>
          <a:p>
            <a:pPr algn="ctr"/>
            <a:r>
              <a:rPr lang="ja-JP" altLang="en-US" dirty="0">
                <a:latin typeface="HGP創英角ｺﾞｼｯｸUB" panose="020B0900000000000000" pitchFamily="50" charset="-128"/>
                <a:ea typeface="HGP創英角ｺﾞｼｯｸUB" panose="020B0900000000000000" pitchFamily="50" charset="-128"/>
              </a:rPr>
              <a:t>東京：米山梅吉翁の寸劇</a:t>
            </a:r>
          </a:p>
        </p:txBody>
      </p:sp>
      <p:sp>
        <p:nvSpPr>
          <p:cNvPr id="30" name="正方形/長方形 29"/>
          <p:cNvSpPr/>
          <p:nvPr/>
        </p:nvSpPr>
        <p:spPr>
          <a:xfrm>
            <a:off x="4686300" y="3573016"/>
            <a:ext cx="4114800" cy="342900"/>
          </a:xfrm>
          <a:prstGeom prst="rect">
            <a:avLst/>
          </a:prstGeom>
          <a:noFill/>
          <a:ln>
            <a:noFill/>
          </a:ln>
        </p:spPr>
        <p:txBody>
          <a:bodyPr anchor="ctr">
            <a:noAutofit/>
          </a:bodyPr>
          <a:lstStyle/>
          <a:p>
            <a:pPr algn="ctr"/>
            <a:r>
              <a:rPr lang="en-US" altLang="ja-JP" dirty="0">
                <a:latin typeface="HGP創英角ｺﾞｼｯｸUB" panose="020B0900000000000000" pitchFamily="50" charset="-128"/>
                <a:ea typeface="HGP創英角ｺﾞｼｯｸUB" panose="020B0900000000000000" pitchFamily="50" charset="-128"/>
              </a:rPr>
              <a:t>2790</a:t>
            </a:r>
            <a:r>
              <a:rPr lang="ja-JP" altLang="en-US" dirty="0">
                <a:latin typeface="HGP創英角ｺﾞｼｯｸUB" panose="020B0900000000000000" pitchFamily="50" charset="-128"/>
                <a:ea typeface="HGP創英角ｺﾞｼｯｸUB" panose="020B0900000000000000" pitchFamily="50" charset="-128"/>
              </a:rPr>
              <a:t>：ＲＡＣとフットサル交流</a:t>
            </a:r>
          </a:p>
        </p:txBody>
      </p:sp>
      <p:sp>
        <p:nvSpPr>
          <p:cNvPr id="31" name="正方形/長方形 30"/>
          <p:cNvSpPr/>
          <p:nvPr/>
        </p:nvSpPr>
        <p:spPr>
          <a:xfrm>
            <a:off x="240060" y="1186112"/>
            <a:ext cx="1667644" cy="514696"/>
          </a:xfrm>
          <a:prstGeom prst="rect">
            <a:avLst/>
          </a:prstGeom>
          <a:solidFill>
            <a:schemeClr val="accent1">
              <a:lumMod val="50000"/>
            </a:schemeClr>
          </a:solidFill>
          <a:ln w="34925">
            <a:solidFill>
              <a:schemeClr val="accent1">
                <a:lumMod val="50000"/>
              </a:schemeClr>
            </a:solidFill>
            <a:headEnd type="none" w="med" len="med"/>
            <a:tailEnd type="oval"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atin typeface="HGP創英角ｺﾞｼｯｸUB" panose="020B0900000000000000" pitchFamily="50" charset="-128"/>
                <a:ea typeface="HGP創英角ｺﾞｼｯｸUB" panose="020B0900000000000000" pitchFamily="50" charset="-128"/>
              </a:rPr>
              <a:t>山梨・静岡</a:t>
            </a:r>
          </a:p>
        </p:txBody>
      </p:sp>
      <p:sp>
        <p:nvSpPr>
          <p:cNvPr id="32" name="正方形/長方形 31"/>
          <p:cNvSpPr/>
          <p:nvPr/>
        </p:nvSpPr>
        <p:spPr>
          <a:xfrm>
            <a:off x="258366" y="4034409"/>
            <a:ext cx="1224136" cy="514696"/>
          </a:xfrm>
          <a:prstGeom prst="rect">
            <a:avLst/>
          </a:prstGeom>
          <a:solidFill>
            <a:schemeClr val="accent1">
              <a:lumMod val="50000"/>
            </a:schemeClr>
          </a:solidFill>
          <a:ln w="34925">
            <a:solidFill>
              <a:schemeClr val="accent1">
                <a:lumMod val="50000"/>
              </a:schemeClr>
            </a:solidFill>
            <a:headEnd type="none" w="med" len="med"/>
            <a:tailEnd type="oval"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atin typeface="HGP創英角ｺﾞｼｯｸUB" panose="020B0900000000000000" pitchFamily="50" charset="-128"/>
                <a:ea typeface="HGP創英角ｺﾞｼｯｸUB" panose="020B0900000000000000" pitchFamily="50" charset="-128"/>
              </a:rPr>
              <a:t>大阪</a:t>
            </a:r>
          </a:p>
        </p:txBody>
      </p:sp>
      <p:sp>
        <p:nvSpPr>
          <p:cNvPr id="33" name="正方形/長方形 32"/>
          <p:cNvSpPr/>
          <p:nvPr/>
        </p:nvSpPr>
        <p:spPr>
          <a:xfrm>
            <a:off x="4572000" y="4053406"/>
            <a:ext cx="1224136" cy="514696"/>
          </a:xfrm>
          <a:prstGeom prst="rect">
            <a:avLst/>
          </a:prstGeom>
          <a:solidFill>
            <a:schemeClr val="accent1">
              <a:lumMod val="50000"/>
            </a:schemeClr>
          </a:solidFill>
          <a:ln w="34925">
            <a:solidFill>
              <a:schemeClr val="accent1">
                <a:lumMod val="50000"/>
              </a:schemeClr>
            </a:solidFill>
            <a:headEnd type="none" w="med" len="med"/>
            <a:tailEnd type="oval"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atin typeface="HGP創英角ｺﾞｼｯｸUB" panose="020B0900000000000000" pitchFamily="50" charset="-128"/>
                <a:ea typeface="HGP創英角ｺﾞｼｯｸUB" panose="020B0900000000000000" pitchFamily="50" charset="-128"/>
              </a:rPr>
              <a:t>東京</a:t>
            </a:r>
          </a:p>
        </p:txBody>
      </p:sp>
      <p:sp>
        <p:nvSpPr>
          <p:cNvPr id="37" name="正方形/長方形 36"/>
          <p:cNvSpPr/>
          <p:nvPr/>
        </p:nvSpPr>
        <p:spPr>
          <a:xfrm>
            <a:off x="4572000" y="1196752"/>
            <a:ext cx="1224136" cy="514696"/>
          </a:xfrm>
          <a:prstGeom prst="rect">
            <a:avLst/>
          </a:prstGeom>
          <a:solidFill>
            <a:schemeClr val="accent1">
              <a:lumMod val="50000"/>
            </a:schemeClr>
          </a:solidFill>
          <a:ln w="34925">
            <a:solidFill>
              <a:schemeClr val="accent1">
                <a:lumMod val="50000"/>
              </a:schemeClr>
            </a:solidFill>
            <a:headEnd type="none" w="med" len="med"/>
            <a:tailEnd type="oval"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latin typeface="HGP創英角ｺﾞｼｯｸUB" panose="020B0900000000000000" pitchFamily="50" charset="-128"/>
                <a:ea typeface="HGP創英角ｺﾞｼｯｸUB" panose="020B0900000000000000" pitchFamily="50" charset="-128"/>
              </a:rPr>
              <a:t>千葉</a:t>
            </a:r>
            <a:endParaRPr kumimoji="1" lang="ja-JP" altLang="en-US" sz="24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094547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当地区の学友会</a:t>
            </a:r>
          </a:p>
        </p:txBody>
      </p:sp>
      <p:sp>
        <p:nvSpPr>
          <p:cNvPr id="3" name="コンテンツ プレースホルダー 2"/>
          <p:cNvSpPr>
            <a:spLocks noGrp="1"/>
          </p:cNvSpPr>
          <p:nvPr>
            <p:ph idx="1"/>
          </p:nvPr>
        </p:nvSpPr>
        <p:spPr/>
        <p:txBody>
          <a:bodyPr/>
          <a:lstStyle/>
          <a:p>
            <a:endParaRPr kumimoji="1" lang="ja-JP" altLang="en-US" dirty="0"/>
          </a:p>
        </p:txBody>
      </p:sp>
    </p:spTree>
    <p:extLst>
      <p:ext uri="{BB962C8B-B14F-4D97-AF65-F5344CB8AC3E}">
        <p14:creationId xmlns:p14="http://schemas.microsoft.com/office/powerpoint/2010/main" val="2699999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6000" dirty="0"/>
              <a:t>恩返しの気持ち</a:t>
            </a:r>
            <a:endParaRPr kumimoji="1" lang="ja-JP" altLang="en-US" sz="6000" dirty="0"/>
          </a:p>
        </p:txBody>
      </p:sp>
      <p:sp>
        <p:nvSpPr>
          <p:cNvPr id="3" name="コンテンツ プレースホルダー 2"/>
          <p:cNvSpPr>
            <a:spLocks noGrp="1"/>
          </p:cNvSpPr>
          <p:nvPr>
            <p:ph idx="1"/>
          </p:nvPr>
        </p:nvSpPr>
        <p:spPr>
          <a:xfrm>
            <a:off x="179512" y="1196752"/>
            <a:ext cx="8820472" cy="5689634"/>
          </a:xfrm>
        </p:spPr>
        <p:txBody>
          <a:bodyPr>
            <a:normAutofit/>
          </a:bodyPr>
          <a:lstStyle/>
          <a:p>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東日本大震災の義援金</a:t>
            </a:r>
            <a:endParaRPr kumimoji="1" lang="en-US" altLang="ja-JP"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cs typeface="Meiryo UI" panose="020B0604030504040204" pitchFamily="50" charset="-128"/>
              </a:rPr>
              <a:t>学友からの寄付</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lvl="1">
              <a:spcBef>
                <a:spcPts val="1800"/>
              </a:spcBef>
            </a:pPr>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遺言寄付</a:t>
            </a:r>
            <a:endParaRPr kumimoji="1"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a:spcBef>
                <a:spcPts val="1800"/>
              </a:spcBef>
            </a:pPr>
            <a:endParaRPr kumimoji="1"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lvl="1">
              <a:spcBef>
                <a:spcPts val="1800"/>
              </a:spcBef>
            </a:pPr>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毎年</a:t>
            </a:r>
            <a:r>
              <a:rPr kumimoji="1" lang="en-US" altLang="ja-JP" b="1" dirty="0">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万円、計</a:t>
            </a:r>
            <a:r>
              <a:rPr kumimoji="1" lang="en-US" altLang="ja-JP" b="1" dirty="0">
                <a:latin typeface="Meiryo UI" panose="020B0604030504040204" pitchFamily="50" charset="-128"/>
                <a:ea typeface="Meiryo UI" panose="020B0604030504040204" pitchFamily="50" charset="-128"/>
                <a:cs typeface="Meiryo UI" panose="020B0604030504040204" pitchFamily="50" charset="-128"/>
              </a:rPr>
              <a:t>600</a:t>
            </a:r>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万以上</a:t>
            </a:r>
            <a:endParaRPr kumimoji="1" lang="en-US" altLang="ja-JP"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6300192" y="1178303"/>
            <a:ext cx="2736305" cy="1261884"/>
          </a:xfrm>
          <a:prstGeom prst="rect">
            <a:avLst/>
          </a:prstGeom>
          <a:solidFill>
            <a:srgbClr val="FF6600"/>
          </a:solidFill>
        </p:spPr>
        <p:txBody>
          <a:bodyPr wrap="square" rtlCol="0">
            <a:spAutoFit/>
          </a:bodyPr>
          <a:lstStyle/>
          <a:p>
            <a:pPr algn="ctr"/>
            <a:r>
              <a:rPr kumimoji="1" lang="ja-JP" altLang="en-US" sz="3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国内外から</a:t>
            </a:r>
            <a:br>
              <a:rPr kumimoji="1" lang="en-US" altLang="ja-JP" sz="3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3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4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760</a:t>
            </a:r>
            <a:r>
              <a:rPr kumimoji="1" lang="ja-JP" altLang="en-US" sz="3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ja-JP" altLang="en-US" sz="4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4572000" y="2708920"/>
            <a:ext cx="4464496" cy="830997"/>
          </a:xfrm>
          <a:prstGeom prst="rect">
            <a:avLst/>
          </a:prstGeom>
          <a:solidFill>
            <a:srgbClr val="FF6600"/>
          </a:solidFill>
        </p:spPr>
        <p:txBody>
          <a:bodyPr wrap="square" rtlCol="0">
            <a:spAutoFit/>
          </a:bodyPr>
          <a:lstStyle/>
          <a:p>
            <a:pPr algn="ctr"/>
            <a:r>
              <a:rPr lang="ja-JP" altLang="en-US" sz="3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累計 </a:t>
            </a:r>
            <a:r>
              <a:rPr lang="en-US" altLang="ja-JP" sz="4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3,339</a:t>
            </a:r>
            <a:r>
              <a:rPr lang="ja-JP" altLang="en-US" sz="3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万円</a:t>
            </a:r>
          </a:p>
        </p:txBody>
      </p:sp>
      <p:pic>
        <p:nvPicPr>
          <p:cNvPr id="11" name="Picture 2" descr="Z:\images\2017.03.02_林小微さん来社(遺言寄付)\DSC_6345.JPG"/>
          <p:cNvPicPr>
            <a:picLocks noChangeAspect="1" noChangeArrowheads="1"/>
          </p:cNvPicPr>
          <p:nvPr/>
        </p:nvPicPr>
        <p:blipFill>
          <a:blip r:embed="rId3" cstate="screen">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3192064" y="3560064"/>
            <a:ext cx="2914232" cy="19446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0" name="Picture 2" descr="Z:\images\●学友\学友_姫軍さん\パートナー.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164288" y="4511850"/>
            <a:ext cx="1944216" cy="23745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3995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グラフ 23"/>
          <p:cNvGraphicFramePr/>
          <p:nvPr>
            <p:extLst>
              <p:ext uri="{D42A27DB-BD31-4B8C-83A1-F6EECF244321}">
                <p14:modId xmlns:p14="http://schemas.microsoft.com/office/powerpoint/2010/main" val="1527929623"/>
              </p:ext>
            </p:extLst>
          </p:nvPr>
        </p:nvGraphicFramePr>
        <p:xfrm>
          <a:off x="-36512" y="2067265"/>
          <a:ext cx="925252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タイトル 10"/>
          <p:cNvSpPr>
            <a:spLocks noGrp="1"/>
          </p:cNvSpPr>
          <p:nvPr>
            <p:ph type="title"/>
          </p:nvPr>
        </p:nvSpPr>
        <p:spPr>
          <a:xfrm>
            <a:off x="323528" y="116632"/>
            <a:ext cx="8928992" cy="1008112"/>
          </a:xfrm>
        </p:spPr>
        <p:txBody>
          <a:bodyPr/>
          <a:lstStyle/>
          <a:p>
            <a:r>
              <a:rPr lang="ja-JP" altLang="en-US" sz="5400" dirty="0"/>
              <a:t>奨学生数は寄付額で決まる</a:t>
            </a:r>
            <a:endParaRPr kumimoji="1" lang="ja-JP" altLang="en-US" sz="5400" dirty="0"/>
          </a:p>
        </p:txBody>
      </p:sp>
      <p:sp>
        <p:nvSpPr>
          <p:cNvPr id="6" name="コンテンツ プレースホルダー 5"/>
          <p:cNvSpPr>
            <a:spLocks noGrp="1"/>
          </p:cNvSpPr>
          <p:nvPr>
            <p:ph idx="1"/>
          </p:nvPr>
        </p:nvSpPr>
        <p:spPr>
          <a:xfrm>
            <a:off x="323528" y="1412776"/>
            <a:ext cx="8686800" cy="5112568"/>
          </a:xfrm>
        </p:spPr>
        <p:txBody>
          <a:bodyPr/>
          <a:lstStyle/>
          <a:p>
            <a:pPr marL="0" indent="0">
              <a:lnSpc>
                <a:spcPts val="4300"/>
              </a:lnSpc>
              <a:spcBef>
                <a:spcPts val="0"/>
              </a:spcBef>
              <a:buNone/>
            </a:pPr>
            <a:r>
              <a:rPr lang="ja-JP" altLang="en-US" dirty="0"/>
              <a:t>　</a:t>
            </a:r>
            <a:endParaRPr kumimoji="1" lang="en-US" altLang="ja-JP" dirty="0"/>
          </a:p>
          <a:p>
            <a:pPr marL="0" indent="0">
              <a:buNone/>
            </a:pPr>
            <a:endParaRPr lang="en-US" altLang="ja-JP" dirty="0"/>
          </a:p>
          <a:p>
            <a:pPr marL="0" indent="0">
              <a:buNone/>
            </a:pPr>
            <a:endParaRPr kumimoji="1" lang="en-US" altLang="ja-JP" dirty="0"/>
          </a:p>
          <a:p>
            <a:pPr marL="0" indent="0">
              <a:buNone/>
            </a:pPr>
            <a:endParaRPr kumimoji="1" lang="en-US" altLang="ja-JP" sz="2400" dirty="0"/>
          </a:p>
        </p:txBody>
      </p:sp>
      <p:sp>
        <p:nvSpPr>
          <p:cNvPr id="4" name="Text Box 5"/>
          <p:cNvSpPr txBox="1">
            <a:spLocks noChangeArrowheads="1"/>
          </p:cNvSpPr>
          <p:nvPr/>
        </p:nvSpPr>
        <p:spPr bwMode="auto">
          <a:xfrm>
            <a:off x="0" y="5517231"/>
            <a:ext cx="9144000" cy="909447"/>
          </a:xfrm>
          <a:prstGeom prst="rect">
            <a:avLst/>
          </a:prstGeom>
          <a:solidFill>
            <a:schemeClr val="bg1">
              <a:lumMod val="75000"/>
            </a:schemeClr>
          </a:solidFill>
          <a:ln w="63500" cap="flat">
            <a:noFill/>
            <a:prstDash val="sysDot"/>
            <a:miter lim="800000"/>
            <a:headEnd/>
            <a:tailEnd/>
          </a:ln>
        </p:spPr>
        <p:txBody>
          <a:bodyPr wrap="square" anchor="ctr">
            <a:noAutofit/>
          </a:bodyPr>
          <a:lstStyle/>
          <a:p>
            <a:pPr marL="0" lvl="1" algn="ctr">
              <a:lnSpc>
                <a:spcPct val="90000"/>
              </a:lnSpc>
              <a:spcBef>
                <a:spcPts val="900"/>
              </a:spcBef>
            </a:pPr>
            <a:r>
              <a:rPr lang="ja-JP" altLang="en-US" sz="3800" dirty="0">
                <a:solidFill>
                  <a:srgbClr val="FF3300"/>
                </a:solidFill>
                <a:latin typeface="HGP創英角ｺﾞｼｯｸUB" pitchFamily="50" charset="-128"/>
                <a:ea typeface="HGP創英角ｺﾞｼｯｸUB" pitchFamily="50" charset="-128"/>
              </a:rPr>
              <a:t>ひとりでも多くの会員から特別寄付を！</a:t>
            </a:r>
            <a:endParaRPr lang="en-US" altLang="ja-JP" sz="3800" dirty="0">
              <a:solidFill>
                <a:srgbClr val="FF3300"/>
              </a:solidFill>
              <a:latin typeface="HGP創英角ｺﾞｼｯｸUB" pitchFamily="50" charset="-128"/>
              <a:ea typeface="HGP創英角ｺﾞｼｯｸUB" pitchFamily="50" charset="-128"/>
            </a:endParaRPr>
          </a:p>
        </p:txBody>
      </p:sp>
      <p:sp>
        <p:nvSpPr>
          <p:cNvPr id="7" name="テキスト ボックス 6"/>
          <p:cNvSpPr txBox="1"/>
          <p:nvPr/>
        </p:nvSpPr>
        <p:spPr>
          <a:xfrm>
            <a:off x="3275856" y="6554436"/>
            <a:ext cx="5703440" cy="307777"/>
          </a:xfrm>
          <a:prstGeom prst="rect">
            <a:avLst/>
          </a:prstGeom>
          <a:noFill/>
        </p:spPr>
        <p:txBody>
          <a:bodyPr wrap="square" rtlCol="0">
            <a:spAutoFit/>
          </a:bodyPr>
          <a:lstStyle/>
          <a:p>
            <a:pPr algn="r"/>
            <a:r>
              <a:rPr kumimoji="1" lang="en-US" altLang="ja-JP" sz="1400" b="1" dirty="0">
                <a:solidFill>
                  <a:schemeClr val="bg1"/>
                </a:solidFill>
                <a:latin typeface="+mn-ea"/>
              </a:rPr>
              <a:t>2018</a:t>
            </a:r>
            <a:r>
              <a:rPr kumimoji="1" lang="ja-JP" altLang="en-US" sz="1400" b="1" dirty="0">
                <a:solidFill>
                  <a:schemeClr val="bg1"/>
                </a:solidFill>
                <a:latin typeface="+mn-ea"/>
              </a:rPr>
              <a:t>学年度割当数算出には</a:t>
            </a:r>
            <a:r>
              <a:rPr kumimoji="1" lang="en-US" altLang="ja-JP" sz="1400" b="1" dirty="0">
                <a:solidFill>
                  <a:schemeClr val="bg1"/>
                </a:solidFill>
                <a:latin typeface="+mn-ea"/>
              </a:rPr>
              <a:t>2015</a:t>
            </a:r>
            <a:r>
              <a:rPr kumimoji="1" lang="ja-JP" altLang="en-US" sz="1400" b="1" dirty="0">
                <a:solidFill>
                  <a:schemeClr val="bg1"/>
                </a:solidFill>
                <a:latin typeface="+mn-ea"/>
              </a:rPr>
              <a:t>年度実績を使います</a:t>
            </a:r>
          </a:p>
        </p:txBody>
      </p:sp>
      <p:sp>
        <p:nvSpPr>
          <p:cNvPr id="15" name="テキスト ボックス 6"/>
          <p:cNvSpPr txBox="1"/>
          <p:nvPr/>
        </p:nvSpPr>
        <p:spPr>
          <a:xfrm>
            <a:off x="3113658" y="6453336"/>
            <a:ext cx="5994846" cy="4001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kumimoji="1" lang="en-US" altLang="ja-JP" sz="2000" b="1" dirty="0">
                <a:solidFill>
                  <a:srgbClr val="003300"/>
                </a:solidFill>
                <a:latin typeface="+mn-ea"/>
              </a:rPr>
              <a:t>2019</a:t>
            </a:r>
            <a:r>
              <a:rPr kumimoji="1" lang="ja-JP" altLang="en-US" sz="2000" b="1" dirty="0">
                <a:solidFill>
                  <a:srgbClr val="003300"/>
                </a:solidFill>
                <a:latin typeface="+mn-ea"/>
              </a:rPr>
              <a:t>学年度割当数算出には</a:t>
            </a:r>
            <a:r>
              <a:rPr kumimoji="1" lang="en-US" altLang="ja-JP" sz="2000" b="1" dirty="0">
                <a:solidFill>
                  <a:srgbClr val="003300"/>
                </a:solidFill>
                <a:latin typeface="+mn-ea"/>
              </a:rPr>
              <a:t>2016</a:t>
            </a:r>
            <a:r>
              <a:rPr kumimoji="1" lang="ja-JP" altLang="en-US" sz="2000" b="1" dirty="0">
                <a:solidFill>
                  <a:srgbClr val="003300"/>
                </a:solidFill>
                <a:latin typeface="+mn-ea"/>
              </a:rPr>
              <a:t>年度実績を使います</a:t>
            </a:r>
          </a:p>
        </p:txBody>
      </p:sp>
      <p:sp>
        <p:nvSpPr>
          <p:cNvPr id="12" name="テキスト ボックス 11"/>
          <p:cNvSpPr txBox="1"/>
          <p:nvPr/>
        </p:nvSpPr>
        <p:spPr>
          <a:xfrm>
            <a:off x="647056" y="3470975"/>
            <a:ext cx="2971601" cy="1200329"/>
          </a:xfrm>
          <a:prstGeom prst="rect">
            <a:avLst/>
          </a:prstGeom>
          <a:noFill/>
        </p:spPr>
        <p:txBody>
          <a:bodyPr wrap="square" rtlCol="0">
            <a:spAutoFit/>
          </a:bodyPr>
          <a:lstStyle/>
          <a:p>
            <a:pPr algn="ctr"/>
            <a:r>
              <a:rPr kumimoji="1" lang="ja-JP" altLang="en-US" sz="3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寄付金総額</a:t>
            </a:r>
            <a:endParaRPr kumimoji="1" lang="en-US" altLang="ja-JP" sz="3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ja-JP" altLang="en-US" sz="3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4103439" y="3452934"/>
            <a:ext cx="2448273" cy="646331"/>
          </a:xfrm>
          <a:prstGeom prst="rect">
            <a:avLst/>
          </a:prstGeom>
          <a:noFill/>
        </p:spPr>
        <p:txBody>
          <a:bodyPr wrap="square" rtlCol="0">
            <a:spAutoFit/>
          </a:bodyPr>
          <a:lstStyle/>
          <a:p>
            <a:pPr algn="ctr"/>
            <a:r>
              <a:rPr lang="ja-JP" altLang="en-US" sz="3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個人平均</a:t>
            </a:r>
            <a:endParaRPr kumimoji="1" lang="ja-JP" altLang="en-US" sz="3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6333451" y="3323307"/>
            <a:ext cx="1334893" cy="1211357"/>
          </a:xfrm>
          <a:prstGeom prst="rect">
            <a:avLst/>
          </a:prstGeom>
          <a:noFill/>
        </p:spPr>
        <p:txBody>
          <a:bodyPr wrap="square" rtlCol="0">
            <a:spAutoFit/>
          </a:bodyPr>
          <a:lstStyle/>
          <a:p>
            <a:pPr algn="ctr">
              <a:lnSpc>
                <a:spcPts val="3000"/>
              </a:lnSpc>
              <a:spcBef>
                <a:spcPts val="1800"/>
              </a:spcBef>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特別</a:t>
            </a:r>
            <a:br>
              <a:rPr lang="en-US" altLang="ja-JP" sz="2400" b="1" dirty="0">
                <a:latin typeface="Meiryo UI" panose="020B0604030504040204" pitchFamily="50" charset="-128"/>
                <a:ea typeface="Meiryo UI" panose="020B0604030504040204" pitchFamily="50" charset="-128"/>
                <a:cs typeface="Meiryo UI" panose="020B0604030504040204" pitchFamily="50" charset="-128"/>
              </a:rPr>
            </a:b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寄付者</a:t>
            </a:r>
            <a:br>
              <a:rPr lang="en-US" altLang="ja-JP" sz="2400" b="1" dirty="0">
                <a:latin typeface="Meiryo UI" panose="020B0604030504040204" pitchFamily="50" charset="-128"/>
                <a:ea typeface="Meiryo UI" panose="020B0604030504040204" pitchFamily="50" charset="-128"/>
                <a:cs typeface="Meiryo UI" panose="020B0604030504040204" pitchFamily="50" charset="-128"/>
              </a:rPr>
            </a:b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割合</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7275314" y="3323307"/>
            <a:ext cx="1148606" cy="1246495"/>
          </a:xfrm>
          <a:prstGeom prst="rect">
            <a:avLst/>
          </a:prstGeom>
          <a:noFill/>
        </p:spPr>
        <p:txBody>
          <a:bodyPr wrap="square" rtlCol="0">
            <a:spAutoFit/>
          </a:bodyPr>
          <a:lstStyle/>
          <a:p>
            <a:pPr algn="ctr">
              <a:lnSpc>
                <a:spcPts val="3000"/>
              </a:lnSpc>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有</a:t>
            </a:r>
            <a:br>
              <a:rPr lang="en-US" altLang="ja-JP" sz="2400" b="1" dirty="0">
                <a:latin typeface="Meiryo UI" panose="020B0604030504040204" pitchFamily="50" charset="-128"/>
                <a:ea typeface="Meiryo UI" panose="020B0604030504040204" pitchFamily="50" charset="-128"/>
                <a:cs typeface="Meiryo UI" panose="020B0604030504040204" pitchFamily="50" charset="-128"/>
              </a:rPr>
            </a:b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資格</a:t>
            </a:r>
            <a:br>
              <a:rPr lang="en-US" altLang="ja-JP" sz="2400" b="1" dirty="0">
                <a:latin typeface="Meiryo UI" panose="020B0604030504040204" pitchFamily="50" charset="-128"/>
                <a:ea typeface="Meiryo UI" panose="020B0604030504040204" pitchFamily="50" charset="-128"/>
                <a:cs typeface="Meiryo UI" panose="020B0604030504040204" pitchFamily="50" charset="-128"/>
              </a:rPr>
            </a:b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者数</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8204500" y="3430155"/>
            <a:ext cx="579460" cy="1477328"/>
          </a:xfrm>
          <a:prstGeom prst="rect">
            <a:avLst/>
          </a:prstGeom>
          <a:noFill/>
        </p:spPr>
        <p:txBody>
          <a:bodyPr wrap="square" rtlCol="0">
            <a:spAutoFit/>
          </a:bodyPr>
          <a:lstStyle/>
          <a:p>
            <a:pPr>
              <a:lnSpc>
                <a:spcPts val="3600"/>
              </a:lnSpc>
            </a:pPr>
            <a:r>
              <a:rPr kumimoji="1" lang="ja-JP" altLang="en-US"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配当金</a:t>
            </a:r>
          </a:p>
        </p:txBody>
      </p:sp>
      <p:sp>
        <p:nvSpPr>
          <p:cNvPr id="28" name="テキスト ボックス 27"/>
          <p:cNvSpPr txBox="1"/>
          <p:nvPr/>
        </p:nvSpPr>
        <p:spPr>
          <a:xfrm>
            <a:off x="8639944" y="3395315"/>
            <a:ext cx="377354" cy="1422954"/>
          </a:xfrm>
          <a:prstGeom prst="rect">
            <a:avLst/>
          </a:prstGeom>
          <a:noFill/>
        </p:spPr>
        <p:txBody>
          <a:bodyPr wrap="square" rtlCol="0">
            <a:spAutoFit/>
          </a:bodyPr>
          <a:lstStyle/>
          <a:p>
            <a:pPr>
              <a:lnSpc>
                <a:spcPts val="3600"/>
              </a:lnSpc>
            </a:pPr>
            <a:r>
              <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別</a:t>
            </a:r>
            <a:endParaRPr kumimoji="1" lang="en-US" altLang="ja-JP"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nSpc>
                <a:spcPts val="3600"/>
              </a:lnSpc>
            </a:pPr>
            <a:endParaRPr lang="en-US" altLang="ja-JP"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nSpc>
                <a:spcPts val="3600"/>
              </a:lnSpc>
            </a:pPr>
            <a:r>
              <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枠</a:t>
            </a:r>
          </a:p>
        </p:txBody>
      </p:sp>
      <p:sp>
        <p:nvSpPr>
          <p:cNvPr id="29" name="左中かっこ 28"/>
          <p:cNvSpPr/>
          <p:nvPr/>
        </p:nvSpPr>
        <p:spPr>
          <a:xfrm rot="5400000">
            <a:off x="3983528" y="-897667"/>
            <a:ext cx="363816" cy="8078131"/>
          </a:xfrm>
          <a:prstGeom prst="leftBrace">
            <a:avLst>
              <a:gd name="adj1" fmla="val 78207"/>
              <a:gd name="adj2" fmla="val 50000"/>
            </a:avLst>
          </a:prstGeom>
          <a:ln w="57150">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30" name="正方形/長方形 29"/>
          <p:cNvSpPr/>
          <p:nvPr/>
        </p:nvSpPr>
        <p:spPr>
          <a:xfrm>
            <a:off x="3095328" y="2315194"/>
            <a:ext cx="2088231" cy="644296"/>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000" b="1" dirty="0">
                <a:latin typeface="Meiryo UI" panose="020B0604030504040204" pitchFamily="50" charset="-128"/>
                <a:ea typeface="Meiryo UI" panose="020B0604030504040204" pitchFamily="50" charset="-128"/>
                <a:cs typeface="Meiryo UI" panose="020B0604030504040204" pitchFamily="50" charset="-128"/>
              </a:rPr>
              <a:t>776</a:t>
            </a:r>
            <a:r>
              <a:rPr kumimoji="1" lang="ja-JP" altLang="en-US" sz="2800" b="1" dirty="0">
                <a:latin typeface="Meiryo UI" panose="020B0604030504040204" pitchFamily="50" charset="-128"/>
                <a:ea typeface="Meiryo UI" panose="020B0604030504040204" pitchFamily="50" charset="-128"/>
                <a:cs typeface="Meiryo UI" panose="020B0604030504040204" pitchFamily="50" charset="-128"/>
              </a:rPr>
              <a:t>人</a:t>
            </a:r>
          </a:p>
        </p:txBody>
      </p:sp>
      <p:sp>
        <p:nvSpPr>
          <p:cNvPr id="31" name="左中かっこ 30"/>
          <p:cNvSpPr/>
          <p:nvPr/>
        </p:nvSpPr>
        <p:spPr>
          <a:xfrm rot="5400000">
            <a:off x="8243709" y="2927454"/>
            <a:ext cx="363816" cy="435442"/>
          </a:xfrm>
          <a:prstGeom prst="leftBrace">
            <a:avLst>
              <a:gd name="adj1" fmla="val 15006"/>
              <a:gd name="adj2" fmla="val 50000"/>
            </a:avLst>
          </a:prstGeom>
          <a:ln w="57150">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32" name="左中かっこ 31"/>
          <p:cNvSpPr/>
          <p:nvPr/>
        </p:nvSpPr>
        <p:spPr>
          <a:xfrm rot="5400000">
            <a:off x="8675757" y="2927454"/>
            <a:ext cx="363816" cy="435442"/>
          </a:xfrm>
          <a:prstGeom prst="leftBrace">
            <a:avLst>
              <a:gd name="adj1" fmla="val 15006"/>
              <a:gd name="adj2" fmla="val 50000"/>
            </a:avLst>
          </a:prstGeom>
          <a:ln w="57150">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33" name="正方形/長方形 32"/>
          <p:cNvSpPr/>
          <p:nvPr/>
        </p:nvSpPr>
        <p:spPr>
          <a:xfrm>
            <a:off x="7847856" y="2315194"/>
            <a:ext cx="591164" cy="644296"/>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en-US" altLang="ja-JP" sz="2800" b="1" dirty="0">
                <a:latin typeface="Meiryo UI" panose="020B0604030504040204" pitchFamily="50" charset="-128"/>
                <a:ea typeface="Meiryo UI" panose="020B0604030504040204" pitchFamily="50" charset="-128"/>
                <a:cs typeface="Meiryo UI" panose="020B0604030504040204" pitchFamily="50" charset="-128"/>
              </a:rPr>
              <a:t>40</a:t>
            </a:r>
            <a:endParaRPr kumimoji="1"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p:cNvSpPr/>
          <p:nvPr/>
        </p:nvSpPr>
        <p:spPr>
          <a:xfrm>
            <a:off x="8495928" y="2315194"/>
            <a:ext cx="591164" cy="644296"/>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en-US" altLang="ja-JP" sz="2800" b="1" dirty="0">
                <a:latin typeface="Meiryo UI" panose="020B0604030504040204" pitchFamily="50" charset="-128"/>
                <a:ea typeface="Meiryo UI" panose="020B0604030504040204" pitchFamily="50" charset="-128"/>
                <a:cs typeface="Meiryo UI" panose="020B0604030504040204" pitchFamily="50" charset="-128"/>
              </a:rPr>
              <a:t>34</a:t>
            </a:r>
            <a:endParaRPr kumimoji="1"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正方形/長方形 38"/>
          <p:cNvSpPr/>
          <p:nvPr/>
        </p:nvSpPr>
        <p:spPr>
          <a:xfrm>
            <a:off x="126370" y="1196752"/>
            <a:ext cx="8949016" cy="937551"/>
          </a:xfrm>
          <a:prstGeom prst="rect">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4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学年度採用枠 </a:t>
            </a:r>
            <a:r>
              <a:rPr kumimoji="1" lang="en-US" altLang="ja-JP" sz="6600" b="1" dirty="0">
                <a:solidFill>
                  <a:srgbClr val="FF3300"/>
                </a:solidFill>
                <a:latin typeface="Meiryo UI" panose="020B0604030504040204" pitchFamily="50" charset="-128"/>
                <a:ea typeface="Meiryo UI" panose="020B0604030504040204" pitchFamily="50" charset="-128"/>
                <a:cs typeface="Meiryo UI" panose="020B0604030504040204" pitchFamily="50" charset="-128"/>
              </a:rPr>
              <a:t>850</a:t>
            </a:r>
            <a:r>
              <a:rPr kumimoji="1" lang="ja-JP" altLang="en-US" sz="4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p>
        </p:txBody>
      </p:sp>
      <p:sp>
        <p:nvSpPr>
          <p:cNvPr id="2" name="テキスト ボックス 1"/>
          <p:cNvSpPr txBox="1"/>
          <p:nvPr/>
        </p:nvSpPr>
        <p:spPr>
          <a:xfrm>
            <a:off x="1547664" y="3794263"/>
            <a:ext cx="1368152" cy="1107996"/>
          </a:xfrm>
          <a:prstGeom prst="rect">
            <a:avLst/>
          </a:prstGeom>
          <a:noFill/>
        </p:spPr>
        <p:txBody>
          <a:bodyPr wrap="square" rtlCol="0">
            <a:spAutoFit/>
          </a:bodyPr>
          <a:lstStyle/>
          <a:p>
            <a:r>
              <a:rPr kumimoji="1" lang="en-US" altLang="ja-JP" sz="6600" b="1" dirty="0">
                <a:solidFill>
                  <a:schemeClr val="bg1"/>
                </a:solidFill>
                <a:latin typeface="KaiTi" panose="02010609060101010101" pitchFamily="49" charset="-122"/>
                <a:ea typeface="KaiTi" panose="02010609060101010101" pitchFamily="49" charset="-122"/>
              </a:rPr>
              <a:t>50</a:t>
            </a:r>
            <a:r>
              <a:rPr kumimoji="1" lang="en-US" altLang="ja-JP" sz="4400" dirty="0">
                <a:solidFill>
                  <a:schemeClr val="bg1"/>
                </a:solidFill>
                <a:latin typeface="KaiTi" panose="02010609060101010101" pitchFamily="49" charset="-122"/>
                <a:ea typeface="KaiTi" panose="02010609060101010101" pitchFamily="49" charset="-122"/>
              </a:rPr>
              <a:t>%</a:t>
            </a:r>
            <a:endParaRPr kumimoji="1" lang="ja-JP" altLang="en-US" sz="6000" dirty="0">
              <a:solidFill>
                <a:schemeClr val="bg1"/>
              </a:solidFill>
              <a:latin typeface="KaiTi" panose="02010609060101010101" pitchFamily="49" charset="-122"/>
              <a:ea typeface="KaiTi" panose="02010609060101010101" pitchFamily="49" charset="-122"/>
            </a:endParaRPr>
          </a:p>
        </p:txBody>
      </p:sp>
      <p:sp>
        <p:nvSpPr>
          <p:cNvPr id="40" name="テキスト ボックス 39"/>
          <p:cNvSpPr txBox="1"/>
          <p:nvPr/>
        </p:nvSpPr>
        <p:spPr>
          <a:xfrm>
            <a:off x="4759424" y="3794263"/>
            <a:ext cx="1368152" cy="1107996"/>
          </a:xfrm>
          <a:prstGeom prst="rect">
            <a:avLst/>
          </a:prstGeom>
          <a:noFill/>
        </p:spPr>
        <p:txBody>
          <a:bodyPr wrap="square" rtlCol="0">
            <a:spAutoFit/>
          </a:bodyPr>
          <a:lstStyle/>
          <a:p>
            <a:r>
              <a:rPr kumimoji="1" lang="en-US" altLang="ja-JP" sz="6600" b="1" dirty="0">
                <a:solidFill>
                  <a:schemeClr val="bg1"/>
                </a:solidFill>
                <a:latin typeface="KaiTi" panose="02010609060101010101" pitchFamily="49" charset="-122"/>
                <a:ea typeface="KaiTi" panose="02010609060101010101" pitchFamily="49" charset="-122"/>
              </a:rPr>
              <a:t>30</a:t>
            </a:r>
            <a:r>
              <a:rPr kumimoji="1" lang="en-US" altLang="ja-JP" sz="4400" dirty="0">
                <a:solidFill>
                  <a:schemeClr val="bg1"/>
                </a:solidFill>
                <a:latin typeface="KaiTi" panose="02010609060101010101" pitchFamily="49" charset="-122"/>
                <a:ea typeface="KaiTi" panose="02010609060101010101" pitchFamily="49" charset="-122"/>
              </a:rPr>
              <a:t>%</a:t>
            </a:r>
            <a:endParaRPr kumimoji="1" lang="ja-JP" altLang="en-US" sz="6000" dirty="0">
              <a:solidFill>
                <a:schemeClr val="bg1"/>
              </a:solidFill>
              <a:latin typeface="KaiTi" panose="02010609060101010101" pitchFamily="49" charset="-122"/>
              <a:ea typeface="KaiTi" panose="02010609060101010101" pitchFamily="49" charset="-122"/>
            </a:endParaRPr>
          </a:p>
        </p:txBody>
      </p:sp>
      <p:sp>
        <p:nvSpPr>
          <p:cNvPr id="41" name="テキスト ボックス 40"/>
          <p:cNvSpPr txBox="1"/>
          <p:nvPr/>
        </p:nvSpPr>
        <p:spPr>
          <a:xfrm>
            <a:off x="6516216" y="4398203"/>
            <a:ext cx="1152128" cy="830997"/>
          </a:xfrm>
          <a:prstGeom prst="rect">
            <a:avLst/>
          </a:prstGeom>
          <a:noFill/>
        </p:spPr>
        <p:txBody>
          <a:bodyPr wrap="square" rtlCol="0">
            <a:spAutoFit/>
          </a:bodyPr>
          <a:lstStyle/>
          <a:p>
            <a:r>
              <a:rPr kumimoji="1" lang="en-US" altLang="ja-JP" sz="4800" b="1" dirty="0">
                <a:latin typeface="KaiTi" panose="02010609060101010101" pitchFamily="49" charset="-122"/>
                <a:ea typeface="KaiTi" panose="02010609060101010101" pitchFamily="49" charset="-122"/>
              </a:rPr>
              <a:t>10</a:t>
            </a:r>
            <a:r>
              <a:rPr kumimoji="1" lang="en-US" altLang="ja-JP" sz="3200" dirty="0">
                <a:latin typeface="KaiTi" panose="02010609060101010101" pitchFamily="49" charset="-122"/>
                <a:ea typeface="KaiTi" panose="02010609060101010101" pitchFamily="49" charset="-122"/>
              </a:rPr>
              <a:t>%</a:t>
            </a:r>
            <a:endParaRPr kumimoji="1" lang="ja-JP" altLang="en-US" sz="4400" dirty="0">
              <a:latin typeface="KaiTi" panose="02010609060101010101" pitchFamily="49" charset="-122"/>
              <a:ea typeface="KaiTi" panose="02010609060101010101" pitchFamily="49" charset="-122"/>
            </a:endParaRPr>
          </a:p>
        </p:txBody>
      </p:sp>
      <p:sp>
        <p:nvSpPr>
          <p:cNvPr id="42" name="テキスト ボックス 41"/>
          <p:cNvSpPr txBox="1"/>
          <p:nvPr/>
        </p:nvSpPr>
        <p:spPr>
          <a:xfrm>
            <a:off x="7347128" y="4398203"/>
            <a:ext cx="1152128" cy="830997"/>
          </a:xfrm>
          <a:prstGeom prst="rect">
            <a:avLst/>
          </a:prstGeom>
          <a:noFill/>
        </p:spPr>
        <p:txBody>
          <a:bodyPr wrap="square" rtlCol="0">
            <a:spAutoFit/>
          </a:bodyPr>
          <a:lstStyle/>
          <a:p>
            <a:r>
              <a:rPr kumimoji="1" lang="en-US" altLang="ja-JP" sz="4800" b="1" dirty="0">
                <a:latin typeface="KaiTi" panose="02010609060101010101" pitchFamily="49" charset="-122"/>
                <a:ea typeface="KaiTi" panose="02010609060101010101" pitchFamily="49" charset="-122"/>
              </a:rPr>
              <a:t>10</a:t>
            </a:r>
            <a:r>
              <a:rPr kumimoji="1" lang="en-US" altLang="ja-JP" sz="3200" dirty="0">
                <a:latin typeface="KaiTi" panose="02010609060101010101" pitchFamily="49" charset="-122"/>
                <a:ea typeface="KaiTi" panose="02010609060101010101" pitchFamily="49" charset="-122"/>
              </a:rPr>
              <a:t>%</a:t>
            </a:r>
            <a:endParaRPr kumimoji="1" lang="ja-JP" altLang="en-US" sz="4400" dirty="0">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3006770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p:cNvGraphicFramePr/>
          <p:nvPr>
            <p:extLst>
              <p:ext uri="{D42A27DB-BD31-4B8C-83A1-F6EECF244321}">
                <p14:modId xmlns:p14="http://schemas.microsoft.com/office/powerpoint/2010/main" val="2066310900"/>
              </p:ext>
            </p:extLst>
          </p:nvPr>
        </p:nvGraphicFramePr>
        <p:xfrm>
          <a:off x="107504" y="2000058"/>
          <a:ext cx="9937104" cy="4824536"/>
        </p:xfrm>
        <a:graphic>
          <a:graphicData uri="http://schemas.openxmlformats.org/drawingml/2006/chart">
            <c:chart xmlns:c="http://schemas.openxmlformats.org/drawingml/2006/chart" xmlns:r="http://schemas.openxmlformats.org/officeDocument/2006/relationships" r:id="rId3"/>
          </a:graphicData>
        </a:graphic>
      </p:graphicFrame>
      <p:sp>
        <p:nvSpPr>
          <p:cNvPr id="3" name="コンテンツ プレースホルダー 2"/>
          <p:cNvSpPr>
            <a:spLocks noGrp="1"/>
          </p:cNvSpPr>
          <p:nvPr>
            <p:ph idx="1"/>
          </p:nvPr>
        </p:nvSpPr>
        <p:spPr/>
        <p:txBody>
          <a:bodyPr/>
          <a:lstStyle/>
          <a:p>
            <a:r>
              <a:rPr lang="ja-JP" altLang="en-US" dirty="0"/>
              <a:t>平均寄付額　　　　　　　</a:t>
            </a:r>
            <a:r>
              <a:rPr lang="ja-JP" altLang="en-US" sz="2800" dirty="0"/>
              <a:t>円 </a:t>
            </a:r>
            <a:r>
              <a:rPr lang="en-US" altLang="ja-JP" sz="2800" dirty="0"/>
              <a:t>(</a:t>
            </a:r>
            <a:r>
              <a:rPr lang="ja-JP" altLang="en-US" sz="2400" dirty="0"/>
              <a:t>第　　　　　　</a:t>
            </a:r>
            <a:r>
              <a:rPr lang="ja-JP" altLang="en-US" sz="2000" dirty="0"/>
              <a:t>位</a:t>
            </a:r>
            <a:r>
              <a:rPr lang="en-US" altLang="ja-JP" sz="2800" dirty="0"/>
              <a:t>)</a:t>
            </a:r>
            <a:endParaRPr lang="ja-JP" altLang="en-US" dirty="0"/>
          </a:p>
        </p:txBody>
      </p:sp>
      <p:sp>
        <p:nvSpPr>
          <p:cNvPr id="4" name="テキスト ボックス 3"/>
          <p:cNvSpPr txBox="1"/>
          <p:nvPr/>
        </p:nvSpPr>
        <p:spPr>
          <a:xfrm>
            <a:off x="3707904" y="1196752"/>
            <a:ext cx="2376264" cy="787499"/>
          </a:xfrm>
          <a:prstGeom prst="rect">
            <a:avLst/>
          </a:prstGeom>
          <a:noFill/>
          <a:ln w="57150">
            <a:solidFill>
              <a:srgbClr val="FF3300"/>
            </a:solidFill>
          </a:ln>
        </p:spPr>
        <p:txBody>
          <a:bodyPr wrap="square" rtlCol="0" anchor="ctr" anchorCtr="0">
            <a:noAutofit/>
          </a:bodyPr>
          <a:lstStyle/>
          <a:p>
            <a:pPr algn="ctr"/>
            <a:r>
              <a:rPr lang="ja-JP" altLang="en-US" sz="4800" dirty="0">
                <a:latin typeface="HGP創英角ｺﾞｼｯｸUB" panose="020B0900000000000000" pitchFamily="50" charset="-128"/>
                <a:ea typeface="HGP創英角ｺﾞｼｯｸUB" panose="020B0900000000000000" pitchFamily="50" charset="-128"/>
                <a:cs typeface="メイリオ" panose="020B0604030504040204" pitchFamily="50" charset="-128"/>
              </a:rPr>
              <a:t>■■■</a:t>
            </a:r>
            <a:endParaRPr kumimoji="1" lang="ja-JP" altLang="en-US" sz="4800" dirty="0">
              <a:latin typeface="HGP創英角ｺﾞｼｯｸUB" panose="020B0900000000000000" pitchFamily="50" charset="-128"/>
              <a:ea typeface="HGP創英角ｺﾞｼｯｸUB" panose="020B0900000000000000" pitchFamily="50" charset="-128"/>
              <a:cs typeface="メイリオ" panose="020B0604030504040204" pitchFamily="50" charset="-128"/>
            </a:endParaRPr>
          </a:p>
        </p:txBody>
      </p:sp>
      <p:sp>
        <p:nvSpPr>
          <p:cNvPr id="19" name="テキスト ボックス 18"/>
          <p:cNvSpPr txBox="1"/>
          <p:nvPr/>
        </p:nvSpPr>
        <p:spPr>
          <a:xfrm>
            <a:off x="7164288" y="1196752"/>
            <a:ext cx="1080120" cy="787499"/>
          </a:xfrm>
          <a:prstGeom prst="rect">
            <a:avLst/>
          </a:prstGeom>
          <a:noFill/>
          <a:ln w="57150">
            <a:solidFill>
              <a:srgbClr val="FF3300"/>
            </a:solidFill>
          </a:ln>
        </p:spPr>
        <p:txBody>
          <a:bodyPr wrap="square" rtlCol="0" anchor="ctr" anchorCtr="0">
            <a:noAutofit/>
          </a:bodyPr>
          <a:lstStyle/>
          <a:p>
            <a:pPr algn="ctr"/>
            <a:r>
              <a:rPr lang="ja-JP" altLang="en-US" sz="4800" dirty="0">
                <a:latin typeface="HGP創英角ｺﾞｼｯｸUB" panose="020B0900000000000000" pitchFamily="50" charset="-128"/>
                <a:ea typeface="HGP創英角ｺﾞｼｯｸUB" panose="020B0900000000000000" pitchFamily="50" charset="-128"/>
                <a:cs typeface="メイリオ" panose="020B0604030504040204" pitchFamily="50" charset="-128"/>
              </a:rPr>
              <a:t>■</a:t>
            </a:r>
          </a:p>
        </p:txBody>
      </p:sp>
      <p:sp>
        <p:nvSpPr>
          <p:cNvPr id="23" name="下矢印 22"/>
          <p:cNvSpPr/>
          <p:nvPr/>
        </p:nvSpPr>
        <p:spPr>
          <a:xfrm>
            <a:off x="6084168" y="3917800"/>
            <a:ext cx="526604" cy="547688"/>
          </a:xfrm>
          <a:prstGeom prst="downArrow">
            <a:avLst>
              <a:gd name="adj1" fmla="val 52515"/>
              <a:gd name="adj2" fmla="val 59493"/>
            </a:avLst>
          </a:prstGeom>
          <a:solidFill>
            <a:srgbClr val="0000FF"/>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24" name="テキスト ボックス 18"/>
          <p:cNvSpPr txBox="1">
            <a:spLocks noChangeArrowheads="1"/>
          </p:cNvSpPr>
          <p:nvPr/>
        </p:nvSpPr>
        <p:spPr bwMode="auto">
          <a:xfrm>
            <a:off x="3728562" y="2515543"/>
            <a:ext cx="4427984" cy="769441"/>
          </a:xfrm>
          <a:prstGeom prst="rect">
            <a:avLst/>
          </a:prstGeom>
          <a:solidFill>
            <a:schemeClr val="bg1"/>
          </a:solidFill>
          <a:ln w="38100">
            <a:noFill/>
            <a:miter lim="800000"/>
            <a:headEnd/>
            <a:tailEnd/>
          </a:ln>
        </p:spPr>
        <p:txBody>
          <a:bodyPr wrap="square" lIns="0" rIns="0">
            <a:spAutoFit/>
          </a:bodyPr>
          <a:lstStyle/>
          <a:p>
            <a:r>
              <a:rPr lang="ja-JP" altLang="en-US" sz="3600" dirty="0">
                <a:latin typeface="HGP創英角ｺﾞｼｯｸUB" pitchFamily="50" charset="-128"/>
                <a:ea typeface="HGP創英角ｺﾞｼｯｸUB" pitchFamily="50" charset="-128"/>
              </a:rPr>
              <a:t>全国平均</a:t>
            </a:r>
            <a:r>
              <a:rPr lang="en-US" altLang="ja-JP" sz="4400" dirty="0">
                <a:latin typeface="HGP創英角ｺﾞｼｯｸUB" pitchFamily="50" charset="-128"/>
                <a:ea typeface="HGP創英角ｺﾞｼｯｸUB" pitchFamily="50" charset="-128"/>
              </a:rPr>
              <a:t>16,068</a:t>
            </a:r>
            <a:r>
              <a:rPr lang="ja-JP" altLang="en-US" sz="3600" dirty="0">
                <a:latin typeface="HGP創英角ｺﾞｼｯｸUB" pitchFamily="50" charset="-128"/>
                <a:ea typeface="HGP創英角ｺﾞｼｯｸUB" pitchFamily="50" charset="-128"/>
              </a:rPr>
              <a:t>円</a:t>
            </a:r>
          </a:p>
        </p:txBody>
      </p:sp>
      <p:cxnSp>
        <p:nvCxnSpPr>
          <p:cNvPr id="25" name="直線コネクタ 24"/>
          <p:cNvCxnSpPr/>
          <p:nvPr/>
        </p:nvCxnSpPr>
        <p:spPr>
          <a:xfrm flipH="1">
            <a:off x="4896036" y="3284984"/>
            <a:ext cx="180020" cy="901562"/>
          </a:xfrm>
          <a:prstGeom prst="line">
            <a:avLst/>
          </a:prstGeom>
          <a:ln w="57150">
            <a:solidFill>
              <a:schemeClr val="tx1"/>
            </a:solidFill>
            <a:prstDash val="sysDot"/>
            <a:tailEnd type="stealth" w="lg" len="med"/>
          </a:ln>
        </p:spPr>
        <p:style>
          <a:lnRef idx="1">
            <a:schemeClr val="accent1"/>
          </a:lnRef>
          <a:fillRef idx="0">
            <a:schemeClr val="accent1"/>
          </a:fillRef>
          <a:effectRef idx="0">
            <a:schemeClr val="accent1"/>
          </a:effectRef>
          <a:fontRef idx="minor">
            <a:schemeClr val="tx1"/>
          </a:fontRef>
        </p:style>
      </p:cxnSp>
      <p:sp>
        <p:nvSpPr>
          <p:cNvPr id="5" name="タイトル 4"/>
          <p:cNvSpPr>
            <a:spLocks noGrp="1"/>
          </p:cNvSpPr>
          <p:nvPr>
            <p:ph type="title"/>
          </p:nvPr>
        </p:nvSpPr>
        <p:spPr/>
        <p:txBody>
          <a:bodyPr/>
          <a:lstStyle/>
          <a:p>
            <a:r>
              <a:rPr kumimoji="1" lang="ja-JP" altLang="en-US" sz="5600" dirty="0"/>
              <a:t>寄付実績（個人平均）</a:t>
            </a:r>
          </a:p>
        </p:txBody>
      </p:sp>
    </p:spTree>
    <p:extLst>
      <p:ext uri="{BB962C8B-B14F-4D97-AF65-F5344CB8AC3E}">
        <p14:creationId xmlns:p14="http://schemas.microsoft.com/office/powerpoint/2010/main" val="3902950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5600" dirty="0"/>
              <a:t>寄付実績（個人平均）</a:t>
            </a: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1076396034"/>
              </p:ext>
            </p:extLst>
          </p:nvPr>
        </p:nvGraphicFramePr>
        <p:xfrm>
          <a:off x="251520" y="1700808"/>
          <a:ext cx="8640960" cy="4214634"/>
        </p:xfrm>
        <a:graphic>
          <a:graphicData uri="http://schemas.openxmlformats.org/drawingml/2006/table">
            <a:tbl>
              <a:tblPr firstRow="1" bandRow="1">
                <a:tableStyleId>{5940675A-B579-460E-94D1-54222C63F5DA}</a:tableStyleId>
              </a:tblPr>
              <a:tblGrid>
                <a:gridCol w="3240360">
                  <a:extLst>
                    <a:ext uri="{9D8B030D-6E8A-4147-A177-3AD203B41FA5}">
                      <a16:colId xmlns:a16="http://schemas.microsoft.com/office/drawing/2014/main" val="20000"/>
                    </a:ext>
                  </a:extLst>
                </a:gridCol>
                <a:gridCol w="2700300">
                  <a:extLst>
                    <a:ext uri="{9D8B030D-6E8A-4147-A177-3AD203B41FA5}">
                      <a16:colId xmlns:a16="http://schemas.microsoft.com/office/drawing/2014/main" val="20001"/>
                    </a:ext>
                  </a:extLst>
                </a:gridCol>
                <a:gridCol w="2700300">
                  <a:extLst>
                    <a:ext uri="{9D8B030D-6E8A-4147-A177-3AD203B41FA5}">
                      <a16:colId xmlns:a16="http://schemas.microsoft.com/office/drawing/2014/main" val="20002"/>
                    </a:ext>
                  </a:extLst>
                </a:gridCol>
              </a:tblGrid>
              <a:tr h="935434">
                <a:tc>
                  <a:txBody>
                    <a:bodyPr/>
                    <a:lstStyle/>
                    <a:p>
                      <a:endParaRPr kumimoji="1" lang="ja-JP" altLang="en-US" dirty="0"/>
                    </a:p>
                  </a:txBody>
                  <a:tcPr>
                    <a:lnR w="76200" cap="flat" cmpd="sng" algn="ctr">
                      <a:solidFill>
                        <a:srgbClr val="FF3300"/>
                      </a:solidFill>
                      <a:prstDash val="solid"/>
                      <a:round/>
                      <a:headEnd type="none" w="med" len="med"/>
                      <a:tailEnd type="none" w="med" len="med"/>
                    </a:lnR>
                    <a:solidFill>
                      <a:schemeClr val="accent5">
                        <a:lumMod val="20000"/>
                        <a:lumOff val="80000"/>
                      </a:schemeClr>
                    </a:solidFill>
                  </a:tcPr>
                </a:tc>
                <a:tc>
                  <a:txBody>
                    <a:bodyPr/>
                    <a:lstStyle/>
                    <a:p>
                      <a:pPr algn="ctr"/>
                      <a:r>
                        <a:rPr kumimoji="1" lang="ja-JP" altLang="en-US" sz="3600" b="1" dirty="0">
                          <a:latin typeface="Meiryo UI" panose="020B0604030504040204" pitchFamily="50" charset="-128"/>
                          <a:ea typeface="Meiryo UI" panose="020B0604030504040204" pitchFamily="50" charset="-128"/>
                          <a:cs typeface="Meiryo UI" panose="020B0604030504040204" pitchFamily="50" charset="-128"/>
                        </a:rPr>
                        <a:t>当地区</a:t>
                      </a:r>
                    </a:p>
                  </a:txBody>
                  <a:tcPr anchor="ctr">
                    <a:lnL w="76200" cap="flat" cmpd="sng" algn="ctr">
                      <a:solidFill>
                        <a:srgbClr val="FF3300"/>
                      </a:solidFill>
                      <a:prstDash val="solid"/>
                      <a:round/>
                      <a:headEnd type="none" w="med" len="med"/>
                      <a:tailEnd type="none" w="med" len="med"/>
                    </a:lnL>
                    <a:lnR w="76200" cap="flat" cmpd="sng" algn="ctr">
                      <a:solidFill>
                        <a:srgbClr val="FF3300"/>
                      </a:solidFill>
                      <a:prstDash val="solid"/>
                      <a:round/>
                      <a:headEnd type="none" w="med" len="med"/>
                      <a:tailEnd type="none" w="med" len="med"/>
                    </a:lnR>
                    <a:lnT w="76200" cap="flat" cmpd="sng" algn="ctr">
                      <a:solidFill>
                        <a:srgbClr val="FF3300"/>
                      </a:solidFill>
                      <a:prstDash val="solid"/>
                      <a:round/>
                      <a:headEnd type="none" w="med" len="med"/>
                      <a:tailEnd type="none" w="med" len="med"/>
                    </a:lnT>
                    <a:solidFill>
                      <a:schemeClr val="accent5">
                        <a:lumMod val="20000"/>
                        <a:lumOff val="80000"/>
                      </a:schemeClr>
                    </a:solidFill>
                  </a:tcPr>
                </a:tc>
                <a:tc>
                  <a:txBody>
                    <a:bodyPr/>
                    <a:lstStyle/>
                    <a:p>
                      <a:pPr algn="ctr"/>
                      <a:r>
                        <a:rPr kumimoji="1" lang="ja-JP" altLang="en-US" sz="3600" b="1" dirty="0">
                          <a:latin typeface="Meiryo UI" panose="020B0604030504040204" pitchFamily="50" charset="-128"/>
                          <a:ea typeface="Meiryo UI" panose="020B0604030504040204" pitchFamily="50" charset="-128"/>
                          <a:cs typeface="Meiryo UI" panose="020B0604030504040204" pitchFamily="50" charset="-128"/>
                        </a:rPr>
                        <a:t>全国平均</a:t>
                      </a:r>
                    </a:p>
                  </a:txBody>
                  <a:tcPr anchor="ctr">
                    <a:lnL w="76200" cap="flat" cmpd="sng" algn="ctr">
                      <a:solidFill>
                        <a:srgbClr val="FF3300"/>
                      </a:solidFill>
                      <a:prstDash val="solid"/>
                      <a:round/>
                      <a:headEnd type="none" w="med" len="med"/>
                      <a:tailEnd type="none" w="med" len="med"/>
                    </a:lnL>
                    <a:solidFill>
                      <a:schemeClr val="accent5">
                        <a:lumMod val="20000"/>
                        <a:lumOff val="80000"/>
                      </a:schemeClr>
                    </a:solidFill>
                  </a:tcPr>
                </a:tc>
                <a:extLst>
                  <a:ext uri="{0D108BD9-81ED-4DB2-BD59-A6C34878D82A}">
                    <a16:rowId xmlns:a16="http://schemas.microsoft.com/office/drawing/2014/main" val="10000"/>
                  </a:ext>
                </a:extLst>
              </a:tr>
              <a:tr h="1022380">
                <a:tc>
                  <a:txBody>
                    <a:bodyPr/>
                    <a:lstStyle/>
                    <a:p>
                      <a:pPr marL="273050" indent="-273050">
                        <a:lnSpc>
                          <a:spcPts val="4500"/>
                        </a:lnSpc>
                        <a:spcBef>
                          <a:spcPts val="1200"/>
                        </a:spcBef>
                      </a:pPr>
                      <a:r>
                        <a:rPr kumimoji="1" lang="ja-JP" altLang="en-US" sz="4000" b="1" dirty="0">
                          <a:latin typeface="Meiryo UI" panose="020B0604030504040204" pitchFamily="50" charset="-128"/>
                          <a:ea typeface="Meiryo UI" panose="020B0604030504040204" pitchFamily="50" charset="-128"/>
                          <a:cs typeface="Meiryo UI" panose="020B0604030504040204" pitchFamily="50" charset="-128"/>
                        </a:rPr>
                        <a:t>個人平均</a:t>
                      </a:r>
                      <a:br>
                        <a:rPr kumimoji="1" lang="en-US" altLang="ja-JP" sz="4000" b="1" dirty="0">
                          <a:latin typeface="Meiryo UI" panose="020B0604030504040204" pitchFamily="50" charset="-128"/>
                          <a:ea typeface="Meiryo UI" panose="020B0604030504040204" pitchFamily="50" charset="-128"/>
                          <a:cs typeface="Meiryo UI" panose="020B0604030504040204" pitchFamily="50" charset="-128"/>
                        </a:rPr>
                      </a:br>
                      <a:r>
                        <a:rPr kumimoji="1" lang="ja-JP" altLang="en-US" sz="4000" b="1"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4000" b="1" baseline="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4000" b="1" dirty="0">
                          <a:latin typeface="Meiryo UI" panose="020B0604030504040204" pitchFamily="50" charset="-128"/>
                          <a:ea typeface="Meiryo UI" panose="020B0604030504040204" pitchFamily="50" charset="-128"/>
                          <a:cs typeface="Meiryo UI" panose="020B0604030504040204" pitchFamily="50" charset="-128"/>
                        </a:rPr>
                        <a:t>寄付額</a:t>
                      </a:r>
                      <a:endParaRPr kumimoji="1" lang="ja-JP" altLang="en-US" sz="30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R w="76200" cap="flat" cmpd="sng" algn="ctr">
                      <a:solidFill>
                        <a:srgbClr val="FF3300"/>
                      </a:solidFill>
                      <a:prstDash val="solid"/>
                      <a:round/>
                      <a:headEnd type="none" w="med" len="med"/>
                      <a:tailEnd type="none" w="med" len="med"/>
                    </a:lnR>
                    <a:solidFill>
                      <a:schemeClr val="accent5">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4400" dirty="0"/>
                        <a:t>●●●</a:t>
                      </a:r>
                      <a:r>
                        <a:rPr kumimoji="1" lang="ja-JP" altLang="en-US" sz="2400" b="1" dirty="0">
                          <a:latin typeface="Meiryo UI" panose="020B0604030504040204" pitchFamily="50" charset="-128"/>
                          <a:ea typeface="Meiryo UI" panose="020B0604030504040204" pitchFamily="50" charset="-128"/>
                          <a:cs typeface="Meiryo UI" panose="020B0604030504040204" pitchFamily="50" charset="-128"/>
                        </a:rPr>
                        <a:t>円</a:t>
                      </a:r>
                    </a:p>
                  </a:txBody>
                  <a:tcPr anchor="ctr">
                    <a:lnL w="76200" cap="flat" cmpd="sng" algn="ctr">
                      <a:solidFill>
                        <a:srgbClr val="FF3300"/>
                      </a:solidFill>
                      <a:prstDash val="solid"/>
                      <a:round/>
                      <a:headEnd type="none" w="med" len="med"/>
                      <a:tailEnd type="none" w="med" len="med"/>
                    </a:lnL>
                    <a:lnR w="76200" cap="flat" cmpd="sng" algn="ctr">
                      <a:solidFill>
                        <a:srgbClr val="FF3300"/>
                      </a:solidFill>
                      <a:prstDash val="solid"/>
                      <a:round/>
                      <a:headEnd type="none" w="med" len="med"/>
                      <a:tailEnd type="none" w="med" len="med"/>
                    </a:lnR>
                  </a:tcPr>
                </a:tc>
                <a:tc>
                  <a:txBody>
                    <a:bodyPr/>
                    <a:lstStyle/>
                    <a:p>
                      <a:pPr algn="r"/>
                      <a:r>
                        <a:rPr kumimoji="1" lang="en-US" altLang="ja-JP" sz="44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16,068</a:t>
                      </a:r>
                      <a:r>
                        <a:rPr kumimoji="1" lang="ja-JP" altLang="en-US" sz="24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円</a:t>
                      </a:r>
                    </a:p>
                  </a:txBody>
                  <a:tcPr anchor="ctr">
                    <a:lnL w="76200" cap="flat" cmpd="sng" algn="ctr">
                      <a:solidFill>
                        <a:srgbClr val="FF3300"/>
                      </a:solidFill>
                      <a:prstDash val="solid"/>
                      <a:round/>
                      <a:headEnd type="none" w="med" len="med"/>
                      <a:tailEnd type="none" w="med" len="med"/>
                    </a:lnL>
                  </a:tcPr>
                </a:tc>
                <a:extLst>
                  <a:ext uri="{0D108BD9-81ED-4DB2-BD59-A6C34878D82A}">
                    <a16:rowId xmlns:a16="http://schemas.microsoft.com/office/drawing/2014/main" val="10001"/>
                  </a:ext>
                </a:extLst>
              </a:tr>
              <a:tr h="1022380">
                <a:tc>
                  <a:txBody>
                    <a:bodyPr/>
                    <a:lstStyle/>
                    <a:p>
                      <a:r>
                        <a:rPr kumimoji="1" lang="en-US" altLang="ja-JP" sz="4000" b="1"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4000" b="1" dirty="0">
                          <a:latin typeface="Meiryo UI" panose="020B0604030504040204" pitchFamily="50" charset="-128"/>
                          <a:ea typeface="Meiryo UI" panose="020B0604030504040204" pitchFamily="50" charset="-128"/>
                          <a:cs typeface="Meiryo UI" panose="020B0604030504040204" pitchFamily="50" charset="-128"/>
                        </a:rPr>
                        <a:t>普通寄付金</a:t>
                      </a:r>
                    </a:p>
                  </a:txBody>
                  <a:tcPr anchor="ctr">
                    <a:lnR w="76200" cap="flat" cmpd="sng" algn="ctr">
                      <a:solidFill>
                        <a:srgbClr val="FF3300"/>
                      </a:solidFill>
                      <a:prstDash val="solid"/>
                      <a:round/>
                      <a:headEnd type="none" w="med" len="med"/>
                      <a:tailEnd type="none" w="med" len="med"/>
                    </a:lnR>
                    <a:solidFill>
                      <a:schemeClr val="accent5">
                        <a:lumMod val="20000"/>
                        <a:lumOff val="80000"/>
                      </a:schemeClr>
                    </a:solidFill>
                  </a:tcPr>
                </a:tc>
                <a:tc>
                  <a:txBody>
                    <a:bodyPr/>
                    <a:lstStyle/>
                    <a:p>
                      <a:pPr algn="r"/>
                      <a:r>
                        <a:rPr kumimoji="1" lang="ja-JP" altLang="en-US" sz="4400" dirty="0"/>
                        <a:t>●●●</a:t>
                      </a:r>
                      <a:r>
                        <a:rPr kumimoji="1" lang="ja-JP" altLang="en-US" sz="2400" b="1" dirty="0">
                          <a:latin typeface="Meiryo UI" panose="020B0604030504040204" pitchFamily="50" charset="-128"/>
                          <a:ea typeface="Meiryo UI" panose="020B0604030504040204" pitchFamily="50" charset="-128"/>
                          <a:cs typeface="Meiryo UI" panose="020B0604030504040204" pitchFamily="50" charset="-128"/>
                        </a:rPr>
                        <a:t>円</a:t>
                      </a:r>
                    </a:p>
                  </a:txBody>
                  <a:tcPr anchor="ctr">
                    <a:lnL w="76200" cap="flat" cmpd="sng" algn="ctr">
                      <a:solidFill>
                        <a:srgbClr val="FF3300"/>
                      </a:solidFill>
                      <a:prstDash val="solid"/>
                      <a:round/>
                      <a:headEnd type="none" w="med" len="med"/>
                      <a:tailEnd type="none" w="med" len="med"/>
                    </a:lnL>
                    <a:lnR w="76200" cap="flat" cmpd="sng" algn="ctr">
                      <a:solidFill>
                        <a:srgbClr val="FF3300"/>
                      </a:solidFill>
                      <a:prstDash val="solid"/>
                      <a:round/>
                      <a:headEnd type="none" w="med" len="med"/>
                      <a:tailEnd type="none" w="med" len="med"/>
                    </a:lnR>
                  </a:tcPr>
                </a:tc>
                <a:tc>
                  <a:txBody>
                    <a:bodyPr/>
                    <a:lstStyle/>
                    <a:p>
                      <a:pPr algn="r"/>
                      <a:r>
                        <a:rPr kumimoji="1" lang="en-US" altLang="ja-JP" sz="4400" b="1" dirty="0">
                          <a:latin typeface="Meiryo UI" panose="020B0604030504040204" pitchFamily="50" charset="-128"/>
                          <a:ea typeface="Meiryo UI" panose="020B0604030504040204" pitchFamily="50" charset="-128"/>
                          <a:cs typeface="Meiryo UI" panose="020B0604030504040204" pitchFamily="50" charset="-128"/>
                        </a:rPr>
                        <a:t>4,797</a:t>
                      </a:r>
                      <a:r>
                        <a:rPr kumimoji="1" lang="ja-JP" altLang="en-US" sz="2400" b="1" dirty="0">
                          <a:latin typeface="Meiryo UI" panose="020B0604030504040204" pitchFamily="50" charset="-128"/>
                          <a:ea typeface="Meiryo UI" panose="020B0604030504040204" pitchFamily="50" charset="-128"/>
                          <a:cs typeface="Meiryo UI" panose="020B0604030504040204" pitchFamily="50" charset="-128"/>
                        </a:rPr>
                        <a:t>円</a:t>
                      </a:r>
                    </a:p>
                  </a:txBody>
                  <a:tcPr anchor="ctr">
                    <a:lnL w="76200" cap="flat" cmpd="sng" algn="ctr">
                      <a:solidFill>
                        <a:srgbClr val="FF3300"/>
                      </a:solidFill>
                      <a:prstDash val="solid"/>
                      <a:round/>
                      <a:headEnd type="none" w="med" len="med"/>
                      <a:tailEnd type="none" w="med" len="med"/>
                    </a:lnL>
                  </a:tcPr>
                </a:tc>
                <a:extLst>
                  <a:ext uri="{0D108BD9-81ED-4DB2-BD59-A6C34878D82A}">
                    <a16:rowId xmlns:a16="http://schemas.microsoft.com/office/drawing/2014/main" val="10002"/>
                  </a:ext>
                </a:extLst>
              </a:tr>
              <a:tr h="1022380">
                <a:tc>
                  <a:txBody>
                    <a:bodyPr/>
                    <a:lstStyle/>
                    <a:p>
                      <a:r>
                        <a:rPr kumimoji="1" lang="en-US" altLang="ja-JP" sz="4000" b="1"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4000" b="1" dirty="0">
                          <a:latin typeface="Meiryo UI" panose="020B0604030504040204" pitchFamily="50" charset="-128"/>
                          <a:ea typeface="Meiryo UI" panose="020B0604030504040204" pitchFamily="50" charset="-128"/>
                          <a:cs typeface="Meiryo UI" panose="020B0604030504040204" pitchFamily="50" charset="-128"/>
                        </a:rPr>
                        <a:t>特別寄付金</a:t>
                      </a:r>
                    </a:p>
                  </a:txBody>
                  <a:tcPr anchor="ctr">
                    <a:lnR w="76200" cap="flat" cmpd="sng" algn="ctr">
                      <a:solidFill>
                        <a:srgbClr val="FF3300"/>
                      </a:solidFill>
                      <a:prstDash val="solid"/>
                      <a:round/>
                      <a:headEnd type="none" w="med" len="med"/>
                      <a:tailEnd type="none" w="med" len="med"/>
                    </a:lnR>
                    <a:solidFill>
                      <a:schemeClr val="accent5">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4400" dirty="0"/>
                        <a:t>●●●</a:t>
                      </a:r>
                      <a:r>
                        <a:rPr kumimoji="1" lang="ja-JP" altLang="en-US" sz="2400" b="1" dirty="0">
                          <a:latin typeface="Meiryo UI" panose="020B0604030504040204" pitchFamily="50" charset="-128"/>
                          <a:ea typeface="Meiryo UI" panose="020B0604030504040204" pitchFamily="50" charset="-128"/>
                          <a:cs typeface="Meiryo UI" panose="020B0604030504040204" pitchFamily="50" charset="-128"/>
                        </a:rPr>
                        <a:t>円</a:t>
                      </a:r>
                    </a:p>
                  </a:txBody>
                  <a:tcPr anchor="ctr">
                    <a:lnL w="76200" cap="flat" cmpd="sng" algn="ctr">
                      <a:solidFill>
                        <a:srgbClr val="FF3300"/>
                      </a:solidFill>
                      <a:prstDash val="solid"/>
                      <a:round/>
                      <a:headEnd type="none" w="med" len="med"/>
                      <a:tailEnd type="none" w="med" len="med"/>
                    </a:lnL>
                    <a:lnR w="76200" cap="flat" cmpd="sng" algn="ctr">
                      <a:solidFill>
                        <a:srgbClr val="FF3300"/>
                      </a:solidFill>
                      <a:prstDash val="solid"/>
                      <a:round/>
                      <a:headEnd type="none" w="med" len="med"/>
                      <a:tailEnd type="none" w="med" len="med"/>
                    </a:lnR>
                    <a:lnB w="76200" cap="flat" cmpd="sng" algn="ctr">
                      <a:solidFill>
                        <a:srgbClr val="FF3300"/>
                      </a:solidFill>
                      <a:prstDash val="solid"/>
                      <a:round/>
                      <a:headEnd type="none" w="med" len="med"/>
                      <a:tailEnd type="none" w="med" len="med"/>
                    </a:lnB>
                  </a:tcPr>
                </a:tc>
                <a:tc>
                  <a:txBody>
                    <a:bodyPr/>
                    <a:lstStyle/>
                    <a:p>
                      <a:pPr algn="r"/>
                      <a:r>
                        <a:rPr kumimoji="1" lang="en-US" altLang="ja-JP" sz="44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11,271</a:t>
                      </a:r>
                      <a:r>
                        <a:rPr kumimoji="1" lang="ja-JP" altLang="en-US" sz="2400" b="1" dirty="0">
                          <a:latin typeface="Meiryo UI" panose="020B0604030504040204" pitchFamily="50" charset="-128"/>
                          <a:ea typeface="Meiryo UI" panose="020B0604030504040204" pitchFamily="50" charset="-128"/>
                          <a:cs typeface="Meiryo UI" panose="020B0604030504040204" pitchFamily="50" charset="-128"/>
                        </a:rPr>
                        <a:t>円</a:t>
                      </a:r>
                    </a:p>
                  </a:txBody>
                  <a:tcPr anchor="ctr">
                    <a:lnL w="76200" cap="flat" cmpd="sng" algn="ctr">
                      <a:solidFill>
                        <a:srgbClr val="FF3300"/>
                      </a:solidFill>
                      <a:prstDash val="solid"/>
                      <a:round/>
                      <a:headEnd type="none" w="med" len="med"/>
                      <a:tailEnd type="none" w="med" len="med"/>
                    </a:ln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483938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idx="1"/>
          </p:nvPr>
        </p:nvSpPr>
        <p:spPr>
          <a:xfrm>
            <a:off x="1835696" y="2378826"/>
            <a:ext cx="5328592" cy="2850374"/>
          </a:xfrm>
        </p:spPr>
        <p:txBody>
          <a:bodyPr/>
          <a:lstStyle/>
          <a:p>
            <a:r>
              <a:rPr kumimoji="1" lang="ja-JP" altLang="en-US" dirty="0"/>
              <a:t>米山</a:t>
            </a:r>
            <a:r>
              <a:rPr lang="ja-JP" altLang="en-US" dirty="0"/>
              <a:t>さんが作った奨学財団？</a:t>
            </a:r>
            <a:endParaRPr kumimoji="1" lang="ja-JP" altLang="en-US" dirty="0"/>
          </a:p>
        </p:txBody>
      </p:sp>
    </p:spTree>
    <p:extLst>
      <p:ext uri="{BB962C8B-B14F-4D97-AF65-F5344CB8AC3E}">
        <p14:creationId xmlns:p14="http://schemas.microsoft.com/office/powerpoint/2010/main" val="3145146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107505" y="2415877"/>
            <a:ext cx="9036496" cy="418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323528" y="116632"/>
            <a:ext cx="9001000" cy="1008112"/>
          </a:xfrm>
        </p:spPr>
        <p:txBody>
          <a:bodyPr>
            <a:normAutofit/>
          </a:bodyPr>
          <a:lstStyle/>
          <a:p>
            <a:r>
              <a:rPr kumimoji="1" lang="ja-JP" altLang="en-US" sz="5400" dirty="0"/>
              <a:t>寄付実績</a:t>
            </a:r>
            <a:r>
              <a:rPr kumimoji="1" lang="en-US" altLang="ja-JP" sz="5400" dirty="0"/>
              <a:t>(</a:t>
            </a:r>
            <a:r>
              <a:rPr kumimoji="1" lang="ja-JP" altLang="en-US" sz="5400" dirty="0"/>
              <a:t>特別寄付者割合</a:t>
            </a:r>
            <a:r>
              <a:rPr kumimoji="1" lang="en-US" altLang="ja-JP" sz="5400" dirty="0"/>
              <a:t>)</a:t>
            </a:r>
            <a:endParaRPr kumimoji="1" lang="ja-JP" altLang="en-US" sz="5400" dirty="0"/>
          </a:p>
        </p:txBody>
      </p:sp>
      <p:sp>
        <p:nvSpPr>
          <p:cNvPr id="3" name="コンテンツ プレースホルダー 2"/>
          <p:cNvSpPr>
            <a:spLocks noGrp="1"/>
          </p:cNvSpPr>
          <p:nvPr>
            <p:ph idx="1"/>
          </p:nvPr>
        </p:nvSpPr>
        <p:spPr>
          <a:xfrm>
            <a:off x="323528" y="1124744"/>
            <a:ext cx="8686800" cy="1368152"/>
          </a:xfrm>
        </p:spPr>
        <p:txBody>
          <a:bodyPr>
            <a:normAutofit/>
          </a:bodyPr>
          <a:lstStyle/>
          <a:p>
            <a:pPr marL="0" indent="0">
              <a:buNone/>
            </a:pPr>
            <a:r>
              <a:rPr kumimoji="1" lang="ja-JP" altLang="en-US" dirty="0"/>
              <a:t>全国平均</a:t>
            </a:r>
            <a:r>
              <a:rPr kumimoji="1" lang="en-US" altLang="ja-JP" dirty="0"/>
              <a:t>45.4</a:t>
            </a:r>
            <a:r>
              <a:rPr kumimoji="1" lang="ja-JP" altLang="en-US" dirty="0"/>
              <a:t>％、</a:t>
            </a:r>
            <a:r>
              <a:rPr lang="ja-JP" altLang="en-US" dirty="0"/>
              <a:t>当</a:t>
            </a:r>
            <a:r>
              <a:rPr kumimoji="1" lang="ja-JP" altLang="en-US" dirty="0"/>
              <a:t>地区　</a:t>
            </a:r>
            <a:r>
              <a:rPr lang="ja-JP" altLang="en-US" dirty="0"/>
              <a:t>　　　 </a:t>
            </a:r>
            <a:r>
              <a:rPr lang="ja-JP" altLang="en-US" sz="3200" dirty="0"/>
              <a:t>％</a:t>
            </a:r>
            <a:br>
              <a:rPr lang="en-US" altLang="ja-JP" sz="3200" dirty="0"/>
            </a:br>
            <a:r>
              <a:rPr lang="ja-JP" altLang="en-US" sz="3200" dirty="0"/>
              <a:t>　最大は第</a:t>
            </a:r>
            <a:r>
              <a:rPr lang="en-US" altLang="ja-JP" sz="3200" dirty="0"/>
              <a:t>2840</a:t>
            </a:r>
            <a:r>
              <a:rPr lang="ja-JP" altLang="en-US" sz="3200" dirty="0"/>
              <a:t>地区の</a:t>
            </a:r>
            <a:r>
              <a:rPr lang="en-US" altLang="ja-JP" sz="3200" dirty="0"/>
              <a:t>83.4</a:t>
            </a:r>
            <a:r>
              <a:rPr lang="ja-JP" altLang="en-US" sz="3200" dirty="0"/>
              <a:t>％</a:t>
            </a:r>
            <a:endParaRPr kumimoji="1" lang="ja-JP" altLang="en-US" dirty="0"/>
          </a:p>
        </p:txBody>
      </p:sp>
      <p:sp>
        <p:nvSpPr>
          <p:cNvPr id="6" name="テキスト ボックス 5"/>
          <p:cNvSpPr txBox="1"/>
          <p:nvPr/>
        </p:nvSpPr>
        <p:spPr>
          <a:xfrm>
            <a:off x="6516216" y="1208946"/>
            <a:ext cx="1512168" cy="779894"/>
          </a:xfrm>
          <a:prstGeom prst="rect">
            <a:avLst/>
          </a:prstGeom>
          <a:solidFill>
            <a:srgbClr val="0070C0"/>
          </a:solidFill>
          <a:ln>
            <a:noFill/>
          </a:ln>
        </p:spPr>
        <p:txBody>
          <a:bodyPr wrap="square" lIns="36000" rIns="36000" rtlCol="0" anchor="ctr" anchorCtr="1">
            <a:noAutofit/>
          </a:bodyPr>
          <a:lstStyle/>
          <a:p>
            <a:r>
              <a:rPr kumimoji="1" lang="en-US" altLang="ja-JP" sz="4800" b="1" dirty="0">
                <a:solidFill>
                  <a:schemeClr val="bg1"/>
                </a:solidFill>
                <a:latin typeface="Century Gothic" panose="020B0502020202020204" pitchFamily="34" charset="0"/>
                <a:ea typeface="HGPｺﾞｼｯｸE" panose="020B0900000000000000" pitchFamily="50" charset="-128"/>
              </a:rPr>
              <a:t>11.9</a:t>
            </a:r>
            <a:endParaRPr kumimoji="1" lang="ja-JP" altLang="en-US" sz="4800" b="1" dirty="0">
              <a:solidFill>
                <a:schemeClr val="bg1"/>
              </a:solidFill>
              <a:latin typeface="Century Gothic" panose="020B0502020202020204" pitchFamily="34" charset="0"/>
              <a:ea typeface="HGPｺﾞｼｯｸE" panose="020B0900000000000000" pitchFamily="50" charset="-128"/>
            </a:endParaRPr>
          </a:p>
        </p:txBody>
      </p:sp>
      <p:sp>
        <p:nvSpPr>
          <p:cNvPr id="4" name="正方形/長方形 3"/>
          <p:cNvSpPr/>
          <p:nvPr/>
        </p:nvSpPr>
        <p:spPr>
          <a:xfrm>
            <a:off x="6444208" y="5445224"/>
            <a:ext cx="216024" cy="1152128"/>
          </a:xfrm>
          <a:prstGeom prst="rect">
            <a:avLst/>
          </a:prstGeom>
          <a:solidFill>
            <a:srgbClr val="FFFF00">
              <a:alpha val="2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p:cNvSpPr/>
          <p:nvPr/>
        </p:nvSpPr>
        <p:spPr>
          <a:xfrm>
            <a:off x="3851920" y="5445224"/>
            <a:ext cx="216024" cy="1152128"/>
          </a:xfrm>
          <a:prstGeom prst="rect">
            <a:avLst/>
          </a:prstGeom>
          <a:solidFill>
            <a:srgbClr val="FFFF00">
              <a:alpha val="2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正方形/長方形 11"/>
          <p:cNvSpPr/>
          <p:nvPr/>
        </p:nvSpPr>
        <p:spPr>
          <a:xfrm>
            <a:off x="6012160" y="5445224"/>
            <a:ext cx="216024" cy="1152128"/>
          </a:xfrm>
          <a:prstGeom prst="rect">
            <a:avLst/>
          </a:prstGeom>
          <a:solidFill>
            <a:srgbClr val="FFFF00">
              <a:alpha val="2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正方形/長方形 12"/>
          <p:cNvSpPr/>
          <p:nvPr/>
        </p:nvSpPr>
        <p:spPr>
          <a:xfrm>
            <a:off x="7634640" y="5445224"/>
            <a:ext cx="216024" cy="1152128"/>
          </a:xfrm>
          <a:prstGeom prst="rect">
            <a:avLst/>
          </a:prstGeom>
          <a:solidFill>
            <a:srgbClr val="00B0F0">
              <a:alpha val="2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正方形/長方形 13"/>
          <p:cNvSpPr/>
          <p:nvPr/>
        </p:nvSpPr>
        <p:spPr>
          <a:xfrm>
            <a:off x="1259632" y="5445224"/>
            <a:ext cx="216024" cy="1152128"/>
          </a:xfrm>
          <a:prstGeom prst="rect">
            <a:avLst/>
          </a:prstGeom>
          <a:solidFill>
            <a:srgbClr val="00B0F0">
              <a:alpha val="2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正方形/長方形 15"/>
          <p:cNvSpPr/>
          <p:nvPr/>
        </p:nvSpPr>
        <p:spPr>
          <a:xfrm>
            <a:off x="8604448" y="5445224"/>
            <a:ext cx="216024" cy="1152128"/>
          </a:xfrm>
          <a:prstGeom prst="rect">
            <a:avLst/>
          </a:prstGeom>
          <a:solidFill>
            <a:srgbClr val="00B0F0">
              <a:alpha val="2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下矢印 22">
            <a:extLst>
              <a:ext uri="{FF2B5EF4-FFF2-40B4-BE49-F238E27FC236}">
                <a16:creationId xmlns:a16="http://schemas.microsoft.com/office/drawing/2014/main" id="{1B9FB04D-6FE3-4CF9-960C-4F81AFA7A8C3}"/>
              </a:ext>
            </a:extLst>
          </p:cNvPr>
          <p:cNvSpPr/>
          <p:nvPr/>
        </p:nvSpPr>
        <p:spPr>
          <a:xfrm>
            <a:off x="3923928" y="3097336"/>
            <a:ext cx="526604" cy="547688"/>
          </a:xfrm>
          <a:prstGeom prst="downArrow">
            <a:avLst>
              <a:gd name="adj1" fmla="val 52515"/>
              <a:gd name="adj2" fmla="val 59493"/>
            </a:avLst>
          </a:prstGeom>
          <a:solidFill>
            <a:srgbClr val="0000FF"/>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Tree>
    <p:extLst>
      <p:ext uri="{BB962C8B-B14F-4D97-AF65-F5344CB8AC3E}">
        <p14:creationId xmlns:p14="http://schemas.microsoft.com/office/powerpoint/2010/main" val="66718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ご寄付は奨学事業に</a:t>
            </a:r>
          </a:p>
        </p:txBody>
      </p:sp>
      <p:graphicFrame>
        <p:nvGraphicFramePr>
          <p:cNvPr id="3" name="コンテンツ プレースホルダー 2"/>
          <p:cNvGraphicFramePr>
            <a:graphicFrameLocks noGrp="1"/>
          </p:cNvGraphicFramePr>
          <p:nvPr>
            <p:ph idx="1"/>
            <p:extLst>
              <p:ext uri="{D42A27DB-BD31-4B8C-83A1-F6EECF244321}">
                <p14:modId xmlns:p14="http://schemas.microsoft.com/office/powerpoint/2010/main" val="1089852057"/>
              </p:ext>
            </p:extLst>
          </p:nvPr>
        </p:nvGraphicFramePr>
        <p:xfrm>
          <a:off x="801787" y="2353575"/>
          <a:ext cx="7920880" cy="3955149"/>
        </p:xfrm>
        <a:graphic>
          <a:graphicData uri="http://schemas.openxmlformats.org/drawingml/2006/chart">
            <c:chart xmlns:c="http://schemas.openxmlformats.org/drawingml/2006/chart" xmlns:r="http://schemas.openxmlformats.org/officeDocument/2006/relationships" r:id="rId3"/>
          </a:graphicData>
        </a:graphic>
      </p:graphicFrame>
      <p:sp>
        <p:nvSpPr>
          <p:cNvPr id="12" name="テキスト ボックス 11"/>
          <p:cNvSpPr txBox="1"/>
          <p:nvPr/>
        </p:nvSpPr>
        <p:spPr>
          <a:xfrm>
            <a:off x="907723" y="2280472"/>
            <a:ext cx="5184576" cy="652486"/>
          </a:xfrm>
          <a:prstGeom prst="rect">
            <a:avLst/>
          </a:prstGeom>
          <a:noFill/>
        </p:spPr>
        <p:txBody>
          <a:bodyPr wrap="square" rtlCol="0">
            <a:spAutoFit/>
          </a:bodyPr>
          <a:lstStyle/>
          <a:p>
            <a:pPr>
              <a:lnSpc>
                <a:spcPct val="130000"/>
              </a:lnSpc>
            </a:pPr>
            <a:r>
              <a:rPr kumimoji="1" lang="ja-JP" altLang="en-US" sz="2800" b="1" dirty="0">
                <a:latin typeface="Meiryo UI" panose="020B0604030504040204" pitchFamily="50" charset="-128"/>
                <a:ea typeface="Meiryo UI" panose="020B0604030504040204" pitchFamily="50" charset="-128"/>
                <a:cs typeface="Meiryo UI" panose="020B0604030504040204" pitchFamily="50" charset="-128"/>
              </a:rPr>
              <a:t>寄付金総額：</a:t>
            </a:r>
            <a:r>
              <a:rPr lang="en-US" altLang="ja-JP" sz="2800" b="1" dirty="0">
                <a:latin typeface="Meiryo UI" panose="020B0604030504040204" pitchFamily="50" charset="-128"/>
                <a:ea typeface="Meiryo UI" panose="020B0604030504040204" pitchFamily="50" charset="-128"/>
                <a:cs typeface="Meiryo UI" panose="020B0604030504040204" pitchFamily="50" charset="-128"/>
              </a:rPr>
              <a:t>1,433,810</a:t>
            </a:r>
            <a:endParaRPr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57574" y="6430452"/>
            <a:ext cx="1858261" cy="369332"/>
          </a:xfrm>
          <a:prstGeom prst="rect">
            <a:avLst/>
          </a:prstGeom>
          <a:noFill/>
        </p:spPr>
        <p:txBody>
          <a:bodyPr wrap="square" rtlCol="0">
            <a:spAutoFit/>
          </a:bodyPr>
          <a:lstStyle/>
          <a:p>
            <a:pPr algn="ctr"/>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（単位</a:t>
            </a:r>
            <a:r>
              <a:rPr kumimoji="1" lang="en-US" altLang="ja-JP"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千円）</a:t>
            </a:r>
          </a:p>
        </p:txBody>
      </p:sp>
      <p:sp>
        <p:nvSpPr>
          <p:cNvPr id="15" name="テキスト ボックス 14"/>
          <p:cNvSpPr txBox="1"/>
          <p:nvPr/>
        </p:nvSpPr>
        <p:spPr>
          <a:xfrm>
            <a:off x="1051739" y="2964779"/>
            <a:ext cx="2016224" cy="954107"/>
          </a:xfrm>
          <a:prstGeom prst="rect">
            <a:avLst/>
          </a:prstGeom>
          <a:noFill/>
        </p:spPr>
        <p:txBody>
          <a:bodyPr wrap="square" rtlCol="0">
            <a:spAutoFit/>
          </a:bodyPr>
          <a:lstStyle/>
          <a:p>
            <a:pPr algn="ctr"/>
            <a:r>
              <a:rPr lang="ja-JP" altLang="en-US" sz="2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普通寄付金</a:t>
            </a:r>
            <a:br>
              <a:rPr kumimoji="1" lang="en-US" altLang="ja-JP" sz="2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2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428,081</a:t>
            </a:r>
            <a:endParaRPr lang="ja-JP" altLang="en-US" sz="2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テキスト ボックス 17"/>
          <p:cNvSpPr txBox="1"/>
          <p:nvPr/>
        </p:nvSpPr>
        <p:spPr>
          <a:xfrm>
            <a:off x="4292099" y="2964779"/>
            <a:ext cx="2448272" cy="954107"/>
          </a:xfrm>
          <a:prstGeom prst="rect">
            <a:avLst/>
          </a:prstGeom>
          <a:noFill/>
        </p:spPr>
        <p:txBody>
          <a:bodyPr wrap="square" rtlCol="0">
            <a:spAutoFit/>
          </a:bodyPr>
          <a:lstStyle/>
          <a:p>
            <a:pPr algn="ctr"/>
            <a:r>
              <a:rPr lang="ja-JP" altLang="en-US" sz="2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特別寄付金</a:t>
            </a:r>
            <a:br>
              <a:rPr kumimoji="1" lang="en-US" altLang="ja-JP" sz="2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2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1,005,729</a:t>
            </a:r>
            <a:endParaRPr lang="ja-JP" altLang="en-US" sz="2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テキスト ボックス 18"/>
          <p:cNvSpPr txBox="1"/>
          <p:nvPr/>
        </p:nvSpPr>
        <p:spPr>
          <a:xfrm>
            <a:off x="6544875" y="2163932"/>
            <a:ext cx="1511579" cy="733534"/>
          </a:xfrm>
          <a:prstGeom prst="rect">
            <a:avLst/>
          </a:prstGeom>
          <a:noFill/>
        </p:spPr>
        <p:txBody>
          <a:bodyPr wrap="square" rtlCol="0">
            <a:spAutoFit/>
          </a:bodyPr>
          <a:lstStyle/>
          <a:p>
            <a:pPr algn="ctr">
              <a:lnSpc>
                <a:spcPts val="2500"/>
              </a:lnSpc>
            </a:pPr>
            <a:r>
              <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配当金</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78,300</a:t>
            </a:r>
            <a:endParaRPr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テキスト ボックス 19"/>
          <p:cNvSpPr txBox="1"/>
          <p:nvPr/>
        </p:nvSpPr>
        <p:spPr>
          <a:xfrm>
            <a:off x="1915835" y="4836987"/>
            <a:ext cx="2592288" cy="954107"/>
          </a:xfrm>
          <a:prstGeom prst="rect">
            <a:avLst/>
          </a:prstGeom>
          <a:noFill/>
        </p:spPr>
        <p:txBody>
          <a:bodyPr wrap="square" rtlCol="0">
            <a:spAutoFit/>
          </a:bodyPr>
          <a:lstStyle/>
          <a:p>
            <a:pPr algn="ctr"/>
            <a:r>
              <a:rPr lang="ja-JP" altLang="en-US" sz="2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奨学金</a:t>
            </a:r>
            <a:br>
              <a:rPr kumimoji="1" lang="en-US" altLang="ja-JP" sz="2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2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1,168,080</a:t>
            </a:r>
            <a:endParaRPr lang="ja-JP" altLang="en-US" sz="2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テキスト ボックス 20"/>
          <p:cNvSpPr txBox="1"/>
          <p:nvPr/>
        </p:nvSpPr>
        <p:spPr>
          <a:xfrm>
            <a:off x="6092299" y="4826858"/>
            <a:ext cx="1728192" cy="861774"/>
          </a:xfrm>
          <a:prstGeom prst="rect">
            <a:avLst/>
          </a:prstGeom>
          <a:noFill/>
        </p:spPr>
        <p:txBody>
          <a:bodyPr wrap="square" rtlCol="0">
            <a:spAutoFit/>
          </a:bodyPr>
          <a:lstStyle/>
          <a:p>
            <a:pPr algn="ctr">
              <a:lnSpc>
                <a:spcPts val="3000"/>
              </a:lnSpc>
            </a:pPr>
            <a:r>
              <a:rPr lang="ja-JP" altLang="en-US" sz="2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補助費</a:t>
            </a: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ほか</a:t>
            </a:r>
            <a:br>
              <a:rPr kumimoji="1" lang="en-US" altLang="ja-JP" sz="2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2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236,984</a:t>
            </a:r>
            <a:endParaRPr lang="ja-JP" altLang="en-US" sz="2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35496" y="2728625"/>
            <a:ext cx="800219" cy="1281134"/>
          </a:xfrm>
          <a:prstGeom prst="rect">
            <a:avLst/>
          </a:prstGeom>
          <a:noFill/>
        </p:spPr>
        <p:txBody>
          <a:bodyPr vert="eaVert" wrap="square" rtlCol="0" anchor="ctr">
            <a:spAutoFit/>
          </a:bodyPr>
          <a:lstStyle/>
          <a:p>
            <a:pPr algn="dist"/>
            <a:r>
              <a:rPr kumimoji="1" lang="ja-JP" altLang="en-US" sz="4000" b="1" dirty="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収入</a:t>
            </a:r>
          </a:p>
        </p:txBody>
      </p:sp>
      <p:sp>
        <p:nvSpPr>
          <p:cNvPr id="22" name="テキスト ボックス 21"/>
          <p:cNvSpPr txBox="1"/>
          <p:nvPr/>
        </p:nvSpPr>
        <p:spPr>
          <a:xfrm>
            <a:off x="35496" y="4545923"/>
            <a:ext cx="800219" cy="1281134"/>
          </a:xfrm>
          <a:prstGeom prst="rect">
            <a:avLst/>
          </a:prstGeom>
          <a:noFill/>
        </p:spPr>
        <p:txBody>
          <a:bodyPr vert="eaVert" wrap="square" rtlCol="0" anchor="ctr">
            <a:spAutoFit/>
          </a:bodyPr>
          <a:lstStyle/>
          <a:p>
            <a:pPr algn="dist"/>
            <a:r>
              <a:rPr kumimoji="1" lang="ja-JP" altLang="en-US" sz="4000" b="1" dirty="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支出</a:t>
            </a:r>
          </a:p>
        </p:txBody>
      </p:sp>
      <p:sp>
        <p:nvSpPr>
          <p:cNvPr id="23" name="テキスト ボックス 22"/>
          <p:cNvSpPr txBox="1"/>
          <p:nvPr/>
        </p:nvSpPr>
        <p:spPr>
          <a:xfrm>
            <a:off x="5966124" y="5805264"/>
            <a:ext cx="1782359" cy="733534"/>
          </a:xfrm>
          <a:prstGeom prst="rect">
            <a:avLst/>
          </a:prstGeom>
          <a:noFill/>
        </p:spPr>
        <p:txBody>
          <a:bodyPr wrap="square" rtlCol="0">
            <a:spAutoFit/>
          </a:bodyPr>
          <a:lstStyle/>
          <a:p>
            <a:pPr algn="ctr">
              <a:lnSpc>
                <a:spcPts val="2500"/>
              </a:lnSpc>
            </a:pP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管理費</a:t>
            </a:r>
            <a:br>
              <a:rPr kumimoji="1" lang="en-US" altLang="ja-JP" sz="2000" b="1" dirty="0">
                <a:latin typeface="メイリオ" panose="020B0604030504040204" pitchFamily="50" charset="-128"/>
                <a:ea typeface="メイリオ" panose="020B0604030504040204" pitchFamily="50" charset="-128"/>
                <a:cs typeface="メイリオ" panose="020B0604030504040204" pitchFamily="50" charset="-128"/>
              </a:rPr>
            </a:b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50,669</a:t>
            </a:r>
            <a:endParaRPr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テキスト ボックス 23"/>
          <p:cNvSpPr txBox="1"/>
          <p:nvPr/>
        </p:nvSpPr>
        <p:spPr>
          <a:xfrm>
            <a:off x="7460451" y="6047528"/>
            <a:ext cx="1728192" cy="909864"/>
          </a:xfrm>
          <a:prstGeom prst="rect">
            <a:avLst/>
          </a:prstGeom>
          <a:noFill/>
        </p:spPr>
        <p:txBody>
          <a:bodyPr wrap="square" rtlCol="0">
            <a:spAutoFit/>
          </a:bodyPr>
          <a:lstStyle/>
          <a:p>
            <a:pPr algn="ctr">
              <a:lnSpc>
                <a:spcPts val="2100"/>
              </a:lnSpc>
            </a:pPr>
            <a:r>
              <a:rPr lang="zh-TW" altLang="en-US" sz="2000" b="1" dirty="0">
                <a:latin typeface="メイリオ" panose="020B0604030504040204" pitchFamily="50" charset="-128"/>
                <a:ea typeface="メイリオ" panose="020B0604030504040204" pitchFamily="50" charset="-128"/>
                <a:cs typeface="メイリオ" panose="020B0604030504040204" pitchFamily="50" charset="-128"/>
              </a:rPr>
              <a:t>当期正味財産増加額</a:t>
            </a:r>
            <a:br>
              <a:rPr kumimoji="1" lang="en-US" altLang="ja-JP" sz="2000" b="1" dirty="0">
                <a:latin typeface="メイリオ" panose="020B0604030504040204" pitchFamily="50" charset="-128"/>
                <a:ea typeface="メイリオ" panose="020B0604030504040204" pitchFamily="50" charset="-128"/>
                <a:cs typeface="メイリオ" panose="020B0604030504040204" pitchFamily="50" charset="-128"/>
              </a:rPr>
            </a:b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99,296</a:t>
            </a:r>
            <a:endParaRPr lang="ja-JP" altLang="en-US" sz="2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テキスト ボックス 25"/>
          <p:cNvSpPr txBox="1"/>
          <p:nvPr/>
        </p:nvSpPr>
        <p:spPr>
          <a:xfrm>
            <a:off x="907723" y="4149080"/>
            <a:ext cx="4752528" cy="583686"/>
          </a:xfrm>
          <a:prstGeom prst="rect">
            <a:avLst/>
          </a:prstGeom>
          <a:noFill/>
        </p:spPr>
        <p:txBody>
          <a:bodyPr wrap="square" rtlCol="0">
            <a:spAutoFit/>
          </a:bodyPr>
          <a:lstStyle/>
          <a:p>
            <a:pPr>
              <a:lnSpc>
                <a:spcPct val="130000"/>
              </a:lnSpc>
            </a:pPr>
            <a:r>
              <a:rPr kumimoji="1" lang="ja-JP" altLang="en-US" sz="2800" b="1" dirty="0">
                <a:latin typeface="Meiryo UI" panose="020B0604030504040204" pitchFamily="50" charset="-128"/>
                <a:ea typeface="Meiryo UI" panose="020B0604030504040204" pitchFamily="50" charset="-128"/>
                <a:cs typeface="Meiryo UI" panose="020B0604030504040204" pitchFamily="50" charset="-128"/>
              </a:rPr>
              <a:t>事 業 費 計：</a:t>
            </a:r>
            <a:r>
              <a:rPr lang="en-US" altLang="ja-JP" sz="2800" b="1" dirty="0">
                <a:latin typeface="Meiryo UI" panose="020B0604030504040204" pitchFamily="50" charset="-128"/>
                <a:ea typeface="Meiryo UI" panose="020B0604030504040204" pitchFamily="50" charset="-128"/>
                <a:cs typeface="Meiryo UI" panose="020B0604030504040204" pitchFamily="50" charset="-128"/>
              </a:rPr>
              <a:t>1,405,064</a:t>
            </a:r>
            <a:endParaRPr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円形吹き出し 26"/>
          <p:cNvSpPr/>
          <p:nvPr/>
        </p:nvSpPr>
        <p:spPr>
          <a:xfrm>
            <a:off x="7842841" y="3969009"/>
            <a:ext cx="1584176" cy="836315"/>
          </a:xfrm>
          <a:prstGeom prst="wedgeEllipseCallout">
            <a:avLst>
              <a:gd name="adj1" fmla="val -16089"/>
              <a:gd name="adj2" fmla="val 72871"/>
            </a:avLst>
          </a:prstGeom>
          <a:solidFill>
            <a:srgbClr val="FF66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2500" b="1" dirty="0">
                <a:latin typeface="Meiryo UI" panose="020B0604030504040204" pitchFamily="50" charset="-128"/>
                <a:ea typeface="Meiryo UI" panose="020B0604030504040204" pitchFamily="50" charset="-128"/>
                <a:cs typeface="Meiryo UI" panose="020B0604030504040204" pitchFamily="50" charset="-128"/>
              </a:rPr>
              <a:t>黒字分</a:t>
            </a:r>
          </a:p>
        </p:txBody>
      </p:sp>
      <p:sp>
        <p:nvSpPr>
          <p:cNvPr id="28" name="テキスト ボックス 27"/>
          <p:cNvSpPr txBox="1"/>
          <p:nvPr/>
        </p:nvSpPr>
        <p:spPr>
          <a:xfrm>
            <a:off x="7842842" y="2163932"/>
            <a:ext cx="1511579" cy="733534"/>
          </a:xfrm>
          <a:prstGeom prst="rect">
            <a:avLst/>
          </a:prstGeom>
          <a:noFill/>
        </p:spPr>
        <p:txBody>
          <a:bodyPr wrap="square" rtlCol="0">
            <a:spAutoFit/>
          </a:bodyPr>
          <a:lstStyle/>
          <a:p>
            <a:pPr algn="ctr">
              <a:lnSpc>
                <a:spcPts val="2500"/>
              </a:lnSpc>
            </a:pPr>
            <a:r>
              <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利子収入</a:t>
            </a:r>
            <a:r>
              <a:rPr kumimoji="1"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42,920</a:t>
            </a:r>
            <a:endParaRPr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フリーフォーム 7"/>
          <p:cNvSpPr/>
          <p:nvPr/>
        </p:nvSpPr>
        <p:spPr>
          <a:xfrm>
            <a:off x="7769483" y="2530699"/>
            <a:ext cx="365760" cy="594360"/>
          </a:xfrm>
          <a:custGeom>
            <a:avLst/>
            <a:gdLst>
              <a:gd name="connsiteX0" fmla="*/ 365760 w 365760"/>
              <a:gd name="connsiteY0" fmla="*/ 594360 h 594360"/>
              <a:gd name="connsiteX1" fmla="*/ 152400 w 365760"/>
              <a:gd name="connsiteY1" fmla="*/ 0 h 594360"/>
              <a:gd name="connsiteX2" fmla="*/ 0 w 365760"/>
              <a:gd name="connsiteY2" fmla="*/ 0 h 594360"/>
            </a:gdLst>
            <a:ahLst/>
            <a:cxnLst>
              <a:cxn ang="0">
                <a:pos x="connsiteX0" y="connsiteY0"/>
              </a:cxn>
              <a:cxn ang="0">
                <a:pos x="connsiteX1" y="connsiteY1"/>
              </a:cxn>
              <a:cxn ang="0">
                <a:pos x="connsiteX2" y="connsiteY2"/>
              </a:cxn>
            </a:cxnLst>
            <a:rect l="l" t="t" r="r" b="b"/>
            <a:pathLst>
              <a:path w="365760" h="594360">
                <a:moveTo>
                  <a:pt x="365760" y="594360"/>
                </a:moveTo>
                <a:lnTo>
                  <a:pt x="152400" y="0"/>
                </a:lnTo>
                <a:lnTo>
                  <a:pt x="0" y="0"/>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フリーフォーム 28"/>
          <p:cNvSpPr/>
          <p:nvPr/>
        </p:nvSpPr>
        <p:spPr>
          <a:xfrm flipV="1">
            <a:off x="7279958" y="5473142"/>
            <a:ext cx="672405" cy="502377"/>
          </a:xfrm>
          <a:custGeom>
            <a:avLst/>
            <a:gdLst>
              <a:gd name="connsiteX0" fmla="*/ 365760 w 365760"/>
              <a:gd name="connsiteY0" fmla="*/ 594360 h 594360"/>
              <a:gd name="connsiteX1" fmla="*/ 152400 w 365760"/>
              <a:gd name="connsiteY1" fmla="*/ 0 h 594360"/>
              <a:gd name="connsiteX2" fmla="*/ 0 w 365760"/>
              <a:gd name="connsiteY2" fmla="*/ 0 h 594360"/>
            </a:gdLst>
            <a:ahLst/>
            <a:cxnLst>
              <a:cxn ang="0">
                <a:pos x="connsiteX0" y="connsiteY0"/>
              </a:cxn>
              <a:cxn ang="0">
                <a:pos x="connsiteX1" y="connsiteY1"/>
              </a:cxn>
              <a:cxn ang="0">
                <a:pos x="connsiteX2" y="connsiteY2"/>
              </a:cxn>
            </a:cxnLst>
            <a:rect l="l" t="t" r="r" b="b"/>
            <a:pathLst>
              <a:path w="365760" h="594360">
                <a:moveTo>
                  <a:pt x="365760" y="594360"/>
                </a:moveTo>
                <a:lnTo>
                  <a:pt x="152400" y="0"/>
                </a:lnTo>
                <a:lnTo>
                  <a:pt x="0" y="0"/>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6" name="直線コネクタ 15"/>
          <p:cNvCxnSpPr/>
          <p:nvPr/>
        </p:nvCxnSpPr>
        <p:spPr>
          <a:xfrm>
            <a:off x="8252539" y="5517370"/>
            <a:ext cx="0" cy="431910"/>
          </a:xfrm>
          <a:prstGeom prst="lin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sp>
        <p:nvSpPr>
          <p:cNvPr id="35" name="テキスト ボックス 34"/>
          <p:cNvSpPr txBox="1"/>
          <p:nvPr/>
        </p:nvSpPr>
        <p:spPr>
          <a:xfrm>
            <a:off x="215516" y="1268760"/>
            <a:ext cx="8820980" cy="738664"/>
          </a:xfrm>
          <a:prstGeom prst="rect">
            <a:avLst/>
          </a:prstGeom>
          <a:noFill/>
        </p:spPr>
        <p:txBody>
          <a:bodyPr wrap="square" rtlCol="0">
            <a:spAutoFit/>
          </a:bodyPr>
          <a:lstStyle/>
          <a:p>
            <a:r>
              <a:rPr lang="ja-JP" altLang="en-US" sz="4200" b="1" dirty="0">
                <a:latin typeface="Meiryo UI" panose="020B0604030504040204" pitchFamily="50" charset="-128"/>
                <a:ea typeface="Meiryo UI" panose="020B0604030504040204" pitchFamily="50" charset="-128"/>
                <a:cs typeface="Meiryo UI" panose="020B0604030504040204" pitchFamily="50" charset="-128"/>
              </a:rPr>
              <a:t>寄付は</a:t>
            </a:r>
            <a:r>
              <a:rPr lang="en-US" altLang="ja-JP" sz="4200" b="1" dirty="0">
                <a:latin typeface="Meiryo UI" panose="020B0604030504040204" pitchFamily="50" charset="-128"/>
                <a:ea typeface="Meiryo UI" panose="020B0604030504040204" pitchFamily="50" charset="-128"/>
                <a:cs typeface="Meiryo UI" panose="020B0604030504040204" pitchFamily="50" charset="-128"/>
              </a:rPr>
              <a:t>6</a:t>
            </a:r>
            <a:r>
              <a:rPr lang="ja-JP" altLang="en-US" sz="4200" b="1" dirty="0">
                <a:latin typeface="Meiryo UI" panose="020B0604030504040204" pitchFamily="50" charset="-128"/>
                <a:ea typeface="Meiryo UI" panose="020B0604030504040204" pitchFamily="50" charset="-128"/>
                <a:cs typeface="Meiryo UI" panose="020B0604030504040204" pitchFamily="50" charset="-128"/>
              </a:rPr>
              <a:t>千万円増、利息は減少</a:t>
            </a:r>
            <a:endParaRPr kumimoji="1" lang="ja-JP" altLang="en-US" sz="42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110784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ご支援のお願い</a:t>
            </a:r>
          </a:p>
        </p:txBody>
      </p:sp>
      <p:sp>
        <p:nvSpPr>
          <p:cNvPr id="4" name="コンテンツ プレースホルダー 3"/>
          <p:cNvSpPr>
            <a:spLocks noGrp="1"/>
          </p:cNvSpPr>
          <p:nvPr>
            <p:ph idx="1"/>
          </p:nvPr>
        </p:nvSpPr>
        <p:spPr/>
        <p:txBody>
          <a:bodyPr/>
          <a:lstStyle/>
          <a:p>
            <a:r>
              <a:rPr lang="ja-JP" altLang="en-US" sz="4600" dirty="0"/>
              <a:t>寄付が増えれば、</a:t>
            </a:r>
            <a:br>
              <a:rPr lang="en-US" altLang="ja-JP" sz="4600" dirty="0"/>
            </a:br>
            <a:r>
              <a:rPr lang="ja-JP" altLang="en-US" sz="4600" dirty="0"/>
              <a:t>より多くの奨学生を採用できます</a:t>
            </a:r>
            <a:endParaRPr lang="en-US" altLang="ja-JP" sz="4600" dirty="0"/>
          </a:p>
          <a:p>
            <a:endParaRPr lang="en-US" altLang="ja-JP" dirty="0"/>
          </a:p>
          <a:p>
            <a:endParaRPr kumimoji="1" lang="ja-JP" altLang="en-US" dirty="0"/>
          </a:p>
        </p:txBody>
      </p:sp>
      <p:sp>
        <p:nvSpPr>
          <p:cNvPr id="11" name="テキスト ボックス 10"/>
          <p:cNvSpPr txBox="1"/>
          <p:nvPr/>
        </p:nvSpPr>
        <p:spPr>
          <a:xfrm>
            <a:off x="683568" y="4101748"/>
            <a:ext cx="7704856" cy="1440160"/>
          </a:xfrm>
          <a:prstGeom prst="rect">
            <a:avLst/>
          </a:prstGeom>
          <a:solidFill>
            <a:srgbClr val="FFFFCC"/>
          </a:solidFill>
          <a:ln w="88900">
            <a:solidFill>
              <a:srgbClr val="D52B68"/>
            </a:solidFill>
          </a:ln>
        </p:spPr>
        <p:txBody>
          <a:bodyPr wrap="square" rtlCol="0" anchor="ctr" anchorCtr="0">
            <a:noAutofit/>
          </a:bodyPr>
          <a:lstStyle/>
          <a:p>
            <a:pPr algn="ctr">
              <a:lnSpc>
                <a:spcPts val="10000"/>
              </a:lnSpc>
            </a:pPr>
            <a:r>
              <a:rPr kumimoji="1" lang="en-US" altLang="ja-JP" sz="8800" dirty="0">
                <a:solidFill>
                  <a:srgbClr val="D52B68"/>
                </a:solidFill>
                <a:latin typeface="HGP創英角ｺﾞｼｯｸUB" pitchFamily="50" charset="-128"/>
                <a:ea typeface="HGP創英角ｺﾞｼｯｸUB" pitchFamily="50" charset="-128"/>
              </a:rPr>
              <a:t>20,000</a:t>
            </a:r>
            <a:r>
              <a:rPr kumimoji="1" lang="ja-JP" altLang="en-US" sz="6600" dirty="0">
                <a:latin typeface="HGP創英角ｺﾞｼｯｸUB" pitchFamily="50" charset="-128"/>
                <a:ea typeface="HGP創英角ｺﾞｼｯｸUB" pitchFamily="50" charset="-128"/>
              </a:rPr>
              <a:t>円</a:t>
            </a:r>
            <a:endParaRPr kumimoji="1" lang="ja-JP" altLang="en-US" sz="8000" dirty="0">
              <a:latin typeface="HGP創英角ｺﾞｼｯｸUB" pitchFamily="50" charset="-128"/>
              <a:ea typeface="HGP創英角ｺﾞｼｯｸUB" pitchFamily="50" charset="-128"/>
            </a:endParaRPr>
          </a:p>
        </p:txBody>
      </p:sp>
      <p:sp>
        <p:nvSpPr>
          <p:cNvPr id="7" name="テキスト ボックス 6"/>
          <p:cNvSpPr txBox="1"/>
          <p:nvPr/>
        </p:nvSpPr>
        <p:spPr>
          <a:xfrm>
            <a:off x="683568" y="3212976"/>
            <a:ext cx="7704856" cy="769441"/>
          </a:xfrm>
          <a:prstGeom prst="rect">
            <a:avLst/>
          </a:prstGeom>
          <a:noFill/>
        </p:spPr>
        <p:txBody>
          <a:bodyPr wrap="square" rtlCol="0">
            <a:spAutoFit/>
          </a:bodyPr>
          <a:lstStyle/>
          <a:p>
            <a:pPr algn="ctr"/>
            <a:r>
              <a:rPr lang="ja-JP" altLang="en-US" sz="4400" dirty="0">
                <a:solidFill>
                  <a:srgbClr val="FF6600"/>
                </a:solidFill>
                <a:latin typeface="HGP創英角ｺﾞｼｯｸUB" pitchFamily="50" charset="-128"/>
                <a:ea typeface="HGP創英角ｺﾞｼｯｸUB" pitchFamily="50" charset="-128"/>
              </a:rPr>
              <a:t>当地区の目標額（普通＋特別）</a:t>
            </a:r>
            <a:endParaRPr kumimoji="1" lang="ja-JP" altLang="en-US" sz="4400" dirty="0">
              <a:solidFill>
                <a:srgbClr val="FF6600"/>
              </a:solidFill>
              <a:latin typeface="HGP創英角ｺﾞｼｯｸUB" pitchFamily="50" charset="-128"/>
              <a:ea typeface="HGP創英角ｺﾞｼｯｸUB" pitchFamily="50" charset="-128"/>
            </a:endParaRPr>
          </a:p>
        </p:txBody>
      </p:sp>
      <p:cxnSp>
        <p:nvCxnSpPr>
          <p:cNvPr id="6" name="直線コネクタ 5"/>
          <p:cNvCxnSpPr/>
          <p:nvPr/>
        </p:nvCxnSpPr>
        <p:spPr>
          <a:xfrm>
            <a:off x="395536" y="3284984"/>
            <a:ext cx="360040" cy="648072"/>
          </a:xfrm>
          <a:prstGeom prst="line">
            <a:avLst/>
          </a:prstGeom>
          <a:ln w="762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flipH="1">
            <a:off x="8316416" y="3284984"/>
            <a:ext cx="360040" cy="648072"/>
          </a:xfrm>
          <a:prstGeom prst="line">
            <a:avLst/>
          </a:prstGeom>
          <a:ln w="76200">
            <a:solidFill>
              <a:srgbClr val="FF6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86576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9552" y="1412776"/>
            <a:ext cx="3565233" cy="5040560"/>
          </a:xfrm>
          <a:prstGeom prst="rect">
            <a:avLst/>
          </a:prstGeom>
          <a:ln>
            <a:noFill/>
          </a:ln>
          <a:effectLst>
            <a:outerShdw blurRad="292100" dist="139700" dir="2700000" algn="tl" rotWithShape="0">
              <a:srgbClr val="333333">
                <a:alpha val="65000"/>
              </a:srgbClr>
            </a:outerShdw>
          </a:effectLst>
        </p:spPr>
      </p:pic>
      <p:pic>
        <p:nvPicPr>
          <p:cNvPr id="2" name="図 1"/>
          <p:cNvPicPr>
            <a:picLocks noChangeAspect="1"/>
          </p:cNvPicPr>
          <p:nvPr/>
        </p:nvPicPr>
        <p:blipFill>
          <a:blip r:embed="rId4" cstate="screen">
            <a:extLst>
              <a:ext uri="{BEBA8EAE-BF5A-486C-A8C5-ECC9F3942E4B}">
                <a14:imgProps xmlns:a14="http://schemas.microsoft.com/office/drawing/2010/main">
                  <a14:imgLayer r:embed="rId5">
                    <a14:imgEffect>
                      <a14:backgroundRemoval t="9428" b="97980" l="3596" r="95506"/>
                    </a14:imgEffect>
                  </a14:imgLayer>
                </a14:imgProps>
              </a:ext>
              <a:ext uri="{28A0092B-C50C-407E-A947-70E740481C1C}">
                <a14:useLocalDpi xmlns:a14="http://schemas.microsoft.com/office/drawing/2010/main"/>
              </a:ext>
            </a:extLst>
          </a:blip>
          <a:stretch>
            <a:fillRect/>
          </a:stretch>
        </p:blipFill>
        <p:spPr>
          <a:xfrm>
            <a:off x="4076053" y="1556792"/>
            <a:ext cx="5240365" cy="3497464"/>
          </a:xfrm>
          <a:prstGeom prst="rect">
            <a:avLst/>
          </a:prstGeom>
        </p:spPr>
      </p:pic>
      <p:sp>
        <p:nvSpPr>
          <p:cNvPr id="5" name="コンテンツ プレースホルダー 3"/>
          <p:cNvSpPr txBox="1">
            <a:spLocks/>
          </p:cNvSpPr>
          <p:nvPr/>
        </p:nvSpPr>
        <p:spPr>
          <a:xfrm>
            <a:off x="431539" y="332656"/>
            <a:ext cx="3781257" cy="79208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4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記 念 誌</a:t>
            </a:r>
          </a:p>
        </p:txBody>
      </p:sp>
      <p:sp>
        <p:nvSpPr>
          <p:cNvPr id="7" name="コンテンツ プレースホルダー 3"/>
          <p:cNvSpPr txBox="1">
            <a:spLocks/>
          </p:cNvSpPr>
          <p:nvPr/>
        </p:nvSpPr>
        <p:spPr>
          <a:xfrm>
            <a:off x="4499992" y="404664"/>
            <a:ext cx="4392488" cy="79208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4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ネクタイ</a:t>
            </a:r>
          </a:p>
        </p:txBody>
      </p:sp>
    </p:spTree>
    <p:extLst>
      <p:ext uri="{BB962C8B-B14F-4D97-AF65-F5344CB8AC3E}">
        <p14:creationId xmlns:p14="http://schemas.microsoft.com/office/powerpoint/2010/main" val="37588180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第</a:t>
            </a:r>
            <a:r>
              <a:rPr lang="en-US" altLang="ja-JP" dirty="0"/>
              <a:t>7</a:t>
            </a:r>
            <a:r>
              <a:rPr lang="ja-JP" altLang="en-US" dirty="0"/>
              <a:t>代理事長とともに</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2018</a:t>
            </a:r>
            <a:r>
              <a:rPr kumimoji="1" lang="ja-JP" altLang="en-US" dirty="0"/>
              <a:t>年</a:t>
            </a:r>
            <a:r>
              <a:rPr kumimoji="1" lang="en-US" altLang="ja-JP" dirty="0"/>
              <a:t>9</a:t>
            </a:r>
            <a:r>
              <a:rPr kumimoji="1" lang="ja-JP" altLang="en-US" dirty="0"/>
              <a:t>月～斎藤直美氏が就任</a:t>
            </a:r>
          </a:p>
        </p:txBody>
      </p:sp>
      <p:pic>
        <p:nvPicPr>
          <p:cNvPr id="4098" name="Picture 2" descr="Z:\images\2018.09.06_評議員会\DSC_4461.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619672" y="1988841"/>
            <a:ext cx="5923552" cy="4873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1312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Z:\images\2016.07.10_2680米山セミナー\DSC07836.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artisticPencilSketch/>
                    </a14:imgEffect>
                  </a14:imgLayer>
                </a14:imgProps>
              </a:ext>
              <a:ext uri="{28A0092B-C50C-407E-A947-70E740481C1C}">
                <a14:useLocalDpi xmlns:a14="http://schemas.microsoft.com/office/drawing/2010/main"/>
              </a:ext>
            </a:extLst>
          </a:blip>
          <a:srcRect/>
          <a:stretch/>
        </p:blipFill>
        <p:spPr bwMode="auto">
          <a:xfrm>
            <a:off x="4746271" y="4464496"/>
            <a:ext cx="4420013" cy="2492896"/>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p:txBody>
          <a:bodyPr/>
          <a:lstStyle/>
          <a:p>
            <a:r>
              <a:rPr kumimoji="1" lang="ja-JP" altLang="en-US" dirty="0"/>
              <a:t>米山奨学事業とは？</a:t>
            </a:r>
          </a:p>
        </p:txBody>
      </p:sp>
      <p:sp>
        <p:nvSpPr>
          <p:cNvPr id="3" name="コンテンツ プレースホルダー 2"/>
          <p:cNvSpPr>
            <a:spLocks noGrp="1"/>
          </p:cNvSpPr>
          <p:nvPr>
            <p:ph idx="1"/>
          </p:nvPr>
        </p:nvSpPr>
        <p:spPr/>
        <p:txBody>
          <a:bodyPr>
            <a:noAutofit/>
          </a:bodyPr>
          <a:lstStyle/>
          <a:p>
            <a:r>
              <a:rPr kumimoji="1" lang="ja-JP" altLang="en-US" sz="4700" dirty="0"/>
              <a:t>日本のロータリー</a:t>
            </a:r>
            <a:r>
              <a:rPr kumimoji="1" lang="ja-JP" altLang="en-US" sz="4700" dirty="0">
                <a:solidFill>
                  <a:srgbClr val="0070C0"/>
                </a:solidFill>
              </a:rPr>
              <a:t>独自</a:t>
            </a:r>
            <a:r>
              <a:rPr kumimoji="1" lang="ja-JP" altLang="en-US" sz="4700" dirty="0"/>
              <a:t>の事業</a:t>
            </a:r>
            <a:br>
              <a:rPr kumimoji="1" lang="en-US" altLang="ja-JP" sz="4700" dirty="0"/>
            </a:br>
            <a:r>
              <a:rPr kumimoji="1" lang="ja-JP" altLang="en-US" sz="4700" dirty="0"/>
              <a:t>（日本全国３４地区の合同活動）</a:t>
            </a:r>
            <a:endParaRPr kumimoji="1" lang="en-US" altLang="ja-JP" sz="4700" dirty="0"/>
          </a:p>
          <a:p>
            <a:pPr>
              <a:spcBef>
                <a:spcPts val="1800"/>
              </a:spcBef>
            </a:pPr>
            <a:r>
              <a:rPr kumimoji="1" lang="ja-JP" altLang="en-US" sz="4700" dirty="0"/>
              <a:t>大学生、大学院生を中心に、</a:t>
            </a:r>
            <a:br>
              <a:rPr kumimoji="1" lang="en-US" altLang="ja-JP" sz="4700" dirty="0"/>
            </a:br>
            <a:r>
              <a:rPr kumimoji="1" lang="ja-JP" altLang="en-US" sz="4700" dirty="0"/>
              <a:t>日本で学ぶ</a:t>
            </a:r>
            <a:r>
              <a:rPr lang="ja-JP" altLang="en-US" sz="4700" dirty="0">
                <a:solidFill>
                  <a:srgbClr val="0070C0"/>
                </a:solidFill>
              </a:rPr>
              <a:t>外国人留学生</a:t>
            </a:r>
            <a:r>
              <a:rPr kumimoji="1" lang="ja-JP" altLang="en-US" sz="4700" dirty="0"/>
              <a:t>を支援</a:t>
            </a:r>
            <a:endParaRPr kumimoji="1" lang="en-US" altLang="ja-JP" sz="4700" dirty="0"/>
          </a:p>
          <a:p>
            <a:pPr>
              <a:spcBef>
                <a:spcPts val="1800"/>
              </a:spcBef>
              <a:buClr>
                <a:schemeClr val="tx1"/>
              </a:buClr>
            </a:pPr>
            <a:r>
              <a:rPr lang="ja-JP" altLang="en-US" sz="4700" dirty="0">
                <a:solidFill>
                  <a:srgbClr val="0070C0"/>
                </a:solidFill>
              </a:rPr>
              <a:t>世話クラブ・カウ</a:t>
            </a:r>
            <a:r>
              <a:rPr lang="ja-JP" altLang="en-US" sz="4700" dirty="0">
                <a:ln>
                  <a:solidFill>
                    <a:schemeClr val="bg1"/>
                  </a:solidFill>
                </a:ln>
                <a:solidFill>
                  <a:srgbClr val="0070C0"/>
                </a:solidFill>
              </a:rPr>
              <a:t>ンセラー制度</a:t>
            </a:r>
            <a:br>
              <a:rPr lang="en-US" altLang="ja-JP" sz="4700" dirty="0">
                <a:solidFill>
                  <a:srgbClr val="D52B68"/>
                </a:solidFill>
              </a:rPr>
            </a:br>
            <a:r>
              <a:rPr lang="ja-JP" altLang="en-US" sz="4700" dirty="0"/>
              <a:t>による心の交流</a:t>
            </a:r>
            <a:endParaRPr kumimoji="1" lang="en-US" altLang="ja-JP" sz="4700" dirty="0"/>
          </a:p>
        </p:txBody>
      </p:sp>
    </p:spTree>
    <p:extLst>
      <p:ext uri="{BB962C8B-B14F-4D97-AF65-F5344CB8AC3E}">
        <p14:creationId xmlns:p14="http://schemas.microsoft.com/office/powerpoint/2010/main" val="582654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03 広報委員会\●豆辞典\2012-13_豆辞典\入稿\p3-4_古沢丈作氏.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980438" y="3959833"/>
            <a:ext cx="2163562" cy="2898167"/>
          </a:xfrm>
          <a:prstGeom prst="rect">
            <a:avLst/>
          </a:prstGeom>
          <a:noFill/>
        </p:spPr>
      </p:pic>
      <p:sp>
        <p:nvSpPr>
          <p:cNvPr id="2" name="タイトル 1"/>
          <p:cNvSpPr>
            <a:spLocks noGrp="1"/>
          </p:cNvSpPr>
          <p:nvPr>
            <p:ph type="title"/>
          </p:nvPr>
        </p:nvSpPr>
        <p:spPr/>
        <p:txBody>
          <a:bodyPr/>
          <a:lstStyle/>
          <a:p>
            <a:r>
              <a:rPr kumimoji="1" lang="ja-JP" altLang="en-US" dirty="0"/>
              <a:t>事業のはじまり</a:t>
            </a:r>
          </a:p>
        </p:txBody>
      </p:sp>
      <p:pic>
        <p:nvPicPr>
          <p:cNvPr id="4" name="Picture 1" descr="N:\03 広報委員会\images\梅吉・歴史\Mr.Yoneyama Umekichi_portrait.jpg"/>
          <p:cNvPicPr>
            <a:picLocks noChangeAspect="1" noChangeArrowheads="1"/>
          </p:cNvPicPr>
          <p:nvPr/>
        </p:nvPicPr>
        <p:blipFill rotWithShape="1">
          <a:blip r:embed="rId4" cstate="screen">
            <a:grayscl/>
            <a:extLst>
              <a:ext uri="{28A0092B-C50C-407E-A947-70E740481C1C}">
                <a14:useLocalDpi xmlns:a14="http://schemas.microsoft.com/office/drawing/2010/main"/>
              </a:ext>
            </a:extLst>
          </a:blip>
          <a:srcRect/>
          <a:stretch/>
        </p:blipFill>
        <p:spPr bwMode="auto">
          <a:xfrm>
            <a:off x="6980438" y="1140722"/>
            <a:ext cx="2163562" cy="2792334"/>
          </a:xfrm>
          <a:prstGeom prst="rect">
            <a:avLst/>
          </a:prstGeom>
          <a:noFill/>
        </p:spPr>
      </p:pic>
      <p:sp>
        <p:nvSpPr>
          <p:cNvPr id="9" name="テキスト ボックス 6"/>
          <p:cNvSpPr txBox="1">
            <a:spLocks noChangeArrowheads="1"/>
          </p:cNvSpPr>
          <p:nvPr/>
        </p:nvSpPr>
        <p:spPr bwMode="auto">
          <a:xfrm>
            <a:off x="179512" y="1268760"/>
            <a:ext cx="6800926" cy="5517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363538" indent="-363538" eaLnBrk="1" hangingPunct="1">
              <a:lnSpc>
                <a:spcPct val="90000"/>
              </a:lnSpc>
              <a:spcBef>
                <a:spcPct val="0"/>
              </a:spcBef>
              <a:spcAft>
                <a:spcPts val="1000"/>
              </a:spcAft>
            </a:pPr>
            <a:r>
              <a:rPr lang="en-US" altLang="ja-JP" sz="3500" dirty="0">
                <a:latin typeface="HGP創英角ｺﾞｼｯｸUB" pitchFamily="50" charset="-128"/>
                <a:ea typeface="HGP創英角ｺﾞｼｯｸUB" pitchFamily="50" charset="-128"/>
              </a:rPr>
              <a:t>1946</a:t>
            </a:r>
            <a:r>
              <a:rPr lang="ja-JP" altLang="en-US" sz="3500" dirty="0">
                <a:latin typeface="HGP創英角ｺﾞｼｯｸUB" pitchFamily="50" charset="-128"/>
                <a:ea typeface="HGP創英角ｺﾞｼｯｸUB" pitchFamily="50" charset="-128"/>
              </a:rPr>
              <a:t>年 米山梅吉氏逝去</a:t>
            </a:r>
            <a:endParaRPr lang="en-US" altLang="ja-JP" sz="3500" dirty="0">
              <a:latin typeface="HGP創英角ｺﾞｼｯｸUB" pitchFamily="50" charset="-128"/>
              <a:ea typeface="HGP創英角ｺﾞｼｯｸUB" pitchFamily="50" charset="-128"/>
            </a:endParaRPr>
          </a:p>
          <a:p>
            <a:pPr marL="363538" indent="-363538" eaLnBrk="1" hangingPunct="1">
              <a:lnSpc>
                <a:spcPct val="90000"/>
              </a:lnSpc>
              <a:spcBef>
                <a:spcPct val="0"/>
              </a:spcBef>
              <a:spcAft>
                <a:spcPts val="1000"/>
              </a:spcAft>
            </a:pPr>
            <a:r>
              <a:rPr lang="en-US" altLang="ja-JP" sz="3500" dirty="0">
                <a:latin typeface="HGP創英角ｺﾞｼｯｸUB" pitchFamily="50" charset="-128"/>
                <a:ea typeface="HGP創英角ｺﾞｼｯｸUB" pitchFamily="50" charset="-128"/>
              </a:rPr>
              <a:t>1949</a:t>
            </a:r>
            <a:r>
              <a:rPr lang="ja-JP" altLang="en-US" sz="3500" dirty="0">
                <a:latin typeface="HGP創英角ｺﾞｼｯｸUB" pitchFamily="50" charset="-128"/>
                <a:ea typeface="HGP創英角ｺﾞｼｯｸUB" pitchFamily="50" charset="-128"/>
              </a:rPr>
              <a:t>年 日本のロータリーが国際ロータリーへ復帰</a:t>
            </a:r>
            <a:endParaRPr lang="en-US" altLang="ja-JP" sz="3500" dirty="0">
              <a:latin typeface="HGP創英角ｺﾞｼｯｸUB" pitchFamily="50" charset="-128"/>
              <a:ea typeface="HGP創英角ｺﾞｼｯｸUB" pitchFamily="50" charset="-128"/>
            </a:endParaRPr>
          </a:p>
          <a:p>
            <a:pPr marL="363538" indent="-363538" eaLnBrk="1" hangingPunct="1">
              <a:lnSpc>
                <a:spcPct val="90000"/>
              </a:lnSpc>
              <a:spcBef>
                <a:spcPct val="0"/>
              </a:spcBef>
              <a:spcAft>
                <a:spcPts val="1000"/>
              </a:spcAft>
            </a:pPr>
            <a:r>
              <a:rPr lang="en-US" altLang="ja-JP" sz="3500" dirty="0">
                <a:latin typeface="HGP創英角ｺﾞｼｯｸUB" pitchFamily="50" charset="-128"/>
                <a:ea typeface="HGP創英角ｺﾞｼｯｸUB" pitchFamily="50" charset="-128"/>
              </a:rPr>
              <a:t>1952</a:t>
            </a:r>
            <a:r>
              <a:rPr lang="ja-JP" altLang="en-US" sz="3500" dirty="0">
                <a:latin typeface="HGP創英角ｺﾞｼｯｸUB" pitchFamily="50" charset="-128"/>
                <a:ea typeface="HGP創英角ｺﾞｼｯｸUB" pitchFamily="50" charset="-128"/>
              </a:rPr>
              <a:t>年 東京ＲＣ</a:t>
            </a:r>
            <a:r>
              <a:rPr lang="ja-JP" altLang="en-US" dirty="0">
                <a:latin typeface="HGP創英角ｺﾞｼｯｸUB" pitchFamily="50" charset="-128"/>
                <a:ea typeface="HGP創英角ｺﾞｼｯｸUB" pitchFamily="50" charset="-128"/>
              </a:rPr>
              <a:t>（古沢丈作会長）</a:t>
            </a:r>
            <a:r>
              <a:rPr lang="ja-JP" altLang="en-US" sz="3500" dirty="0">
                <a:latin typeface="HGP創英角ｺﾞｼｯｸUB" pitchFamily="50" charset="-128"/>
                <a:ea typeface="HGP創英角ｺﾞｼｯｸUB" pitchFamily="50" charset="-128"/>
              </a:rPr>
              <a:t>が事業構想。“</a:t>
            </a:r>
            <a:r>
              <a:rPr lang="ja-JP" altLang="en-US" sz="3500" dirty="0">
                <a:solidFill>
                  <a:srgbClr val="0070C0"/>
                </a:solidFill>
                <a:latin typeface="HGP創英角ｺﾞｼｯｸUB" pitchFamily="50" charset="-128"/>
                <a:ea typeface="HGP創英角ｺﾞｼｯｸUB" pitchFamily="50" charset="-128"/>
              </a:rPr>
              <a:t>平和日本</a:t>
            </a:r>
            <a:r>
              <a:rPr lang="ja-JP" altLang="en-US" sz="3500" dirty="0">
                <a:latin typeface="HGP創英角ｺﾞｼｯｸUB" pitchFamily="50" charset="-128"/>
                <a:ea typeface="HGP創英角ｺﾞｼｯｸUB" pitchFamily="50" charset="-128"/>
              </a:rPr>
              <a:t>”を世界へ （日本の友人を増やし、平和を実践する人材を育てる）</a:t>
            </a:r>
            <a:endParaRPr lang="en-US" altLang="ja-JP" sz="3500" dirty="0">
              <a:latin typeface="HGP創英角ｺﾞｼｯｸUB" pitchFamily="50" charset="-128"/>
              <a:ea typeface="HGP創英角ｺﾞｼｯｸUB" pitchFamily="50" charset="-128"/>
            </a:endParaRPr>
          </a:p>
          <a:p>
            <a:pPr marL="363538" indent="-363538" eaLnBrk="1" hangingPunct="1">
              <a:lnSpc>
                <a:spcPct val="90000"/>
              </a:lnSpc>
              <a:spcBef>
                <a:spcPct val="0"/>
              </a:spcBef>
              <a:spcAft>
                <a:spcPts val="1000"/>
              </a:spcAft>
            </a:pPr>
            <a:endParaRPr lang="en-US" altLang="ja-JP" sz="3500" dirty="0">
              <a:latin typeface="HGP創英角ｺﾞｼｯｸUB" pitchFamily="50" charset="-128"/>
              <a:ea typeface="HGP創英角ｺﾞｼｯｸUB" pitchFamily="50" charset="-128"/>
            </a:endParaRPr>
          </a:p>
          <a:p>
            <a:pPr marL="363538" indent="-363538" eaLnBrk="1" hangingPunct="1">
              <a:lnSpc>
                <a:spcPct val="90000"/>
              </a:lnSpc>
              <a:spcBef>
                <a:spcPct val="0"/>
              </a:spcBef>
              <a:spcAft>
                <a:spcPts val="1000"/>
              </a:spcAft>
            </a:pPr>
            <a:r>
              <a:rPr lang="en-US" altLang="ja-JP" sz="3500" dirty="0">
                <a:latin typeface="HGP創英角ｺﾞｼｯｸUB" pitchFamily="50" charset="-128"/>
                <a:ea typeface="HGP創英角ｺﾞｼｯｸUB" pitchFamily="50" charset="-128"/>
              </a:rPr>
              <a:t>1957</a:t>
            </a:r>
            <a:r>
              <a:rPr lang="ja-JP" altLang="en-US" sz="3500" dirty="0">
                <a:latin typeface="HGP創英角ｺﾞｼｯｸUB" pitchFamily="50" charset="-128"/>
                <a:ea typeface="HGP創英角ｺﾞｼｯｸUB" pitchFamily="50" charset="-128"/>
              </a:rPr>
              <a:t>年 全国組織へ</a:t>
            </a:r>
            <a:endParaRPr lang="en-US" altLang="ja-JP" sz="3500" dirty="0">
              <a:latin typeface="HGP創英角ｺﾞｼｯｸUB" pitchFamily="50" charset="-128"/>
              <a:ea typeface="HGP創英角ｺﾞｼｯｸUB" pitchFamily="50" charset="-128"/>
            </a:endParaRPr>
          </a:p>
          <a:p>
            <a:pPr marL="363538" indent="-363538" eaLnBrk="1" hangingPunct="1">
              <a:lnSpc>
                <a:spcPct val="90000"/>
              </a:lnSpc>
              <a:spcBef>
                <a:spcPct val="0"/>
              </a:spcBef>
              <a:spcAft>
                <a:spcPts val="1000"/>
              </a:spcAft>
            </a:pPr>
            <a:r>
              <a:rPr lang="en-US" altLang="ja-JP" sz="3500" dirty="0">
                <a:latin typeface="HGP創英角ｺﾞｼｯｸUB" pitchFamily="50" charset="-128"/>
                <a:ea typeface="HGP創英角ｺﾞｼｯｸUB" pitchFamily="50" charset="-128"/>
              </a:rPr>
              <a:t>1967</a:t>
            </a:r>
            <a:r>
              <a:rPr lang="ja-JP" altLang="en-US" sz="3500" dirty="0">
                <a:latin typeface="HGP創英角ｺﾞｼｯｸUB" pitchFamily="50" charset="-128"/>
                <a:ea typeface="HGP創英角ｺﾞｼｯｸUB" pitchFamily="50" charset="-128"/>
              </a:rPr>
              <a:t>年 財団法人設立</a:t>
            </a:r>
            <a:endParaRPr lang="en-US" altLang="ja-JP" sz="3500" dirty="0">
              <a:latin typeface="HGP創英角ｺﾞｼｯｸUB" pitchFamily="50" charset="-128"/>
              <a:ea typeface="HGP創英角ｺﾞｼｯｸUB" pitchFamily="50" charset="-128"/>
            </a:endParaRPr>
          </a:p>
          <a:p>
            <a:pPr eaLnBrk="1" hangingPunct="1">
              <a:lnSpc>
                <a:spcPct val="90000"/>
              </a:lnSpc>
              <a:spcBef>
                <a:spcPct val="0"/>
              </a:spcBef>
              <a:spcAft>
                <a:spcPts val="1000"/>
              </a:spcAft>
              <a:buNone/>
            </a:pPr>
            <a:endParaRPr lang="en-US" altLang="ja-JP" sz="3500" dirty="0">
              <a:latin typeface="HGP創英角ｺﾞｼｯｸUB" pitchFamily="50" charset="-128"/>
              <a:ea typeface="HGP創英角ｺﾞｼｯｸUB" pitchFamily="50" charset="-128"/>
            </a:endParaRPr>
          </a:p>
        </p:txBody>
      </p:sp>
      <p:sp>
        <p:nvSpPr>
          <p:cNvPr id="8" name="正方形/長方形 7"/>
          <p:cNvSpPr/>
          <p:nvPr/>
        </p:nvSpPr>
        <p:spPr>
          <a:xfrm>
            <a:off x="5328084" y="4989076"/>
            <a:ext cx="1836204" cy="600164"/>
          </a:xfrm>
          <a:prstGeom prst="rect">
            <a:avLst/>
          </a:prstGeom>
          <a:solidFill>
            <a:srgbClr val="FFFF0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ct val="20000"/>
              </a:spcBef>
            </a:pPr>
            <a:r>
              <a:rPr lang="ja-JP" altLang="en-US" sz="3200" dirty="0">
                <a:solidFill>
                  <a:srgbClr val="0070C0"/>
                </a:solidFill>
                <a:latin typeface="HGP創英角ｺﾞｼｯｸUB" panose="020B0900000000000000" pitchFamily="50" charset="-128"/>
                <a:ea typeface="HGP創英角ｺﾞｼｯｸUB" panose="020B0900000000000000" pitchFamily="50" charset="-128"/>
              </a:rPr>
              <a:t>米山基金</a:t>
            </a:r>
            <a:endParaRPr kumimoji="1" lang="ja-JP" altLang="en-US" sz="3200" dirty="0">
              <a:solidFill>
                <a:srgbClr val="0070C0"/>
              </a:solidFill>
            </a:endParaRPr>
          </a:p>
        </p:txBody>
      </p:sp>
      <p:sp>
        <p:nvSpPr>
          <p:cNvPr id="12" name="テキスト ボックス 6"/>
          <p:cNvSpPr txBox="1">
            <a:spLocks noChangeArrowheads="1"/>
          </p:cNvSpPr>
          <p:nvPr/>
        </p:nvSpPr>
        <p:spPr bwMode="auto">
          <a:xfrm>
            <a:off x="587467" y="4989076"/>
            <a:ext cx="4680520" cy="600164"/>
          </a:xfrm>
          <a:prstGeom prst="rect">
            <a:avLst/>
          </a:prstGeom>
          <a:noFill/>
          <a:ln w="38100">
            <a:solidFill>
              <a:srgbClr val="0070C0"/>
            </a:solid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lvl="0">
              <a:spcBef>
                <a:spcPct val="20000"/>
              </a:spcBef>
              <a:defRPr sz="3600">
                <a:solidFill>
                  <a:srgbClr val="D52B68"/>
                </a:solidFill>
                <a:latin typeface="HGP創英角ｺﾞｼｯｸUB" panose="020B0900000000000000" pitchFamily="50" charset="-128"/>
                <a:ea typeface="HGP創英角ｺﾞｼｯｸUB" panose="020B0900000000000000"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sz="3200" dirty="0">
                <a:solidFill>
                  <a:srgbClr val="0070C0"/>
                </a:solidFill>
              </a:rPr>
              <a:t>国際理解と親善への近道</a:t>
            </a:r>
            <a:endParaRPr lang="en-US" altLang="ja-JP" sz="3200" dirty="0">
              <a:solidFill>
                <a:srgbClr val="0070C0"/>
              </a:solidFill>
            </a:endParaRPr>
          </a:p>
        </p:txBody>
      </p:sp>
      <p:pic>
        <p:nvPicPr>
          <p:cNvPr id="5" name="図 4">
            <a:extLst>
              <a:ext uri="{FF2B5EF4-FFF2-40B4-BE49-F238E27FC236}">
                <a16:creationId xmlns:a16="http://schemas.microsoft.com/office/drawing/2014/main" id="{083AEC7F-8360-40E5-984F-7DE361F99C2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33120" y="681309"/>
            <a:ext cx="7848872" cy="4907931"/>
          </a:xfrm>
          <a:prstGeom prst="rect">
            <a:avLst/>
          </a:prstGeom>
        </p:spPr>
      </p:pic>
    </p:spTree>
    <p:extLst>
      <p:ext uri="{BB962C8B-B14F-4D97-AF65-F5344CB8AC3E}">
        <p14:creationId xmlns:p14="http://schemas.microsoft.com/office/powerpoint/2010/main" val="421411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900" fill="hold"/>
                                        <p:tgtEl>
                                          <p:spTgt spid="5"/>
                                        </p:tgtEl>
                                        <p:attrNameLst>
                                          <p:attrName>ppt_w</p:attrName>
                                        </p:attrNameLst>
                                      </p:cBhvr>
                                      <p:tavLst>
                                        <p:tav tm="0">
                                          <p:val>
                                            <p:fltVal val="0"/>
                                          </p:val>
                                        </p:tav>
                                        <p:tav tm="100000">
                                          <p:val>
                                            <p:strVal val="#ppt_w"/>
                                          </p:val>
                                        </p:tav>
                                      </p:tavLst>
                                    </p:anim>
                                    <p:anim calcmode="lin" valueType="num">
                                      <p:cBhvr>
                                        <p:cTn id="8" dur="900" fill="hold"/>
                                        <p:tgtEl>
                                          <p:spTgt spid="5"/>
                                        </p:tgtEl>
                                        <p:attrNameLst>
                                          <p:attrName>ppt_h</p:attrName>
                                        </p:attrNameLst>
                                      </p:cBhvr>
                                      <p:tavLst>
                                        <p:tav tm="0">
                                          <p:val>
                                            <p:fltVal val="0"/>
                                          </p:val>
                                        </p:tav>
                                        <p:tav tm="100000">
                                          <p:val>
                                            <p:strVal val="#ppt_h"/>
                                          </p:val>
                                        </p:tav>
                                      </p:tavLst>
                                    </p:anim>
                                    <p:anim calcmode="lin" valueType="num">
                                      <p:cBhvr>
                                        <p:cTn id="9" dur="900" fill="hold"/>
                                        <p:tgtEl>
                                          <p:spTgt spid="5"/>
                                        </p:tgtEl>
                                        <p:attrNameLst>
                                          <p:attrName>style.rotation</p:attrName>
                                        </p:attrNameLst>
                                      </p:cBhvr>
                                      <p:tavLst>
                                        <p:tav tm="0">
                                          <p:val>
                                            <p:fltVal val="90"/>
                                          </p:val>
                                        </p:tav>
                                        <p:tav tm="100000">
                                          <p:val>
                                            <p:fltVal val="0"/>
                                          </p:val>
                                        </p:tav>
                                      </p:tavLst>
                                    </p:anim>
                                    <p:animEffect transition="in" filter="fade">
                                      <p:cBhvr>
                                        <p:cTn id="10" dur="900"/>
                                        <p:tgtEl>
                                          <p:spTgt spid="5"/>
                                        </p:tgtEl>
                                      </p:cBhvr>
                                    </p:animEffect>
                                  </p:childTnLst>
                                </p:cTn>
                              </p:par>
                              <p:par>
                                <p:cTn id="11" presetID="6" presetClass="emph" presetSubtype="0" fill="hold" nodeType="withEffect">
                                  <p:stCondLst>
                                    <p:cond delay="300"/>
                                  </p:stCondLst>
                                  <p:childTnLst>
                                    <p:animScale>
                                      <p:cBhvr>
                                        <p:cTn id="12" dur="43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116632"/>
            <a:ext cx="8820472" cy="1008112"/>
          </a:xfrm>
        </p:spPr>
        <p:txBody>
          <a:bodyPr>
            <a:normAutofit/>
          </a:bodyPr>
          <a:lstStyle/>
          <a:p>
            <a:r>
              <a:rPr kumimoji="1" lang="ja-JP" altLang="en-US" dirty="0"/>
              <a:t>国際ロータリーと米山</a:t>
            </a:r>
          </a:p>
        </p:txBody>
      </p:sp>
      <p:sp>
        <p:nvSpPr>
          <p:cNvPr id="3" name="コンテンツ プレースホルダー 2"/>
          <p:cNvSpPr>
            <a:spLocks noGrp="1"/>
          </p:cNvSpPr>
          <p:nvPr>
            <p:ph idx="1"/>
          </p:nvPr>
        </p:nvSpPr>
        <p:spPr>
          <a:xfrm>
            <a:off x="2051720" y="1268760"/>
            <a:ext cx="6984776" cy="5010404"/>
          </a:xfrm>
        </p:spPr>
        <p:txBody>
          <a:bodyPr>
            <a:noAutofit/>
          </a:bodyPr>
          <a:lstStyle/>
          <a:p>
            <a:pPr marL="0" indent="0">
              <a:spcBef>
                <a:spcPts val="4000"/>
              </a:spcBef>
              <a:buNone/>
            </a:pPr>
            <a:r>
              <a:rPr kumimoji="1" lang="ja-JP" altLang="en-US" sz="4800" dirty="0"/>
              <a:t>ＲＩ理事会で米山記念奨学事業が賞賛される</a:t>
            </a:r>
            <a:endParaRPr lang="en-US" altLang="ja-JP" sz="4800" dirty="0"/>
          </a:p>
          <a:p>
            <a:pPr marL="0" indent="0">
              <a:spcBef>
                <a:spcPts val="4000"/>
              </a:spcBef>
              <a:buNone/>
            </a:pPr>
            <a:r>
              <a:rPr lang="ja-JP" altLang="en-US" sz="4800" dirty="0"/>
              <a:t>ロータリーの多地区合同奉仕活動</a:t>
            </a:r>
            <a:endParaRPr lang="en-US" altLang="ja-JP" sz="4800" dirty="0"/>
          </a:p>
          <a:p>
            <a:pPr marL="0" indent="0">
              <a:spcBef>
                <a:spcPts val="4000"/>
              </a:spcBef>
              <a:buNone/>
            </a:pPr>
            <a:r>
              <a:rPr lang="ja-JP" altLang="en-US" sz="4800" dirty="0"/>
              <a:t>ロータリー学友の定義拡大</a:t>
            </a:r>
            <a:endParaRPr kumimoji="1" lang="en-US" altLang="ja-JP" sz="4800" dirty="0"/>
          </a:p>
          <a:p>
            <a:pPr>
              <a:buFont typeface="Wingdings" panose="05000000000000000000" pitchFamily="2" charset="2"/>
              <a:buChar char="ü"/>
            </a:pPr>
            <a:endParaRPr kumimoji="1" lang="en-US" altLang="ja-JP" sz="4800" dirty="0"/>
          </a:p>
          <a:p>
            <a:endParaRPr kumimoji="1" lang="ja-JP" altLang="en-US" sz="4800" dirty="0"/>
          </a:p>
        </p:txBody>
      </p:sp>
      <p:sp>
        <p:nvSpPr>
          <p:cNvPr id="5" name="テキスト ボックス 4"/>
          <p:cNvSpPr txBox="1"/>
          <p:nvPr/>
        </p:nvSpPr>
        <p:spPr>
          <a:xfrm>
            <a:off x="323528" y="1414517"/>
            <a:ext cx="1512168" cy="646331"/>
          </a:xfrm>
          <a:prstGeom prst="rect">
            <a:avLst/>
          </a:prstGeom>
          <a:solidFill>
            <a:srgbClr val="0070C0"/>
          </a:solidFill>
        </p:spPr>
        <p:txBody>
          <a:bodyPr wrap="square" rtlCol="0">
            <a:spAutoFit/>
          </a:bodyPr>
          <a:lstStyle/>
          <a:p>
            <a:pPr algn="ctr"/>
            <a:r>
              <a:rPr kumimoji="1" lang="en-US" altLang="ja-JP" sz="3600" b="1" dirty="0">
                <a:solidFill>
                  <a:schemeClr val="bg1"/>
                </a:solidFill>
                <a:latin typeface="HGP創英ﾌﾟﾚｾﾞﾝｽEB" panose="02020800000000000000" pitchFamily="18" charset="-128"/>
                <a:ea typeface="HGP創英ﾌﾟﾚｾﾞﾝｽEB" panose="02020800000000000000" pitchFamily="18" charset="-128"/>
              </a:rPr>
              <a:t>2004</a:t>
            </a:r>
            <a:endParaRPr kumimoji="1" lang="ja-JP" altLang="en-US" sz="3600" b="1" dirty="0">
              <a:solidFill>
                <a:schemeClr val="bg1"/>
              </a:solidFill>
              <a:latin typeface="HGP創英ﾌﾟﾚｾﾞﾝｽEB" panose="02020800000000000000" pitchFamily="18" charset="-128"/>
              <a:ea typeface="HGP創英ﾌﾟﾚｾﾞﾝｽEB" panose="02020800000000000000" pitchFamily="18" charset="-128"/>
            </a:endParaRPr>
          </a:p>
        </p:txBody>
      </p:sp>
      <p:sp>
        <p:nvSpPr>
          <p:cNvPr id="6" name="テキスト ボックス 5"/>
          <p:cNvSpPr txBox="1"/>
          <p:nvPr/>
        </p:nvSpPr>
        <p:spPr>
          <a:xfrm>
            <a:off x="323528" y="3429000"/>
            <a:ext cx="1512168" cy="646331"/>
          </a:xfrm>
          <a:prstGeom prst="rect">
            <a:avLst/>
          </a:prstGeom>
          <a:solidFill>
            <a:srgbClr val="0070C0"/>
          </a:solidFill>
        </p:spPr>
        <p:txBody>
          <a:bodyPr wrap="square" rtlCol="0">
            <a:spAutoFit/>
          </a:bodyPr>
          <a:lstStyle/>
          <a:p>
            <a:pPr algn="ctr"/>
            <a:r>
              <a:rPr kumimoji="1" lang="en-US" altLang="ja-JP" sz="3600" b="1" dirty="0">
                <a:solidFill>
                  <a:schemeClr val="bg1"/>
                </a:solidFill>
                <a:latin typeface="HGP創英ﾌﾟﾚｾﾞﾝｽEB" panose="02020800000000000000" pitchFamily="18" charset="-128"/>
                <a:ea typeface="HGP創英ﾌﾟﾚｾﾞﾝｽEB" panose="02020800000000000000" pitchFamily="18" charset="-128"/>
              </a:rPr>
              <a:t>2007</a:t>
            </a:r>
            <a:endParaRPr kumimoji="1" lang="ja-JP" altLang="en-US" sz="3600" b="1" dirty="0">
              <a:solidFill>
                <a:schemeClr val="bg1"/>
              </a:solidFill>
              <a:latin typeface="HGP創英ﾌﾟﾚｾﾞﾝｽEB" panose="02020800000000000000" pitchFamily="18" charset="-128"/>
              <a:ea typeface="HGP創英ﾌﾟﾚｾﾞﾝｽEB" panose="02020800000000000000" pitchFamily="18" charset="-128"/>
            </a:endParaRPr>
          </a:p>
        </p:txBody>
      </p:sp>
      <p:sp>
        <p:nvSpPr>
          <p:cNvPr id="7" name="テキスト ボックス 6"/>
          <p:cNvSpPr txBox="1"/>
          <p:nvPr/>
        </p:nvSpPr>
        <p:spPr>
          <a:xfrm>
            <a:off x="323528" y="5373216"/>
            <a:ext cx="1512168" cy="646331"/>
          </a:xfrm>
          <a:prstGeom prst="rect">
            <a:avLst/>
          </a:prstGeom>
          <a:solidFill>
            <a:srgbClr val="0070C0"/>
          </a:solidFill>
        </p:spPr>
        <p:txBody>
          <a:bodyPr wrap="square" rtlCol="0">
            <a:spAutoFit/>
          </a:bodyPr>
          <a:lstStyle/>
          <a:p>
            <a:pPr algn="ctr"/>
            <a:r>
              <a:rPr kumimoji="1" lang="en-US" altLang="ja-JP" sz="3600" b="1" dirty="0">
                <a:solidFill>
                  <a:schemeClr val="bg1"/>
                </a:solidFill>
                <a:latin typeface="HGP創英ﾌﾟﾚｾﾞﾝｽEB" panose="02020800000000000000" pitchFamily="18" charset="-128"/>
                <a:ea typeface="HGP創英ﾌﾟﾚｾﾞﾝｽEB" panose="02020800000000000000" pitchFamily="18" charset="-128"/>
              </a:rPr>
              <a:t>2014</a:t>
            </a:r>
            <a:endParaRPr kumimoji="1" lang="ja-JP" altLang="en-US" sz="3600" b="1" dirty="0">
              <a:solidFill>
                <a:schemeClr val="bg1"/>
              </a:solidFill>
              <a:latin typeface="HGP創英ﾌﾟﾚｾﾞﾝｽEB" panose="02020800000000000000" pitchFamily="18" charset="-128"/>
              <a:ea typeface="HGP創英ﾌﾟﾚｾﾞﾝｽEB" panose="02020800000000000000" pitchFamily="18" charset="-128"/>
            </a:endParaRPr>
          </a:p>
        </p:txBody>
      </p:sp>
    </p:spTree>
    <p:extLst>
      <p:ext uri="{BB962C8B-B14F-4D97-AF65-F5344CB8AC3E}">
        <p14:creationId xmlns:p14="http://schemas.microsoft.com/office/powerpoint/2010/main" val="1311815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国内最大級の奨学生数</a:t>
            </a:r>
          </a:p>
        </p:txBody>
      </p:sp>
      <p:graphicFrame>
        <p:nvGraphicFramePr>
          <p:cNvPr id="4" name="コンテンツ プレースホルダー 3"/>
          <p:cNvGraphicFramePr>
            <a:graphicFrameLocks/>
          </p:cNvGraphicFramePr>
          <p:nvPr>
            <p:extLst>
              <p:ext uri="{D42A27DB-BD31-4B8C-83A1-F6EECF244321}">
                <p14:modId xmlns:p14="http://schemas.microsoft.com/office/powerpoint/2010/main" val="156523501"/>
              </p:ext>
            </p:extLst>
          </p:nvPr>
        </p:nvGraphicFramePr>
        <p:xfrm>
          <a:off x="-972616" y="1906011"/>
          <a:ext cx="8268442" cy="4547325"/>
        </p:xfrm>
        <a:graphic>
          <a:graphicData uri="http://schemas.openxmlformats.org/drawingml/2006/chart">
            <c:chart xmlns:c="http://schemas.openxmlformats.org/drawingml/2006/chart" xmlns:r="http://schemas.openxmlformats.org/officeDocument/2006/relationships" r:id="rId3"/>
          </a:graphicData>
        </a:graphic>
      </p:graphicFrame>
      <p:sp>
        <p:nvSpPr>
          <p:cNvPr id="5" name="コンテンツ プレースホルダー 2"/>
          <p:cNvSpPr txBox="1">
            <a:spLocks/>
          </p:cNvSpPr>
          <p:nvPr/>
        </p:nvSpPr>
        <p:spPr>
          <a:xfrm>
            <a:off x="1763688" y="1340768"/>
            <a:ext cx="1944216" cy="864096"/>
          </a:xfrm>
          <a:prstGeom prst="rect">
            <a:avLst/>
          </a:prstGeom>
          <a:solidFill>
            <a:schemeClr val="bg1"/>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440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400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360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320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320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nSpc>
                <a:spcPct val="90000"/>
              </a:lnSpc>
              <a:buFont typeface="Arial" panose="020B0604020202020204" pitchFamily="34" charset="0"/>
              <a:buNone/>
              <a:tabLst>
                <a:tab pos="3494088" algn="l"/>
              </a:tabLst>
            </a:pPr>
            <a:r>
              <a:rPr lang="en-US" altLang="ja-JP" sz="5400" b="1" dirty="0">
                <a:ln>
                  <a:solidFill>
                    <a:schemeClr val="tx1"/>
                  </a:solidFill>
                </a:ln>
                <a:solidFill>
                  <a:srgbClr val="FF6600"/>
                </a:solidFill>
              </a:rPr>
              <a:t>852</a:t>
            </a:r>
            <a:r>
              <a:rPr lang="ja-JP" altLang="en-US" sz="3200" dirty="0"/>
              <a:t>人</a:t>
            </a:r>
            <a:endParaRPr lang="ja-JP" altLang="en-US" dirty="0"/>
          </a:p>
        </p:txBody>
      </p:sp>
      <p:sp>
        <p:nvSpPr>
          <p:cNvPr id="6" name="テキスト ボックス 5"/>
          <p:cNvSpPr txBox="1"/>
          <p:nvPr/>
        </p:nvSpPr>
        <p:spPr>
          <a:xfrm>
            <a:off x="467544" y="1340768"/>
            <a:ext cx="1296144" cy="867930"/>
          </a:xfrm>
          <a:prstGeom prst="rect">
            <a:avLst/>
          </a:prstGeom>
          <a:solidFill>
            <a:schemeClr val="bg1"/>
          </a:solidFill>
        </p:spPr>
        <p:txBody>
          <a:bodyPr wrap="square" rtlCol="0">
            <a:spAutoFit/>
          </a:bodyPr>
          <a:lstStyle/>
          <a:p>
            <a:pPr algn="dist">
              <a:lnSpc>
                <a:spcPct val="90000"/>
              </a:lnSpc>
            </a:pPr>
            <a:r>
              <a:rPr lang="en-US" altLang="ja-JP" sz="2800" dirty="0">
                <a:latin typeface="HGP創英角ｺﾞｼｯｸUB" panose="020B0900000000000000" pitchFamily="50" charset="-128"/>
                <a:ea typeface="HGP創英角ｺﾞｼｯｸUB" panose="020B0900000000000000" pitchFamily="50" charset="-128"/>
              </a:rPr>
              <a:t>2018</a:t>
            </a:r>
            <a:r>
              <a:rPr lang="ja-JP" altLang="en-US" sz="2800" dirty="0">
                <a:latin typeface="HGP創英角ｺﾞｼｯｸUB" panose="020B0900000000000000" pitchFamily="50" charset="-128"/>
                <a:ea typeface="HGP創英角ｺﾞｼｯｸUB" panose="020B0900000000000000" pitchFamily="50" charset="-128"/>
              </a:rPr>
              <a:t>学年度</a:t>
            </a:r>
          </a:p>
        </p:txBody>
      </p:sp>
      <p:sp>
        <p:nvSpPr>
          <p:cNvPr id="7" name="コンテンツ プレースホルダー 2"/>
          <p:cNvSpPr txBox="1">
            <a:spLocks/>
          </p:cNvSpPr>
          <p:nvPr/>
        </p:nvSpPr>
        <p:spPr>
          <a:xfrm>
            <a:off x="4860032" y="1268760"/>
            <a:ext cx="4255098" cy="864096"/>
          </a:xfrm>
          <a:prstGeom prst="rect">
            <a:avLst/>
          </a:prstGeom>
          <a:solidFill>
            <a:schemeClr val="bg1"/>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440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400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360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320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320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nSpc>
                <a:spcPct val="90000"/>
              </a:lnSpc>
              <a:buFont typeface="Arial" panose="020B0604020202020204" pitchFamily="34" charset="0"/>
              <a:buNone/>
              <a:tabLst>
                <a:tab pos="3494088" algn="l"/>
              </a:tabLst>
            </a:pPr>
            <a:r>
              <a:rPr lang="ja-JP" altLang="en-US" dirty="0"/>
              <a:t>累計</a:t>
            </a:r>
            <a:r>
              <a:rPr lang="en-US" altLang="ja-JP" sz="5400" b="1" dirty="0">
                <a:ln w="12700">
                  <a:solidFill>
                    <a:schemeClr val="tx1"/>
                  </a:solidFill>
                </a:ln>
                <a:solidFill>
                  <a:srgbClr val="FF6600"/>
                </a:solidFill>
              </a:rPr>
              <a:t>20,396</a:t>
            </a:r>
            <a:r>
              <a:rPr lang="ja-JP" altLang="en-US" sz="3200" dirty="0">
                <a:ln>
                  <a:solidFill>
                    <a:schemeClr val="tx1"/>
                  </a:solidFill>
                </a:ln>
              </a:rPr>
              <a:t>人</a:t>
            </a:r>
            <a:endParaRPr lang="en-US" altLang="ja-JP" sz="2400" dirty="0">
              <a:ln>
                <a:solidFill>
                  <a:schemeClr val="tx1"/>
                </a:solidFill>
              </a:ln>
            </a:endParaRPr>
          </a:p>
          <a:p>
            <a:endParaRPr lang="ja-JP" altLang="en-US" dirty="0"/>
          </a:p>
        </p:txBody>
      </p:sp>
      <p:graphicFrame>
        <p:nvGraphicFramePr>
          <p:cNvPr id="8" name="コンテンツ プレースホルダー 3"/>
          <p:cNvGraphicFramePr>
            <a:graphicFrameLocks/>
          </p:cNvGraphicFramePr>
          <p:nvPr>
            <p:extLst>
              <p:ext uri="{D42A27DB-BD31-4B8C-83A1-F6EECF244321}">
                <p14:modId xmlns:p14="http://schemas.microsoft.com/office/powerpoint/2010/main" val="520792652"/>
              </p:ext>
            </p:extLst>
          </p:nvPr>
        </p:nvGraphicFramePr>
        <p:xfrm>
          <a:off x="3563888" y="1941343"/>
          <a:ext cx="8268442" cy="4547325"/>
        </p:xfrm>
        <a:graphic>
          <a:graphicData uri="http://schemas.openxmlformats.org/drawingml/2006/chart">
            <c:chart xmlns:c="http://schemas.openxmlformats.org/drawingml/2006/chart" xmlns:r="http://schemas.openxmlformats.org/officeDocument/2006/relationships" r:id="rId4"/>
          </a:graphicData>
        </a:graphic>
      </p:graphicFrame>
      <p:sp>
        <p:nvSpPr>
          <p:cNvPr id="9" name="テキスト ボックス 8"/>
          <p:cNvSpPr txBox="1"/>
          <p:nvPr/>
        </p:nvSpPr>
        <p:spPr>
          <a:xfrm>
            <a:off x="6987581" y="6463087"/>
            <a:ext cx="2088232" cy="369332"/>
          </a:xfrm>
          <a:prstGeom prst="rect">
            <a:avLst/>
          </a:prstGeom>
          <a:noFill/>
        </p:spPr>
        <p:txBody>
          <a:bodyPr wrap="square" rtlCol="0">
            <a:spAutoFit/>
          </a:bodyPr>
          <a:lstStyle/>
          <a:p>
            <a:r>
              <a:rPr lang="ja-JP" altLang="en-US" dirty="0">
                <a:latin typeface="HGP創英角ｺﾞｼｯｸUB" panose="020B0900000000000000" pitchFamily="50" charset="-128"/>
                <a:ea typeface="HGP創英角ｺﾞｼｯｸUB" panose="020B0900000000000000" pitchFamily="50" charset="-128"/>
              </a:rPr>
              <a:t>（</a:t>
            </a:r>
            <a:r>
              <a:rPr lang="en-US" altLang="ja-JP" dirty="0">
                <a:latin typeface="HGP創英角ｺﾞｼｯｸUB" panose="020B0900000000000000" pitchFamily="50" charset="-128"/>
                <a:ea typeface="HGP創英角ｺﾞｼｯｸUB" panose="020B0900000000000000" pitchFamily="50" charset="-128"/>
              </a:rPr>
              <a:t>2018</a:t>
            </a:r>
            <a:r>
              <a:rPr lang="ja-JP" altLang="en-US" dirty="0">
                <a:latin typeface="HGP創英角ｺﾞｼｯｸUB" panose="020B0900000000000000" pitchFamily="50" charset="-128"/>
                <a:ea typeface="HGP創英角ｺﾞｼｯｸUB" panose="020B0900000000000000" pitchFamily="50" charset="-128"/>
              </a:rPr>
              <a:t>年</a:t>
            </a:r>
            <a:r>
              <a:rPr lang="en-US" altLang="ja-JP" dirty="0">
                <a:latin typeface="HGP創英角ｺﾞｼｯｸUB" panose="020B0900000000000000" pitchFamily="50" charset="-128"/>
                <a:ea typeface="HGP創英角ｺﾞｼｯｸUB" panose="020B0900000000000000" pitchFamily="50" charset="-128"/>
              </a:rPr>
              <a:t>8</a:t>
            </a:r>
            <a:r>
              <a:rPr lang="ja-JP" altLang="en-US" dirty="0">
                <a:latin typeface="HGP創英角ｺﾞｼｯｸUB" panose="020B0900000000000000" pitchFamily="50" charset="-128"/>
                <a:ea typeface="HGP創英角ｺﾞｼｯｸUB" panose="020B0900000000000000" pitchFamily="50" charset="-128"/>
              </a:rPr>
              <a:t>月現在）</a:t>
            </a:r>
            <a:endParaRPr kumimoji="1" lang="ja-JP" altLang="en-US"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98435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奨学金の種類</a:t>
            </a: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274659930"/>
              </p:ext>
            </p:extLst>
          </p:nvPr>
        </p:nvGraphicFramePr>
        <p:xfrm>
          <a:off x="323850" y="1412999"/>
          <a:ext cx="8686800" cy="5112345"/>
        </p:xfrm>
        <a:graphic>
          <a:graphicData uri="http://schemas.openxmlformats.org/drawingml/2006/table">
            <a:tbl>
              <a:tblPr firstRow="1" bandRow="1">
                <a:tableStyleId>{5940675A-B579-460E-94D1-54222C63F5DA}</a:tableStyleId>
              </a:tblPr>
              <a:tblGrid>
                <a:gridCol w="4320158">
                  <a:extLst>
                    <a:ext uri="{9D8B030D-6E8A-4147-A177-3AD203B41FA5}">
                      <a16:colId xmlns:a16="http://schemas.microsoft.com/office/drawing/2014/main" val="20000"/>
                    </a:ext>
                  </a:extLst>
                </a:gridCol>
                <a:gridCol w="2448272">
                  <a:extLst>
                    <a:ext uri="{9D8B030D-6E8A-4147-A177-3AD203B41FA5}">
                      <a16:colId xmlns:a16="http://schemas.microsoft.com/office/drawing/2014/main" val="20001"/>
                    </a:ext>
                  </a:extLst>
                </a:gridCol>
                <a:gridCol w="1918370">
                  <a:extLst>
                    <a:ext uri="{9D8B030D-6E8A-4147-A177-3AD203B41FA5}">
                      <a16:colId xmlns:a16="http://schemas.microsoft.com/office/drawing/2014/main" val="20002"/>
                    </a:ext>
                  </a:extLst>
                </a:gridCol>
              </a:tblGrid>
              <a:tr h="1022469">
                <a:tc>
                  <a:txBody>
                    <a:bodyPr/>
                    <a:lstStyle/>
                    <a:p>
                      <a:r>
                        <a:rPr kumimoji="1" lang="ja-JP" altLang="en-US" sz="3600" b="1" dirty="0">
                          <a:latin typeface="Meiryo UI" panose="020B0604030504040204" pitchFamily="50" charset="-128"/>
                          <a:ea typeface="Meiryo UI" panose="020B0604030504040204" pitchFamily="50" charset="-128"/>
                          <a:cs typeface="Meiryo UI" panose="020B0604030504040204" pitchFamily="50" charset="-128"/>
                        </a:rPr>
                        <a:t>学部・修士・博士</a:t>
                      </a:r>
                      <a:r>
                        <a:rPr kumimoji="1" lang="ja-JP" altLang="en-US" sz="3200" b="1" dirty="0">
                          <a:latin typeface="Meiryo UI" panose="020B0604030504040204" pitchFamily="50" charset="-128"/>
                          <a:ea typeface="Meiryo UI" panose="020B0604030504040204" pitchFamily="50" charset="-128"/>
                          <a:cs typeface="Meiryo UI" panose="020B0604030504040204" pitchFamily="50" charset="-128"/>
                        </a:rPr>
                        <a:t>課程</a:t>
                      </a:r>
                    </a:p>
                  </a:txBody>
                  <a:tcPr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tcPr>
                </a:tc>
                <a:tc>
                  <a:txBody>
                    <a:bodyPr/>
                    <a:lstStyle/>
                    <a:p>
                      <a:r>
                        <a:rPr kumimoji="1" lang="en-US" altLang="ja-JP" sz="32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32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32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r>
                        <a:rPr kumimoji="1" lang="ja-JP" altLang="en-US" sz="32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p>
                  </a:txBody>
                  <a:tcPr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tcPr>
                </a:tc>
                <a:tc>
                  <a:txBody>
                    <a:bodyPr/>
                    <a:lstStyle/>
                    <a:p>
                      <a:pPr algn="r"/>
                      <a:r>
                        <a:rPr kumimoji="1" lang="en-US" altLang="ja-JP" sz="44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788</a:t>
                      </a:r>
                      <a:r>
                        <a:rPr kumimoji="1" lang="ja-JP" altLang="en-US" sz="32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p>
                  </a:txBody>
                  <a:tcPr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0"/>
                  </a:ext>
                </a:extLst>
              </a:tr>
              <a:tr h="1022469">
                <a:tc>
                  <a:txBody>
                    <a:bodyPr/>
                    <a:lstStyle/>
                    <a:p>
                      <a:r>
                        <a:rPr kumimoji="1" lang="ja-JP" altLang="en-US" sz="3600" b="1" dirty="0">
                          <a:latin typeface="Meiryo UI" panose="020B0604030504040204" pitchFamily="50" charset="-128"/>
                          <a:ea typeface="Meiryo UI" panose="020B0604030504040204" pitchFamily="50" charset="-128"/>
                          <a:cs typeface="Meiryo UI" panose="020B0604030504040204" pitchFamily="50" charset="-128"/>
                        </a:rPr>
                        <a:t>地区奨励</a:t>
                      </a:r>
                    </a:p>
                  </a:txBody>
                  <a:tcPr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tcPr>
                </a:tc>
                <a:tc>
                  <a:txBody>
                    <a:bodyPr/>
                    <a:lstStyle/>
                    <a:p>
                      <a:r>
                        <a:rPr kumimoji="1" lang="en-US" altLang="ja-JP" sz="32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32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32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32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p>
                  </a:txBody>
                  <a:tcPr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tcPr>
                </a:tc>
                <a:tc>
                  <a:txBody>
                    <a:bodyPr/>
                    <a:lstStyle/>
                    <a:p>
                      <a:pPr algn="r"/>
                      <a:r>
                        <a:rPr kumimoji="1" lang="en-US" altLang="ja-JP" sz="44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r>
                        <a:rPr kumimoji="1" lang="ja-JP" altLang="en-US" sz="32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p>
                  </a:txBody>
                  <a:tcPr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1"/>
                  </a:ext>
                </a:extLst>
              </a:tr>
              <a:tr h="1022469">
                <a:tc>
                  <a:txBody>
                    <a:bodyPr/>
                    <a:lstStyle/>
                    <a:p>
                      <a:r>
                        <a:rPr kumimoji="1" lang="ja-JP" altLang="en-US" sz="3600" b="1" dirty="0">
                          <a:latin typeface="Meiryo UI" panose="020B0604030504040204" pitchFamily="50" charset="-128"/>
                          <a:ea typeface="Meiryo UI" panose="020B0604030504040204" pitchFamily="50" charset="-128"/>
                          <a:cs typeface="Meiryo UI" panose="020B0604030504040204" pitchFamily="50" charset="-128"/>
                        </a:rPr>
                        <a:t>クラブ支援</a:t>
                      </a:r>
                    </a:p>
                  </a:txBody>
                  <a:tcPr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76200" cap="flat" cmpd="sng" algn="ctr">
                      <a:solidFill>
                        <a:srgbClr val="0070C0"/>
                      </a:solidFill>
                      <a:prstDash val="solid"/>
                      <a:round/>
                      <a:headEnd type="none" w="med" len="med"/>
                      <a:tailEnd type="none" w="med" len="med"/>
                    </a:lnB>
                  </a:tcPr>
                </a:tc>
                <a:tc>
                  <a:txBody>
                    <a:bodyPr/>
                    <a:lstStyle/>
                    <a:p>
                      <a:r>
                        <a:rPr kumimoji="1" lang="en-US" altLang="ja-JP" sz="32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32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32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r>
                        <a:rPr kumimoji="1" lang="ja-JP" altLang="en-US" sz="32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p>
                  </a:txBody>
                  <a:tcPr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76200" cap="flat" cmpd="sng" algn="ctr">
                      <a:solidFill>
                        <a:srgbClr val="0070C0"/>
                      </a:solidFill>
                      <a:prstDash val="solid"/>
                      <a:round/>
                      <a:headEnd type="none" w="med" len="med"/>
                      <a:tailEnd type="none" w="med" len="med"/>
                    </a:lnB>
                  </a:tcPr>
                </a:tc>
                <a:tc>
                  <a:txBody>
                    <a:bodyPr/>
                    <a:lstStyle/>
                    <a:p>
                      <a:pPr algn="r"/>
                      <a:r>
                        <a:rPr kumimoji="1" lang="en-US" altLang="ja-JP" sz="44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32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p>
                  </a:txBody>
                  <a:tcPr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762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2"/>
                  </a:ext>
                </a:extLst>
              </a:tr>
              <a:tr h="1022469">
                <a:tc>
                  <a:txBody>
                    <a:bodyPr/>
                    <a:lstStyle/>
                    <a:p>
                      <a:r>
                        <a:rPr kumimoji="1" lang="ja-JP" altLang="en-US" sz="3600" b="1" dirty="0">
                          <a:latin typeface="Meiryo UI" panose="020B0604030504040204" pitchFamily="50" charset="-128"/>
                          <a:ea typeface="Meiryo UI" panose="020B0604030504040204" pitchFamily="50" charset="-128"/>
                          <a:cs typeface="Meiryo UI" panose="020B0604030504040204" pitchFamily="50" charset="-128"/>
                        </a:rPr>
                        <a:t>海外応募者対象</a:t>
                      </a:r>
                    </a:p>
                  </a:txBody>
                  <a:tcPr anchor="ctr">
                    <a:lnL w="76200"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76200" cap="flat" cmpd="sng" algn="ctr">
                      <a:solidFill>
                        <a:srgbClr val="0070C0"/>
                      </a:solidFill>
                      <a:prstDash val="solid"/>
                      <a:round/>
                      <a:headEnd type="none" w="med" len="med"/>
                      <a:tailEnd type="none" w="med" len="med"/>
                    </a:lnT>
                    <a:lnB w="76200" cap="flat" cmpd="sng" algn="ctr">
                      <a:solidFill>
                        <a:srgbClr val="0070C0"/>
                      </a:solidFill>
                      <a:prstDash val="solid"/>
                      <a:round/>
                      <a:headEnd type="none" w="med" len="med"/>
                      <a:tailEnd type="none" w="med" len="med"/>
                    </a:lnB>
                  </a:tcPr>
                </a:tc>
                <a:tc>
                  <a:txBody>
                    <a:bodyPr/>
                    <a:lstStyle/>
                    <a:p>
                      <a:r>
                        <a:rPr kumimoji="1" lang="en-US" altLang="ja-JP" sz="32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32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32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r>
                        <a:rPr kumimoji="1" lang="ja-JP" altLang="en-US" sz="32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p>
                  </a:txBody>
                  <a:tcPr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76200" cap="flat" cmpd="sng" algn="ctr">
                      <a:solidFill>
                        <a:srgbClr val="0070C0"/>
                      </a:solidFill>
                      <a:prstDash val="solid"/>
                      <a:round/>
                      <a:headEnd type="none" w="med" len="med"/>
                      <a:tailEnd type="none" w="med" len="med"/>
                    </a:lnT>
                    <a:lnB w="76200" cap="flat" cmpd="sng" algn="ctr">
                      <a:solidFill>
                        <a:srgbClr val="0070C0"/>
                      </a:solidFill>
                      <a:prstDash val="solid"/>
                      <a:round/>
                      <a:headEnd type="none" w="med" len="med"/>
                      <a:tailEnd type="none" w="med" len="med"/>
                    </a:lnB>
                  </a:tcPr>
                </a:tc>
                <a:tc>
                  <a:txBody>
                    <a:bodyPr/>
                    <a:lstStyle/>
                    <a:p>
                      <a:pPr algn="r"/>
                      <a:r>
                        <a:rPr kumimoji="1" lang="en-US" altLang="ja-JP" sz="44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32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p>
                  </a:txBody>
                  <a:tcPr anchor="ctr">
                    <a:lnL w="28575" cap="flat" cmpd="sng" algn="ctr">
                      <a:solidFill>
                        <a:srgbClr val="0070C0"/>
                      </a:solidFill>
                      <a:prstDash val="solid"/>
                      <a:round/>
                      <a:headEnd type="none" w="med" len="med"/>
                      <a:tailEnd type="none" w="med" len="med"/>
                    </a:lnL>
                    <a:lnR w="76200" cap="flat" cmpd="sng" algn="ctr">
                      <a:solidFill>
                        <a:srgbClr val="0070C0"/>
                      </a:solidFill>
                      <a:prstDash val="solid"/>
                      <a:round/>
                      <a:headEnd type="none" w="med" len="med"/>
                      <a:tailEnd type="none" w="med" len="med"/>
                    </a:lnR>
                    <a:lnT w="76200" cap="flat" cmpd="sng" algn="ctr">
                      <a:solidFill>
                        <a:srgbClr val="0070C0"/>
                      </a:solidFill>
                      <a:prstDash val="solid"/>
                      <a:round/>
                      <a:headEnd type="none" w="med" len="med"/>
                      <a:tailEnd type="none" w="med" len="med"/>
                    </a:lnT>
                    <a:lnB w="762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3"/>
                  </a:ext>
                </a:extLst>
              </a:tr>
              <a:tr h="1022469">
                <a:tc>
                  <a:txBody>
                    <a:bodyPr/>
                    <a:lstStyle/>
                    <a:p>
                      <a:r>
                        <a:rPr kumimoji="1" lang="ja-JP" altLang="en-US" sz="3600" b="1" dirty="0">
                          <a:latin typeface="Meiryo UI" panose="020B0604030504040204" pitchFamily="50" charset="-128"/>
                          <a:ea typeface="Meiryo UI" panose="020B0604030504040204" pitchFamily="50" charset="-128"/>
                          <a:cs typeface="Meiryo UI" panose="020B0604030504040204" pitchFamily="50" charset="-128"/>
                        </a:rPr>
                        <a:t>海外学友会推薦</a:t>
                      </a:r>
                    </a:p>
                  </a:txBody>
                  <a:tcPr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76200"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tcPr>
                </a:tc>
                <a:tc>
                  <a:txBody>
                    <a:bodyPr/>
                    <a:lstStyle/>
                    <a:p>
                      <a:r>
                        <a:rPr kumimoji="1" lang="en-US" altLang="ja-JP" sz="32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r>
                        <a:rPr kumimoji="1" lang="ja-JP" altLang="en-US" sz="32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p>
                  </a:txBody>
                  <a:tcPr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76200"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tcPr>
                </a:tc>
                <a:tc>
                  <a:txBody>
                    <a:bodyPr/>
                    <a:lstStyle/>
                    <a:p>
                      <a:pPr algn="r"/>
                      <a:r>
                        <a:rPr kumimoji="1" lang="en-US" altLang="ja-JP" sz="44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32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p>
                  </a:txBody>
                  <a:tcPr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76200"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796214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奨学生数の決定と選考</a:t>
            </a:r>
            <a:endParaRPr kumimoji="1" lang="ja-JP" altLang="en-US" dirty="0"/>
          </a:p>
        </p:txBody>
      </p:sp>
      <p:sp>
        <p:nvSpPr>
          <p:cNvPr id="4" name="テキスト ボックス 3"/>
          <p:cNvSpPr txBox="1"/>
          <p:nvPr/>
        </p:nvSpPr>
        <p:spPr>
          <a:xfrm>
            <a:off x="179512" y="1268760"/>
            <a:ext cx="5544616" cy="707886"/>
          </a:xfrm>
          <a:prstGeom prst="rect">
            <a:avLst/>
          </a:prstGeom>
          <a:solidFill>
            <a:srgbClr val="0070C0"/>
          </a:solidFill>
        </p:spPr>
        <p:txBody>
          <a:bodyPr wrap="square" rtlCol="0">
            <a:spAutoFit/>
          </a:bodyPr>
          <a:lstStyle/>
          <a:p>
            <a:pPr lvl="0" algn="dist">
              <a:spcBef>
                <a:spcPct val="20000"/>
              </a:spcBef>
            </a:pPr>
            <a:r>
              <a:rPr lang="ja-JP" altLang="en-US" sz="4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採用基準（全国統一）</a:t>
            </a:r>
          </a:p>
        </p:txBody>
      </p:sp>
      <p:sp>
        <p:nvSpPr>
          <p:cNvPr id="3" name="テキスト ボックス 2"/>
          <p:cNvSpPr txBox="1"/>
          <p:nvPr/>
        </p:nvSpPr>
        <p:spPr>
          <a:xfrm>
            <a:off x="251520" y="2060848"/>
            <a:ext cx="8496944" cy="1569660"/>
          </a:xfrm>
          <a:prstGeom prst="rect">
            <a:avLst/>
          </a:prstGeom>
          <a:noFill/>
        </p:spPr>
        <p:txBody>
          <a:bodyPr wrap="square" rtlCol="0">
            <a:spAutoFit/>
          </a:bodyPr>
          <a:lstStyle/>
          <a:p>
            <a:pPr marL="273050" indent="-273050">
              <a:buFont typeface="Arial" panose="020B0604020202020204" pitchFamily="34" charset="0"/>
              <a:buChar char="•"/>
            </a:pPr>
            <a:r>
              <a:rPr lang="ja-JP" altLang="en-US" sz="3200" b="1" dirty="0">
                <a:latin typeface="Meiryo UI" panose="020B0604030504040204" pitchFamily="50" charset="-128"/>
                <a:ea typeface="Meiryo UI" panose="020B0604030504040204" pitchFamily="50" charset="-128"/>
                <a:cs typeface="Meiryo UI" panose="020B0604030504040204" pitchFamily="50" charset="-128"/>
              </a:rPr>
              <a:t>勉学への意欲、人物面・学業面が優秀、将来、日本との懸け橋になりうる人材</a:t>
            </a:r>
            <a:endParaRPr lang="en-US" altLang="ja-JP" sz="3200" b="1" dirty="0">
              <a:latin typeface="Meiryo UI" panose="020B0604030504040204" pitchFamily="50" charset="-128"/>
              <a:ea typeface="Meiryo UI" panose="020B0604030504040204" pitchFamily="50" charset="-128"/>
              <a:cs typeface="Meiryo UI" panose="020B0604030504040204" pitchFamily="50" charset="-128"/>
            </a:endParaRPr>
          </a:p>
          <a:p>
            <a:pPr marL="273050" indent="-273050">
              <a:buFont typeface="Arial" panose="020B0604020202020204" pitchFamily="34" charset="0"/>
              <a:buChar char="•"/>
            </a:pPr>
            <a:r>
              <a:rPr lang="ja-JP" altLang="en-US" sz="3200" b="1" dirty="0">
                <a:latin typeface="Meiryo UI" panose="020B0604030504040204" pitchFamily="50" charset="-128"/>
                <a:ea typeface="Meiryo UI" panose="020B0604030504040204" pitchFamily="50" charset="-128"/>
                <a:cs typeface="Meiryo UI" panose="020B0604030504040204" pitchFamily="50" charset="-128"/>
              </a:rPr>
              <a:t>家庭状況、経済状況は評価対象外</a:t>
            </a:r>
            <a:endParaRPr lang="en-US" altLang="ja-JP" sz="3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611560" y="3702516"/>
            <a:ext cx="1680912" cy="2966844"/>
          </a:xfrm>
          <a:prstGeom prst="rect">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3600" cap="small" spc="200" dirty="0">
                <a:solidFill>
                  <a:srgbClr val="FF6600"/>
                </a:solidFill>
                <a:latin typeface="HGP創英角ｺﾞｼｯｸUB" pitchFamily="50" charset="-128"/>
                <a:ea typeface="HGP創英角ｺﾞｼｯｸUB" pitchFamily="50" charset="-128"/>
              </a:rPr>
              <a:t>留学の目的</a:t>
            </a:r>
            <a:br>
              <a:rPr lang="en-US" altLang="ja-JP" sz="3600" cap="small" spc="200" dirty="0">
                <a:solidFill>
                  <a:srgbClr val="FF6600"/>
                </a:solidFill>
                <a:latin typeface="HGP創英角ｺﾞｼｯｸUB" pitchFamily="50" charset="-128"/>
                <a:ea typeface="HGP創英角ｺﾞｼｯｸUB" pitchFamily="50" charset="-128"/>
              </a:rPr>
            </a:br>
            <a:r>
              <a:rPr lang="ja-JP" altLang="en-US" sz="3600" cap="small" spc="200" dirty="0">
                <a:solidFill>
                  <a:srgbClr val="FF6600"/>
                </a:solidFill>
                <a:latin typeface="HGP創英角ｺﾞｼｯｸUB" pitchFamily="50" charset="-128"/>
                <a:ea typeface="HGP創英角ｺﾞｼｯｸUB" pitchFamily="50" charset="-128"/>
              </a:rPr>
              <a:t>将来の目標</a:t>
            </a:r>
            <a:endParaRPr lang="en-US" altLang="ja-JP" sz="3600" cap="small" spc="200" dirty="0">
              <a:solidFill>
                <a:srgbClr val="FF6600"/>
              </a:solidFill>
              <a:latin typeface="HGP創英角ｺﾞｼｯｸUB" pitchFamily="50" charset="-128"/>
              <a:ea typeface="HGP創英角ｺﾞｼｯｸUB" pitchFamily="50" charset="-128"/>
            </a:endParaRPr>
          </a:p>
        </p:txBody>
      </p:sp>
      <p:sp>
        <p:nvSpPr>
          <p:cNvPr id="9" name="正方形/長方形 8"/>
          <p:cNvSpPr/>
          <p:nvPr/>
        </p:nvSpPr>
        <p:spPr>
          <a:xfrm>
            <a:off x="2483768" y="3702516"/>
            <a:ext cx="1680912" cy="2966844"/>
          </a:xfrm>
          <a:prstGeom prst="rect">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3600" cap="small" spc="1000" dirty="0">
                <a:solidFill>
                  <a:srgbClr val="FF6600"/>
                </a:solidFill>
                <a:latin typeface="HGP創英角ｺﾞｼｯｸUB" pitchFamily="50" charset="-128"/>
                <a:ea typeface="HGP創英角ｺﾞｼｯｸUB" pitchFamily="50" charset="-128"/>
              </a:rPr>
              <a:t>交流への</a:t>
            </a:r>
            <a:br>
              <a:rPr lang="en-US" altLang="ja-JP" sz="3600" cap="small" spc="1000" dirty="0">
                <a:solidFill>
                  <a:srgbClr val="FF6600"/>
                </a:solidFill>
                <a:latin typeface="HGP創英角ｺﾞｼｯｸUB" pitchFamily="50" charset="-128"/>
                <a:ea typeface="HGP創英角ｺﾞｼｯｸUB" pitchFamily="50" charset="-128"/>
              </a:rPr>
            </a:br>
            <a:r>
              <a:rPr lang="ja-JP" altLang="en-US" sz="3600" cap="small" spc="1000" dirty="0">
                <a:solidFill>
                  <a:srgbClr val="FF6600"/>
                </a:solidFill>
                <a:latin typeface="HGP創英角ｺﾞｼｯｸUB" pitchFamily="50" charset="-128"/>
                <a:ea typeface="HGP創英角ｺﾞｼｯｸUB" pitchFamily="50" charset="-128"/>
              </a:rPr>
              <a:t>熱意</a:t>
            </a:r>
            <a:endParaRPr lang="en-US" altLang="ja-JP" sz="3600" cap="small" spc="1000" dirty="0">
              <a:solidFill>
                <a:srgbClr val="FF6600"/>
              </a:solidFill>
              <a:latin typeface="HGP創英角ｺﾞｼｯｸUB" pitchFamily="50" charset="-128"/>
              <a:ea typeface="HGP創英角ｺﾞｼｯｸUB" pitchFamily="50" charset="-128"/>
            </a:endParaRPr>
          </a:p>
        </p:txBody>
      </p:sp>
      <p:sp>
        <p:nvSpPr>
          <p:cNvPr id="10" name="正方形/長方形 9"/>
          <p:cNvSpPr/>
          <p:nvPr/>
        </p:nvSpPr>
        <p:spPr>
          <a:xfrm>
            <a:off x="4331248" y="3702516"/>
            <a:ext cx="1680912" cy="2966844"/>
          </a:xfrm>
          <a:prstGeom prst="rect">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3600" cap="small" spc="1000" dirty="0">
                <a:solidFill>
                  <a:srgbClr val="FF6600"/>
                </a:solidFill>
                <a:latin typeface="HGP創英角ｺﾞｼｯｸUB" pitchFamily="50" charset="-128"/>
                <a:ea typeface="HGP創英角ｺﾞｼｯｸUB" pitchFamily="50" charset="-128"/>
              </a:rPr>
              <a:t>人　　柄</a:t>
            </a:r>
            <a:endParaRPr lang="en-US" altLang="ja-JP" sz="3600" cap="small" spc="1000" dirty="0">
              <a:solidFill>
                <a:srgbClr val="FF6600"/>
              </a:solidFill>
              <a:latin typeface="HGP創英角ｺﾞｼｯｸUB" pitchFamily="50" charset="-128"/>
              <a:ea typeface="HGP創英角ｺﾞｼｯｸUB" pitchFamily="50" charset="-128"/>
            </a:endParaRPr>
          </a:p>
        </p:txBody>
      </p:sp>
      <p:sp>
        <p:nvSpPr>
          <p:cNvPr id="11" name="正方形/長方形 10"/>
          <p:cNvSpPr/>
          <p:nvPr/>
        </p:nvSpPr>
        <p:spPr>
          <a:xfrm>
            <a:off x="6203456" y="3702516"/>
            <a:ext cx="1680912" cy="2966844"/>
          </a:xfrm>
          <a:prstGeom prst="rect">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3600" cap="small" spc="200" dirty="0">
                <a:solidFill>
                  <a:srgbClr val="FF6600"/>
                </a:solidFill>
                <a:latin typeface="HGP創英角ｺﾞｼｯｸUB" pitchFamily="50" charset="-128"/>
                <a:ea typeface="HGP創英角ｺﾞｼｯｸUB" pitchFamily="50" charset="-128"/>
              </a:rPr>
              <a:t>コミュニケーション能力</a:t>
            </a:r>
            <a:endParaRPr lang="en-US" altLang="ja-JP" sz="3600" cap="small" spc="200" dirty="0">
              <a:solidFill>
                <a:srgbClr val="FF6600"/>
              </a:solidFill>
              <a:latin typeface="HGP創英角ｺﾞｼｯｸUB" pitchFamily="50" charset="-128"/>
              <a:ea typeface="HGP創英角ｺﾞｼｯｸUB" pitchFamily="50" charset="-128"/>
            </a:endParaRPr>
          </a:p>
        </p:txBody>
      </p:sp>
      <p:sp>
        <p:nvSpPr>
          <p:cNvPr id="12" name="正方形/長方形 11"/>
          <p:cNvSpPr/>
          <p:nvPr/>
        </p:nvSpPr>
        <p:spPr>
          <a:xfrm>
            <a:off x="8172400" y="3702516"/>
            <a:ext cx="866428" cy="2966844"/>
          </a:xfrm>
          <a:prstGeom prst="rect">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3600" cap="small" spc="200" dirty="0">
                <a:solidFill>
                  <a:srgbClr val="FF6600"/>
                </a:solidFill>
                <a:latin typeface="HGP創英角ｺﾞｼｯｸUB" pitchFamily="50" charset="-128"/>
                <a:ea typeface="HGP創英角ｺﾞｼｯｸUB" pitchFamily="50" charset="-128"/>
              </a:rPr>
              <a:t>その他</a:t>
            </a:r>
            <a:endParaRPr lang="en-US" altLang="ja-JP" sz="3600" cap="small" spc="200" dirty="0">
              <a:solidFill>
                <a:srgbClr val="FF6600"/>
              </a:solidFill>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20753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grpId="2" nodeType="afterEffect">
                                  <p:stCondLst>
                                    <p:cond delay="2000"/>
                                  </p:stCondLst>
                                  <p:childTnLst>
                                    <p:animClr clrSpc="rgb" dir="cw">
                                      <p:cBhvr>
                                        <p:cTn id="6" dur="1000" fill="hold"/>
                                        <p:tgtEl>
                                          <p:spTgt spid="8"/>
                                        </p:tgtEl>
                                        <p:attrNameLst>
                                          <p:attrName>fillcolor</p:attrName>
                                        </p:attrNameLst>
                                      </p:cBhvr>
                                      <p:to>
                                        <a:srgbClr val="FFF9AB"/>
                                      </p:to>
                                    </p:animClr>
                                    <p:set>
                                      <p:cBhvr>
                                        <p:cTn id="7" dur="1000" fill="hold"/>
                                        <p:tgtEl>
                                          <p:spTgt spid="8"/>
                                        </p:tgtEl>
                                        <p:attrNameLst>
                                          <p:attrName>fill.type</p:attrName>
                                        </p:attrNameLst>
                                      </p:cBhvr>
                                      <p:to>
                                        <p:strVal val="solid"/>
                                      </p:to>
                                    </p:set>
                                    <p:set>
                                      <p:cBhvr>
                                        <p:cTn id="8" dur="1000" fill="hold"/>
                                        <p:tgtEl>
                                          <p:spTgt spid="8"/>
                                        </p:tgtEl>
                                        <p:attrNameLst>
                                          <p:attrName>fill.on</p:attrName>
                                        </p:attrNameLst>
                                      </p:cBhvr>
                                      <p:to>
                                        <p:strVal val="true"/>
                                      </p:to>
                                    </p:set>
                                  </p:childTnLst>
                                </p:cTn>
                              </p:par>
                            </p:childTnLst>
                          </p:cTn>
                        </p:par>
                        <p:par>
                          <p:cTn id="9" fill="hold">
                            <p:stCondLst>
                              <p:cond delay="3000"/>
                            </p:stCondLst>
                            <p:childTnLst>
                              <p:par>
                                <p:cTn id="10" presetID="1" presetClass="emph" presetSubtype="2" fill="hold" nodeType="afterEffect">
                                  <p:stCondLst>
                                    <p:cond delay="0"/>
                                  </p:stCondLst>
                                  <p:childTnLst>
                                    <p:animClr clrSpc="rgb" dir="cw">
                                      <p:cBhvr>
                                        <p:cTn id="11" dur="1000" fill="hold"/>
                                        <p:tgtEl>
                                          <p:spTgt spid="9"/>
                                        </p:tgtEl>
                                        <p:attrNameLst>
                                          <p:attrName>fillcolor</p:attrName>
                                        </p:attrNameLst>
                                      </p:cBhvr>
                                      <p:to>
                                        <a:srgbClr val="FFF9AB"/>
                                      </p:to>
                                    </p:animClr>
                                    <p:set>
                                      <p:cBhvr>
                                        <p:cTn id="12" dur="1000" fill="hold"/>
                                        <p:tgtEl>
                                          <p:spTgt spid="9"/>
                                        </p:tgtEl>
                                        <p:attrNameLst>
                                          <p:attrName>fill.type</p:attrName>
                                        </p:attrNameLst>
                                      </p:cBhvr>
                                      <p:to>
                                        <p:strVal val="solid"/>
                                      </p:to>
                                    </p:set>
                                    <p:set>
                                      <p:cBhvr>
                                        <p:cTn id="13" dur="1000" fill="hold"/>
                                        <p:tgtEl>
                                          <p:spTgt spid="9"/>
                                        </p:tgtEl>
                                        <p:attrNameLst>
                                          <p:attrName>fill.on</p:attrName>
                                        </p:attrNameLst>
                                      </p:cBhvr>
                                      <p:to>
                                        <p:strVal val="true"/>
                                      </p:to>
                                    </p:set>
                                  </p:childTnLst>
                                </p:cTn>
                              </p:par>
                            </p:childTnLst>
                          </p:cTn>
                        </p:par>
                        <p:par>
                          <p:cTn id="14" fill="hold">
                            <p:stCondLst>
                              <p:cond delay="4000"/>
                            </p:stCondLst>
                            <p:childTnLst>
                              <p:par>
                                <p:cTn id="15" presetID="1" presetClass="emph" presetSubtype="2" fill="hold" nodeType="afterEffect">
                                  <p:stCondLst>
                                    <p:cond delay="0"/>
                                  </p:stCondLst>
                                  <p:childTnLst>
                                    <p:animClr clrSpc="rgb" dir="cw">
                                      <p:cBhvr>
                                        <p:cTn id="16" dur="1000" fill="hold"/>
                                        <p:tgtEl>
                                          <p:spTgt spid="10"/>
                                        </p:tgtEl>
                                        <p:attrNameLst>
                                          <p:attrName>fillcolor</p:attrName>
                                        </p:attrNameLst>
                                      </p:cBhvr>
                                      <p:to>
                                        <a:srgbClr val="FFF9AB"/>
                                      </p:to>
                                    </p:animClr>
                                    <p:set>
                                      <p:cBhvr>
                                        <p:cTn id="17" dur="1000" fill="hold"/>
                                        <p:tgtEl>
                                          <p:spTgt spid="10"/>
                                        </p:tgtEl>
                                        <p:attrNameLst>
                                          <p:attrName>fill.type</p:attrName>
                                        </p:attrNameLst>
                                      </p:cBhvr>
                                      <p:to>
                                        <p:strVal val="solid"/>
                                      </p:to>
                                    </p:set>
                                    <p:set>
                                      <p:cBhvr>
                                        <p:cTn id="18" dur="1000" fill="hold"/>
                                        <p:tgtEl>
                                          <p:spTgt spid="10"/>
                                        </p:tgtEl>
                                        <p:attrNameLst>
                                          <p:attrName>fill.on</p:attrName>
                                        </p:attrNameLst>
                                      </p:cBhvr>
                                      <p:to>
                                        <p:strVal val="true"/>
                                      </p:to>
                                    </p:set>
                                  </p:childTnLst>
                                </p:cTn>
                              </p:par>
                            </p:childTnLst>
                          </p:cTn>
                        </p:par>
                        <p:par>
                          <p:cTn id="19" fill="hold">
                            <p:stCondLst>
                              <p:cond delay="5000"/>
                            </p:stCondLst>
                            <p:childTnLst>
                              <p:par>
                                <p:cTn id="20" presetID="1" presetClass="emph" presetSubtype="2" fill="hold" nodeType="afterEffect">
                                  <p:stCondLst>
                                    <p:cond delay="0"/>
                                  </p:stCondLst>
                                  <p:childTnLst>
                                    <p:animClr clrSpc="rgb" dir="cw">
                                      <p:cBhvr>
                                        <p:cTn id="21" dur="1000" fill="hold"/>
                                        <p:tgtEl>
                                          <p:spTgt spid="11"/>
                                        </p:tgtEl>
                                        <p:attrNameLst>
                                          <p:attrName>fillcolor</p:attrName>
                                        </p:attrNameLst>
                                      </p:cBhvr>
                                      <p:to>
                                        <a:srgbClr val="FFF9AB"/>
                                      </p:to>
                                    </p:animClr>
                                    <p:set>
                                      <p:cBhvr>
                                        <p:cTn id="22" dur="1000" fill="hold"/>
                                        <p:tgtEl>
                                          <p:spTgt spid="11"/>
                                        </p:tgtEl>
                                        <p:attrNameLst>
                                          <p:attrName>fill.type</p:attrName>
                                        </p:attrNameLst>
                                      </p:cBhvr>
                                      <p:to>
                                        <p:strVal val="solid"/>
                                      </p:to>
                                    </p:set>
                                    <p:set>
                                      <p:cBhvr>
                                        <p:cTn id="23" dur="1000" fill="hold"/>
                                        <p:tgtEl>
                                          <p:spTgt spid="11"/>
                                        </p:tgtEl>
                                        <p:attrNameLst>
                                          <p:attrName>fill.on</p:attrName>
                                        </p:attrNameLst>
                                      </p:cBhvr>
                                      <p:to>
                                        <p:strVal val="true"/>
                                      </p:to>
                                    </p:set>
                                  </p:childTnLst>
                                </p:cTn>
                              </p:par>
                            </p:childTnLst>
                          </p:cTn>
                        </p:par>
                        <p:par>
                          <p:cTn id="24" fill="hold">
                            <p:stCondLst>
                              <p:cond delay="6000"/>
                            </p:stCondLst>
                            <p:childTnLst>
                              <p:par>
                                <p:cTn id="25" presetID="1" presetClass="emph" presetSubtype="2" fill="hold" nodeType="afterEffect">
                                  <p:stCondLst>
                                    <p:cond delay="0"/>
                                  </p:stCondLst>
                                  <p:childTnLst>
                                    <p:animClr clrSpc="rgb" dir="cw">
                                      <p:cBhvr>
                                        <p:cTn id="26" dur="1000" fill="hold"/>
                                        <p:tgtEl>
                                          <p:spTgt spid="12"/>
                                        </p:tgtEl>
                                        <p:attrNameLst>
                                          <p:attrName>fillcolor</p:attrName>
                                        </p:attrNameLst>
                                      </p:cBhvr>
                                      <p:to>
                                        <a:srgbClr val="FFF9AB"/>
                                      </p:to>
                                    </p:animClr>
                                    <p:set>
                                      <p:cBhvr>
                                        <p:cTn id="27" dur="1000" fill="hold"/>
                                        <p:tgtEl>
                                          <p:spTgt spid="12"/>
                                        </p:tgtEl>
                                        <p:attrNameLst>
                                          <p:attrName>fill.type</p:attrName>
                                        </p:attrNameLst>
                                      </p:cBhvr>
                                      <p:to>
                                        <p:strVal val="solid"/>
                                      </p:to>
                                    </p:set>
                                    <p:set>
                                      <p:cBhvr>
                                        <p:cTn id="28" dur="1000" fill="hold"/>
                                        <p:tgtEl>
                                          <p:spTgt spid="1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2"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当地区の米山奨学生</a:t>
            </a:r>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1654985518"/>
              </p:ext>
            </p:extLst>
          </p:nvPr>
        </p:nvGraphicFramePr>
        <p:xfrm>
          <a:off x="251520" y="1268760"/>
          <a:ext cx="8686800" cy="2667000"/>
        </p:xfrm>
        <a:graphic>
          <a:graphicData uri="http://schemas.openxmlformats.org/drawingml/2006/table">
            <a:tbl>
              <a:tblPr firstRow="1" bandRow="1">
                <a:tableStyleId>{16D9F66E-5EB9-4882-86FB-DCBF35E3C3E4}</a:tableStyleId>
              </a:tblPr>
              <a:tblGrid>
                <a:gridCol w="4968552">
                  <a:extLst>
                    <a:ext uri="{9D8B030D-6E8A-4147-A177-3AD203B41FA5}">
                      <a16:colId xmlns:a16="http://schemas.microsoft.com/office/drawing/2014/main" val="20000"/>
                    </a:ext>
                  </a:extLst>
                </a:gridCol>
                <a:gridCol w="3718248">
                  <a:extLst>
                    <a:ext uri="{9D8B030D-6E8A-4147-A177-3AD203B41FA5}">
                      <a16:colId xmlns:a16="http://schemas.microsoft.com/office/drawing/2014/main" val="20001"/>
                    </a:ext>
                  </a:extLst>
                </a:gridCol>
              </a:tblGrid>
              <a:tr h="1008112">
                <a:tc>
                  <a:txBody>
                    <a:bodyPr/>
                    <a:lstStyle/>
                    <a:p>
                      <a:r>
                        <a:rPr kumimoji="1" lang="en-US" altLang="ja-JP" sz="4400" b="1" dirty="0">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4400" b="1" dirty="0">
                          <a:latin typeface="Meiryo UI" panose="020B0604030504040204" pitchFamily="50" charset="-128"/>
                          <a:ea typeface="Meiryo UI" panose="020B0604030504040204" pitchFamily="50" charset="-128"/>
                          <a:cs typeface="Meiryo UI" panose="020B0604030504040204" pitchFamily="50" charset="-128"/>
                        </a:rPr>
                        <a:t>学年度</a:t>
                      </a:r>
                    </a:p>
                  </a:txBody>
                  <a:tcPr anchor="ctr">
                    <a:lnL w="38100" cap="flat" cmpd="sng" algn="ctr">
                      <a:solidFill>
                        <a:srgbClr val="D52B68"/>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38100" cap="flat" cmpd="sng" algn="ctr">
                      <a:solidFill>
                        <a:srgbClr val="D52B68"/>
                      </a:solidFill>
                      <a:prstDash val="solid"/>
                      <a:round/>
                      <a:headEnd type="none" w="med" len="med"/>
                      <a:tailEnd type="none" w="med" len="med"/>
                    </a:lnT>
                    <a:lnB w="12700" cmpd="sng">
                      <a:noFill/>
                    </a:lnB>
                  </a:tcPr>
                </a:tc>
                <a:tc>
                  <a:txBody>
                    <a:bodyPr/>
                    <a:lstStyle/>
                    <a:p>
                      <a:pPr algn="r"/>
                      <a:r>
                        <a:rPr kumimoji="1" lang="en-US" altLang="ja-JP" sz="7500" b="1" dirty="0">
                          <a:solidFill>
                            <a:srgbClr val="D52B68"/>
                          </a:solidFill>
                          <a:latin typeface="Meiryo UI" panose="020B0604030504040204" pitchFamily="50" charset="-128"/>
                          <a:ea typeface="Meiryo UI" panose="020B0604030504040204" pitchFamily="50" charset="-128"/>
                          <a:cs typeface="Meiryo UI" panose="020B0604030504040204" pitchFamily="50" charset="-128"/>
                        </a:rPr>
                        <a:t>XX</a:t>
                      </a:r>
                      <a:r>
                        <a:rPr kumimoji="1" lang="ja-JP" altLang="en-US" sz="4400" b="1" dirty="0">
                          <a:latin typeface="Meiryo UI" panose="020B0604030504040204" pitchFamily="50" charset="-128"/>
                          <a:ea typeface="Meiryo UI" panose="020B0604030504040204" pitchFamily="50" charset="-128"/>
                          <a:cs typeface="Meiryo UI" panose="020B0604030504040204" pitchFamily="50" charset="-128"/>
                        </a:rPr>
                        <a:t>人</a:t>
                      </a:r>
                    </a:p>
                  </a:txBody>
                  <a:tcPr anchor="ctr">
                    <a:lnL w="12700" cap="flat" cmpd="sng" algn="ctr">
                      <a:solidFill>
                        <a:schemeClr val="accent6">
                          <a:lumMod val="40000"/>
                          <a:lumOff val="60000"/>
                        </a:schemeClr>
                      </a:solidFill>
                      <a:prstDash val="solid"/>
                      <a:round/>
                      <a:headEnd type="none" w="med" len="med"/>
                      <a:tailEnd type="none" w="med" len="med"/>
                    </a:lnL>
                    <a:lnR w="38100" cap="flat" cmpd="sng" algn="ctr">
                      <a:solidFill>
                        <a:srgbClr val="D52B68"/>
                      </a:solidFill>
                      <a:prstDash val="solid"/>
                      <a:round/>
                      <a:headEnd type="none" w="med" len="med"/>
                      <a:tailEnd type="none" w="med" len="med"/>
                    </a:lnR>
                    <a:lnT w="38100" cap="flat" cmpd="sng" algn="ctr">
                      <a:solidFill>
                        <a:srgbClr val="D52B68"/>
                      </a:solidFill>
                      <a:prstDash val="solid"/>
                      <a:round/>
                      <a:headEnd type="none" w="med" len="med"/>
                      <a:tailEnd type="none" w="med" len="med"/>
                    </a:lnT>
                    <a:lnB w="12700" cmpd="sng">
                      <a:noFill/>
                    </a:lnB>
                  </a:tcPr>
                </a:tc>
                <a:extLst>
                  <a:ext uri="{0D108BD9-81ED-4DB2-BD59-A6C34878D82A}">
                    <a16:rowId xmlns:a16="http://schemas.microsoft.com/office/drawing/2014/main" val="10000"/>
                  </a:ext>
                </a:extLst>
              </a:tr>
              <a:tr h="1429856">
                <a:tc gridSpan="2">
                  <a:txBody>
                    <a:bodyPr/>
                    <a:lstStyle/>
                    <a:p>
                      <a:r>
                        <a:rPr kumimoji="1" lang="en-US" altLang="ja-JP" sz="44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4400" b="1" dirty="0">
                          <a:latin typeface="Meiryo UI" panose="020B0604030504040204" pitchFamily="50" charset="-128"/>
                          <a:ea typeface="Meiryo UI" panose="020B0604030504040204" pitchFamily="50" charset="-128"/>
                          <a:cs typeface="Meiryo UI" panose="020B0604030504040204" pitchFamily="50" charset="-128"/>
                        </a:rPr>
                        <a:t>国・地域</a:t>
                      </a:r>
                      <a:r>
                        <a:rPr kumimoji="1" lang="en-US" altLang="ja-JP" sz="4400" b="1"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4400" b="1" dirty="0">
                          <a:solidFill>
                            <a:srgbClr val="D52B68"/>
                          </a:solidFill>
                          <a:latin typeface="Meiryo UI" panose="020B0604030504040204" pitchFamily="50" charset="-128"/>
                          <a:ea typeface="Meiryo UI" panose="020B0604030504040204" pitchFamily="50" charset="-128"/>
                          <a:cs typeface="Meiryo UI" panose="020B0604030504040204" pitchFamily="50" charset="-128"/>
                        </a:rPr>
                        <a:t>中国・韓国・台湾・・・・・</a:t>
                      </a:r>
                      <a:br>
                        <a:rPr kumimoji="1" lang="en-US" altLang="ja-JP" sz="4400" b="1" dirty="0">
                          <a:latin typeface="Meiryo UI" panose="020B0604030504040204" pitchFamily="50" charset="-128"/>
                          <a:ea typeface="Meiryo UI" panose="020B0604030504040204" pitchFamily="50" charset="-128"/>
                          <a:cs typeface="Meiryo UI" panose="020B0604030504040204" pitchFamily="50" charset="-128"/>
                        </a:rPr>
                      </a:br>
                      <a:endParaRPr kumimoji="1" lang="ja-JP" altLang="en-US" sz="4400" b="1" dirty="0">
                        <a:latin typeface="Meiryo UI" panose="020B0604030504040204" pitchFamily="50" charset="-128"/>
                        <a:ea typeface="Meiryo UI" panose="020B0604030504040204" pitchFamily="50" charset="-128"/>
                        <a:cs typeface="Meiryo UI" panose="020B0604030504040204" pitchFamily="50" charset="-128"/>
                      </a:endParaRPr>
                    </a:p>
                  </a:txBody>
                  <a:tcPr>
                    <a:lnL w="38100" cap="flat" cmpd="sng" algn="ctr">
                      <a:solidFill>
                        <a:srgbClr val="D52B68"/>
                      </a:solidFill>
                      <a:prstDash val="solid"/>
                      <a:round/>
                      <a:headEnd type="none" w="med" len="med"/>
                      <a:tailEnd type="none" w="med" len="med"/>
                    </a:lnL>
                    <a:lnR w="38100" cap="flat" cmpd="sng" algn="ctr">
                      <a:solidFill>
                        <a:srgbClr val="D52B68"/>
                      </a:solidFill>
                      <a:prstDash val="solid"/>
                      <a:round/>
                      <a:headEnd type="none" w="med" len="med"/>
                      <a:tailEnd type="none" w="med" len="med"/>
                    </a:lnR>
                    <a:lnT w="12700" cmpd="sng">
                      <a:noFill/>
                    </a:lnT>
                    <a:lnB w="38100" cap="flat" cmpd="sng" algn="ctr">
                      <a:solidFill>
                        <a:srgbClr val="D52B68"/>
                      </a:solidFill>
                      <a:prstDash val="solid"/>
                      <a:round/>
                      <a:headEnd type="none" w="med" len="med"/>
                      <a:tailEnd type="none" w="med" len="med"/>
                    </a:lnB>
                  </a:tcPr>
                </a:tc>
                <a:tc hMerge="1">
                  <a:txBody>
                    <a:bodyPr/>
                    <a:lstStyle/>
                    <a:p>
                      <a:endParaRPr kumimoji="1" lang="ja-JP" altLang="en-US" sz="44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1"/>
                  </a:ext>
                </a:extLst>
              </a:tr>
            </a:tbl>
          </a:graphicData>
        </a:graphic>
      </p:graphicFrame>
      <p:pic>
        <p:nvPicPr>
          <p:cNvPr id="4" name="図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2389" y="4030646"/>
            <a:ext cx="4236317" cy="2827353"/>
          </a:xfrm>
          <a:prstGeom prst="rect">
            <a:avLst/>
          </a:prstGeom>
          <a:ln>
            <a:noFill/>
          </a:ln>
          <a:effectLst>
            <a:softEdge rad="112500"/>
          </a:effectLst>
        </p:spPr>
      </p:pic>
      <p:pic>
        <p:nvPicPr>
          <p:cNvPr id="3" name="図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707904" y="4030647"/>
            <a:ext cx="5508104" cy="2827353"/>
          </a:xfrm>
          <a:prstGeom prst="rect">
            <a:avLst/>
          </a:prstGeom>
          <a:ln>
            <a:noFill/>
          </a:ln>
          <a:effectLst>
            <a:softEdge rad="112500"/>
          </a:effectLst>
        </p:spPr>
      </p:pic>
    </p:spTree>
    <p:extLst>
      <p:ext uri="{BB962C8B-B14F-4D97-AF65-F5344CB8AC3E}">
        <p14:creationId xmlns:p14="http://schemas.microsoft.com/office/powerpoint/2010/main" val="211131719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10792</TotalTime>
  <Words>4226</Words>
  <Application>Microsoft Office PowerPoint</Application>
  <PresentationFormat>画面に合わせる (4:3)</PresentationFormat>
  <Paragraphs>426</Paragraphs>
  <Slides>24</Slides>
  <Notes>24</Notes>
  <HiddenSlides>0</HiddenSlides>
  <MMClips>0</MMClips>
  <ScaleCrop>false</ScaleCrop>
  <HeadingPairs>
    <vt:vector size="6" baseType="variant">
      <vt:variant>
        <vt:lpstr>使用されているフォント</vt:lpstr>
      </vt:variant>
      <vt:variant>
        <vt:i4>16</vt:i4>
      </vt:variant>
      <vt:variant>
        <vt:lpstr>テーマ</vt:lpstr>
      </vt:variant>
      <vt:variant>
        <vt:i4>1</vt:i4>
      </vt:variant>
      <vt:variant>
        <vt:lpstr>スライド タイトル</vt:lpstr>
      </vt:variant>
      <vt:variant>
        <vt:i4>24</vt:i4>
      </vt:variant>
    </vt:vector>
  </HeadingPairs>
  <TitlesOfParts>
    <vt:vector size="41" baseType="lpstr">
      <vt:lpstr>HGPｺﾞｼｯｸE</vt:lpstr>
      <vt:lpstr>HGP創英ﾌﾟﾚｾﾞﾝｽEB</vt:lpstr>
      <vt:lpstr>HGP創英角ｺﾞｼｯｸUB</vt:lpstr>
      <vt:lpstr>KaiTi</vt:lpstr>
      <vt:lpstr>Meiryo UI</vt:lpstr>
      <vt:lpstr>ＭＳ Ｐゴシック</vt:lpstr>
      <vt:lpstr>ＭＳ Ｐ明朝</vt:lpstr>
      <vt:lpstr>新細明體</vt:lpstr>
      <vt:lpstr>宋体</vt:lpstr>
      <vt:lpstr>メイリオ</vt:lpstr>
      <vt:lpstr>源ノ角ゴシック JP Normal</vt:lpstr>
      <vt:lpstr>Arial</vt:lpstr>
      <vt:lpstr>Calibri</vt:lpstr>
      <vt:lpstr>Century Gothic</vt:lpstr>
      <vt:lpstr>Microsoft Sans Serif</vt:lpstr>
      <vt:lpstr>Wingdings</vt:lpstr>
      <vt:lpstr>Office ​​テーマ</vt:lpstr>
      <vt:lpstr>PowerPoint プレゼンテーション</vt:lpstr>
      <vt:lpstr>PowerPoint プレゼンテーション</vt:lpstr>
      <vt:lpstr>米山奨学事業とは？</vt:lpstr>
      <vt:lpstr>事業のはじまり</vt:lpstr>
      <vt:lpstr>国際ロータリーと米山</vt:lpstr>
      <vt:lpstr>国内最大級の奨学生数</vt:lpstr>
      <vt:lpstr>奨学金の種類</vt:lpstr>
      <vt:lpstr>奨学生数の決定と選考</vt:lpstr>
      <vt:lpstr>当地区の米山奨学生</vt:lpstr>
      <vt:lpstr>巣立った奨学生の活躍</vt:lpstr>
      <vt:lpstr>巣立った奨学生の活躍</vt:lpstr>
      <vt:lpstr>学友会（国内33、海外9）</vt:lpstr>
      <vt:lpstr>学友会の活動【海外】</vt:lpstr>
      <vt:lpstr>学友会の活動【国内】</vt:lpstr>
      <vt:lpstr>当地区の学友会</vt:lpstr>
      <vt:lpstr>恩返しの気持ち</vt:lpstr>
      <vt:lpstr>奨学生数は寄付額で決まる</vt:lpstr>
      <vt:lpstr>寄付実績（個人平均）</vt:lpstr>
      <vt:lpstr>寄付実績（個人平均）</vt:lpstr>
      <vt:lpstr>寄付実績(特別寄付者割合)</vt:lpstr>
      <vt:lpstr>ご寄付は奨学事業に</vt:lpstr>
      <vt:lpstr>ご支援のお願い</vt:lpstr>
      <vt:lpstr>PowerPoint プレゼンテーション</vt:lpstr>
      <vt:lpstr>第7代理事長とともに</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USER009</dc:creator>
  <cp:lastModifiedBy>USER009</cp:lastModifiedBy>
  <cp:revision>515</cp:revision>
  <cp:lastPrinted>2016-09-01T07:20:01Z</cp:lastPrinted>
  <dcterms:created xsi:type="dcterms:W3CDTF">2014-08-26T07:39:16Z</dcterms:created>
  <dcterms:modified xsi:type="dcterms:W3CDTF">2018-09-19T08:53:30Z</dcterms:modified>
</cp:coreProperties>
</file>